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79"/>
  </p:notesMasterIdLst>
  <p:handoutMasterIdLst>
    <p:handoutMasterId r:id="rId180"/>
  </p:handoutMasterIdLst>
  <p:sldIdLst>
    <p:sldId id="313" r:id="rId2"/>
    <p:sldId id="371" r:id="rId3"/>
    <p:sldId id="1687" r:id="rId4"/>
    <p:sldId id="314" r:id="rId5"/>
    <p:sldId id="258" r:id="rId6"/>
    <p:sldId id="315" r:id="rId7"/>
    <p:sldId id="259" r:id="rId8"/>
    <p:sldId id="260" r:id="rId9"/>
    <p:sldId id="261" r:id="rId10"/>
    <p:sldId id="262" r:id="rId11"/>
    <p:sldId id="263" r:id="rId12"/>
    <p:sldId id="264" r:id="rId13"/>
    <p:sldId id="317" r:id="rId14"/>
    <p:sldId id="316" r:id="rId15"/>
    <p:sldId id="318" r:id="rId16"/>
    <p:sldId id="320" r:id="rId17"/>
    <p:sldId id="321" r:id="rId18"/>
    <p:sldId id="677" r:id="rId19"/>
    <p:sldId id="409" r:id="rId20"/>
    <p:sldId id="410" r:id="rId21"/>
    <p:sldId id="411" r:id="rId22"/>
    <p:sldId id="1240" r:id="rId23"/>
    <p:sldId id="1657" r:id="rId24"/>
    <p:sldId id="1658" r:id="rId25"/>
    <p:sldId id="738" r:id="rId26"/>
    <p:sldId id="1645" r:id="rId27"/>
    <p:sldId id="1644" r:id="rId28"/>
    <p:sldId id="1647" r:id="rId29"/>
    <p:sldId id="1648" r:id="rId30"/>
    <p:sldId id="1649" r:id="rId31"/>
    <p:sldId id="838" r:id="rId32"/>
    <p:sldId id="1650" r:id="rId33"/>
    <p:sldId id="1651" r:id="rId34"/>
    <p:sldId id="1653" r:id="rId35"/>
    <p:sldId id="1654" r:id="rId36"/>
    <p:sldId id="1655" r:id="rId37"/>
    <p:sldId id="1656" r:id="rId38"/>
    <p:sldId id="437" r:id="rId39"/>
    <p:sldId id="1241" r:id="rId40"/>
    <p:sldId id="377" r:id="rId41"/>
    <p:sldId id="444" r:id="rId42"/>
    <p:sldId id="735" r:id="rId43"/>
    <p:sldId id="1322" r:id="rId44"/>
    <p:sldId id="1669" r:id="rId45"/>
    <p:sldId id="1670" r:id="rId46"/>
    <p:sldId id="1323" r:id="rId47"/>
    <p:sldId id="1242" r:id="rId48"/>
    <p:sldId id="1324" r:id="rId49"/>
    <p:sldId id="714" r:id="rId50"/>
    <p:sldId id="1244" r:id="rId51"/>
    <p:sldId id="1245" r:id="rId52"/>
    <p:sldId id="1246" r:id="rId53"/>
    <p:sldId id="1247" r:id="rId54"/>
    <p:sldId id="1270" r:id="rId55"/>
    <p:sldId id="1271" r:id="rId56"/>
    <p:sldId id="1273" r:id="rId57"/>
    <p:sldId id="1274" r:id="rId58"/>
    <p:sldId id="1249" r:id="rId59"/>
    <p:sldId id="740" r:id="rId60"/>
    <p:sldId id="1243" r:id="rId61"/>
    <p:sldId id="1659" r:id="rId62"/>
    <p:sldId id="1660" r:id="rId63"/>
    <p:sldId id="1661" r:id="rId64"/>
    <p:sldId id="1667" r:id="rId65"/>
    <p:sldId id="1668" r:id="rId66"/>
    <p:sldId id="1666" r:id="rId67"/>
    <p:sldId id="1275" r:id="rId68"/>
    <p:sldId id="1329" r:id="rId69"/>
    <p:sldId id="1331" r:id="rId70"/>
    <p:sldId id="1335" r:id="rId71"/>
    <p:sldId id="1594" r:id="rId72"/>
    <p:sldId id="1337" r:id="rId73"/>
    <p:sldId id="1332" r:id="rId74"/>
    <p:sldId id="1333" r:id="rId75"/>
    <p:sldId id="1334" r:id="rId76"/>
    <p:sldId id="1336" r:id="rId77"/>
    <p:sldId id="1643" r:id="rId78"/>
    <p:sldId id="1612" r:id="rId79"/>
    <p:sldId id="1613" r:id="rId80"/>
    <p:sldId id="1614" r:id="rId81"/>
    <p:sldId id="1678" r:id="rId82"/>
    <p:sldId id="1679" r:id="rId83"/>
    <p:sldId id="1631" r:id="rId84"/>
    <p:sldId id="1632" r:id="rId85"/>
    <p:sldId id="1629" r:id="rId86"/>
    <p:sldId id="1634" r:id="rId87"/>
    <p:sldId id="1635" r:id="rId88"/>
    <p:sldId id="1636" r:id="rId89"/>
    <p:sldId id="1638" r:id="rId90"/>
    <p:sldId id="1637" r:id="rId91"/>
    <p:sldId id="1639" r:id="rId92"/>
    <p:sldId id="1630" r:id="rId93"/>
    <p:sldId id="1617" r:id="rId94"/>
    <p:sldId id="1640" r:id="rId95"/>
    <p:sldId id="1618" r:id="rId96"/>
    <p:sldId id="1641" r:id="rId97"/>
    <p:sldId id="1671" r:id="rId98"/>
    <p:sldId id="1672" r:id="rId99"/>
    <p:sldId id="1673" r:id="rId100"/>
    <p:sldId id="1674" r:id="rId101"/>
    <p:sldId id="1675" r:id="rId102"/>
    <p:sldId id="1676" r:id="rId103"/>
    <p:sldId id="1677" r:id="rId104"/>
    <p:sldId id="1680" r:id="rId105"/>
    <p:sldId id="1681" r:id="rId106"/>
    <p:sldId id="1682" r:id="rId107"/>
    <p:sldId id="1683" r:id="rId108"/>
    <p:sldId id="1684" r:id="rId109"/>
    <p:sldId id="1689" r:id="rId110"/>
    <p:sldId id="1620" r:id="rId111"/>
    <p:sldId id="1621" r:id="rId112"/>
    <p:sldId id="1642" r:id="rId113"/>
    <p:sldId id="1622" r:id="rId114"/>
    <p:sldId id="1685" r:id="rId115"/>
    <p:sldId id="1623" r:id="rId116"/>
    <p:sldId id="1624" r:id="rId117"/>
    <p:sldId id="1625" r:id="rId118"/>
    <p:sldId id="1626" r:id="rId119"/>
    <p:sldId id="1328" r:id="rId120"/>
    <p:sldId id="1250" r:id="rId121"/>
    <p:sldId id="1688" r:id="rId122"/>
    <p:sldId id="1279" r:id="rId123"/>
    <p:sldId id="1251" r:id="rId124"/>
    <p:sldId id="1252" r:id="rId125"/>
    <p:sldId id="1253" r:id="rId126"/>
    <p:sldId id="1254" r:id="rId127"/>
    <p:sldId id="1255" r:id="rId128"/>
    <p:sldId id="1256" r:id="rId129"/>
    <p:sldId id="1257" r:id="rId130"/>
    <p:sldId id="1258" r:id="rId131"/>
    <p:sldId id="1259" r:id="rId132"/>
    <p:sldId id="1276" r:id="rId133"/>
    <p:sldId id="1261" r:id="rId134"/>
    <p:sldId id="1277" r:id="rId135"/>
    <p:sldId id="1262" r:id="rId136"/>
    <p:sldId id="1263" r:id="rId137"/>
    <p:sldId id="1278" r:id="rId138"/>
    <p:sldId id="1280" r:id="rId139"/>
    <p:sldId id="1281" r:id="rId140"/>
    <p:sldId id="1282" r:id="rId141"/>
    <p:sldId id="1264" r:id="rId142"/>
    <p:sldId id="1265" r:id="rId143"/>
    <p:sldId id="1266" r:id="rId144"/>
    <p:sldId id="1267" r:id="rId145"/>
    <p:sldId id="1283" r:id="rId146"/>
    <p:sldId id="1284" r:id="rId147"/>
    <p:sldId id="1269" r:id="rId148"/>
    <p:sldId id="1285" r:id="rId149"/>
    <p:sldId id="1303" r:id="rId150"/>
    <p:sldId id="1286" r:id="rId151"/>
    <p:sldId id="1287" r:id="rId152"/>
    <p:sldId id="1288" r:id="rId153"/>
    <p:sldId id="1304" r:id="rId154"/>
    <p:sldId id="1290" r:id="rId155"/>
    <p:sldId id="1291" r:id="rId156"/>
    <p:sldId id="1292" r:id="rId157"/>
    <p:sldId id="1294" r:id="rId158"/>
    <p:sldId id="1295" r:id="rId159"/>
    <p:sldId id="1296" r:id="rId160"/>
    <p:sldId id="1306" r:id="rId161"/>
    <p:sldId id="1305" r:id="rId162"/>
    <p:sldId id="1307" r:id="rId163"/>
    <p:sldId id="1311" r:id="rId164"/>
    <p:sldId id="1312" r:id="rId165"/>
    <p:sldId id="1313" r:id="rId166"/>
    <p:sldId id="1297" r:id="rId167"/>
    <p:sldId id="1298" r:id="rId168"/>
    <p:sldId id="734" r:id="rId169"/>
    <p:sldId id="1299" r:id="rId170"/>
    <p:sldId id="1300" r:id="rId171"/>
    <p:sldId id="1302" r:id="rId172"/>
    <p:sldId id="715" r:id="rId173"/>
    <p:sldId id="1342" r:id="rId174"/>
    <p:sldId id="988" r:id="rId175"/>
    <p:sldId id="1343" r:id="rId176"/>
    <p:sldId id="1344" r:id="rId177"/>
    <p:sldId id="1345" r:id="rId178"/>
  </p:sldIdLst>
  <p:sldSz cx="12801600" cy="7315200"/>
  <p:notesSz cx="7315200" cy="9601200"/>
  <p:defaultTextStyle>
    <a:defPPr>
      <a:defRPr lang="en-US"/>
    </a:defPPr>
    <a:lvl1pPr marL="0" algn="l" defTabSz="1149020" rtl="0" eaLnBrk="1" latinLnBrk="0" hangingPunct="1">
      <a:defRPr sz="2300" kern="1200">
        <a:solidFill>
          <a:schemeClr val="tx1"/>
        </a:solidFill>
        <a:latin typeface="+mn-lt"/>
        <a:ea typeface="+mn-ea"/>
        <a:cs typeface="+mn-cs"/>
      </a:defRPr>
    </a:lvl1pPr>
    <a:lvl2pPr marL="574510" algn="l" defTabSz="1149020" rtl="0" eaLnBrk="1" latinLnBrk="0" hangingPunct="1">
      <a:defRPr sz="2300" kern="1200">
        <a:solidFill>
          <a:schemeClr val="tx1"/>
        </a:solidFill>
        <a:latin typeface="+mn-lt"/>
        <a:ea typeface="+mn-ea"/>
        <a:cs typeface="+mn-cs"/>
      </a:defRPr>
    </a:lvl2pPr>
    <a:lvl3pPr marL="1149020" algn="l" defTabSz="1149020" rtl="0" eaLnBrk="1" latinLnBrk="0" hangingPunct="1">
      <a:defRPr sz="2300" kern="1200">
        <a:solidFill>
          <a:schemeClr val="tx1"/>
        </a:solidFill>
        <a:latin typeface="+mn-lt"/>
        <a:ea typeface="+mn-ea"/>
        <a:cs typeface="+mn-cs"/>
      </a:defRPr>
    </a:lvl3pPr>
    <a:lvl4pPr marL="1723531" algn="l" defTabSz="1149020" rtl="0" eaLnBrk="1" latinLnBrk="0" hangingPunct="1">
      <a:defRPr sz="2300" kern="1200">
        <a:solidFill>
          <a:schemeClr val="tx1"/>
        </a:solidFill>
        <a:latin typeface="+mn-lt"/>
        <a:ea typeface="+mn-ea"/>
        <a:cs typeface="+mn-cs"/>
      </a:defRPr>
    </a:lvl4pPr>
    <a:lvl5pPr marL="2298039" algn="l" defTabSz="1149020" rtl="0" eaLnBrk="1" latinLnBrk="0" hangingPunct="1">
      <a:defRPr sz="2300" kern="1200">
        <a:solidFill>
          <a:schemeClr val="tx1"/>
        </a:solidFill>
        <a:latin typeface="+mn-lt"/>
        <a:ea typeface="+mn-ea"/>
        <a:cs typeface="+mn-cs"/>
      </a:defRPr>
    </a:lvl5pPr>
    <a:lvl6pPr marL="2872551" algn="l" defTabSz="1149020" rtl="0" eaLnBrk="1" latinLnBrk="0" hangingPunct="1">
      <a:defRPr sz="2300" kern="1200">
        <a:solidFill>
          <a:schemeClr val="tx1"/>
        </a:solidFill>
        <a:latin typeface="+mn-lt"/>
        <a:ea typeface="+mn-ea"/>
        <a:cs typeface="+mn-cs"/>
      </a:defRPr>
    </a:lvl6pPr>
    <a:lvl7pPr marL="3447060" algn="l" defTabSz="1149020" rtl="0" eaLnBrk="1" latinLnBrk="0" hangingPunct="1">
      <a:defRPr sz="2300" kern="1200">
        <a:solidFill>
          <a:schemeClr val="tx1"/>
        </a:solidFill>
        <a:latin typeface="+mn-lt"/>
        <a:ea typeface="+mn-ea"/>
        <a:cs typeface="+mn-cs"/>
      </a:defRPr>
    </a:lvl7pPr>
    <a:lvl8pPr marL="4021572" algn="l" defTabSz="1149020" rtl="0" eaLnBrk="1" latinLnBrk="0" hangingPunct="1">
      <a:defRPr sz="2300" kern="1200">
        <a:solidFill>
          <a:schemeClr val="tx1"/>
        </a:solidFill>
        <a:latin typeface="+mn-lt"/>
        <a:ea typeface="+mn-ea"/>
        <a:cs typeface="+mn-cs"/>
      </a:defRPr>
    </a:lvl8pPr>
    <a:lvl9pPr marL="4596081" algn="l" defTabSz="1149020" rtl="0" eaLnBrk="1" latinLnBrk="0" hangingPunct="1">
      <a:defRPr sz="23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guide id="3" orient="horz" pos="2304">
          <p15:clr>
            <a:srgbClr val="A4A3A4"/>
          </p15:clr>
        </p15:guide>
        <p15:guide id="4" pos="4032">
          <p15:clr>
            <a:srgbClr val="A4A3A4"/>
          </p15:clr>
        </p15:guide>
      </p15:sldGuideLst>
    </p:ext>
    <p:ext uri="{2D200454-40CA-4A62-9FC3-DE9A4176ACB9}">
      <p15:notesGuideLst xmlns:p15="http://schemas.microsoft.com/office/powerpoint/2012/main">
        <p15:guide id="1" orient="horz" pos="3024" userDrawn="1">
          <p15:clr>
            <a:srgbClr val="A4A3A4"/>
          </p15:clr>
        </p15:guide>
        <p15:guide id="2" pos="2304"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CCFF"/>
    <a:srgbClr val="3399FF"/>
    <a:srgbClr val="66CCFF"/>
    <a:srgbClr val="33CC33"/>
    <a:srgbClr val="00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7680" autoAdjust="0"/>
    <p:restoredTop sz="93741" autoAdjust="0"/>
  </p:normalViewPr>
  <p:slideViewPr>
    <p:cSldViewPr>
      <p:cViewPr varScale="1">
        <p:scale>
          <a:sx n="74" d="100"/>
          <a:sy n="74" d="100"/>
        </p:scale>
        <p:origin x="1162" y="72"/>
      </p:cViewPr>
      <p:guideLst>
        <p:guide orient="horz" pos="2160"/>
        <p:guide pos="2880"/>
        <p:guide orient="horz" pos="2304"/>
        <p:guide pos="4032"/>
      </p:guideLst>
    </p:cSldViewPr>
  </p:slideViewPr>
  <p:outlineViewPr>
    <p:cViewPr>
      <p:scale>
        <a:sx n="33" d="100"/>
        <a:sy n="33" d="100"/>
      </p:scale>
      <p:origin x="0" y="-3498"/>
    </p:cViewPr>
  </p:outlineViewPr>
  <p:notesTextViewPr>
    <p:cViewPr>
      <p:scale>
        <a:sx n="3" d="2"/>
        <a:sy n="3" d="2"/>
      </p:scale>
      <p:origin x="0" y="0"/>
    </p:cViewPr>
  </p:notesTextViewPr>
  <p:sorterViewPr>
    <p:cViewPr>
      <p:scale>
        <a:sx n="100" d="100"/>
        <a:sy n="100" d="100"/>
      </p:scale>
      <p:origin x="0" y="-28661"/>
    </p:cViewPr>
  </p:sorterViewPr>
  <p:notesViewPr>
    <p:cSldViewPr>
      <p:cViewPr varScale="1">
        <p:scale>
          <a:sx n="87" d="100"/>
          <a:sy n="87" d="100"/>
        </p:scale>
        <p:origin x="3840" y="84"/>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presProps" Target="presProps.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viewProps" Target="viewProps.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72" Type="http://schemas.openxmlformats.org/officeDocument/2006/relationships/slide" Target="slides/slide17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theme" Target="theme/theme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tableStyles" Target="tableStyle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notesMaster" Target="notesMasters/notesMaster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handoutMaster" Target="handoutMasters/handoutMaster1.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lvl1pPr>
          </a:lstStyle>
          <a:p>
            <a:endParaRPr lang="en-US"/>
          </a:p>
        </p:txBody>
      </p:sp>
      <p:sp>
        <p:nvSpPr>
          <p:cNvPr id="3" name="Date Placeholder 2"/>
          <p:cNvSpPr>
            <a:spLocks noGrp="1"/>
          </p:cNvSpPr>
          <p:nvPr>
            <p:ph type="dt" sz="quarter" idx="1"/>
          </p:nvPr>
        </p:nvSpPr>
        <p:spPr>
          <a:xfrm>
            <a:off x="4143587" y="0"/>
            <a:ext cx="3169920" cy="480060"/>
          </a:xfrm>
          <a:prstGeom prst="rect">
            <a:avLst/>
          </a:prstGeom>
        </p:spPr>
        <p:txBody>
          <a:bodyPr vert="horz" lIns="96661" tIns="48331" rIns="96661" bIns="48331" rtlCol="0"/>
          <a:lstStyle>
            <a:lvl1pPr algn="r">
              <a:defRPr sz="1300"/>
            </a:lvl1pPr>
          </a:lstStyle>
          <a:p>
            <a:fld id="{9D37A2B7-006B-4116-9477-DE384E239D89}" type="datetimeFigureOut">
              <a:rPr lang="en-US" smtClean="0"/>
              <a:t>2/13/2025</a:t>
            </a:fld>
            <a:endParaRPr lang="en-US"/>
          </a:p>
        </p:txBody>
      </p:sp>
      <p:sp>
        <p:nvSpPr>
          <p:cNvPr id="4" name="Footer Placeholder 3"/>
          <p:cNvSpPr>
            <a:spLocks noGrp="1"/>
          </p:cNvSpPr>
          <p:nvPr>
            <p:ph type="ftr" sz="quarter" idx="2"/>
          </p:nvPr>
        </p:nvSpPr>
        <p:spPr>
          <a:xfrm>
            <a:off x="0" y="9119474"/>
            <a:ext cx="3169920" cy="480060"/>
          </a:xfrm>
          <a:prstGeom prst="rect">
            <a:avLst/>
          </a:prstGeom>
        </p:spPr>
        <p:txBody>
          <a:bodyPr vert="horz" lIns="96661" tIns="48331" rIns="96661" bIns="48331" rtlCol="0" anchor="b"/>
          <a:lstStyle>
            <a:lvl1pPr algn="l">
              <a:defRPr sz="1300"/>
            </a:lvl1pPr>
          </a:lstStyle>
          <a:p>
            <a:endParaRPr lang="en-US"/>
          </a:p>
        </p:txBody>
      </p:sp>
      <p:sp>
        <p:nvSpPr>
          <p:cNvPr id="5" name="Slide Number Placeholder 4"/>
          <p:cNvSpPr>
            <a:spLocks noGrp="1"/>
          </p:cNvSpPr>
          <p:nvPr>
            <p:ph type="sldNum" sz="quarter" idx="3"/>
          </p:nvPr>
        </p:nvSpPr>
        <p:spPr>
          <a:xfrm>
            <a:off x="4143587" y="9119474"/>
            <a:ext cx="3169920" cy="480060"/>
          </a:xfrm>
          <a:prstGeom prst="rect">
            <a:avLst/>
          </a:prstGeom>
        </p:spPr>
        <p:txBody>
          <a:bodyPr vert="horz" lIns="96661" tIns="48331" rIns="96661" bIns="48331" rtlCol="0" anchor="b"/>
          <a:lstStyle>
            <a:lvl1pPr algn="r">
              <a:defRPr sz="1300"/>
            </a:lvl1pPr>
          </a:lstStyle>
          <a:p>
            <a:fld id="{BCD2C4F2-60FB-4A71-A71A-5CB1125ED3B1}" type="slidenum">
              <a:rPr lang="en-US" smtClean="0"/>
              <a:t>‹#›</a:t>
            </a:fld>
            <a:endParaRPr lang="en-US"/>
          </a:p>
        </p:txBody>
      </p:sp>
    </p:spTree>
    <p:extLst>
      <p:ext uri="{BB962C8B-B14F-4D97-AF65-F5344CB8AC3E}">
        <p14:creationId xmlns:p14="http://schemas.microsoft.com/office/powerpoint/2010/main" val="8225481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lvl1pPr>
          </a:lstStyle>
          <a:p>
            <a:endParaRPr lang="en-US"/>
          </a:p>
        </p:txBody>
      </p:sp>
      <p:sp>
        <p:nvSpPr>
          <p:cNvPr id="3" name="Date Placeholder 2"/>
          <p:cNvSpPr>
            <a:spLocks noGrp="1"/>
          </p:cNvSpPr>
          <p:nvPr>
            <p:ph type="dt" idx="1"/>
          </p:nvPr>
        </p:nvSpPr>
        <p:spPr>
          <a:xfrm>
            <a:off x="4143587" y="0"/>
            <a:ext cx="3169920" cy="480060"/>
          </a:xfrm>
          <a:prstGeom prst="rect">
            <a:avLst/>
          </a:prstGeom>
        </p:spPr>
        <p:txBody>
          <a:bodyPr vert="horz" lIns="96661" tIns="48331" rIns="96661" bIns="48331" rtlCol="0"/>
          <a:lstStyle>
            <a:lvl1pPr algn="r">
              <a:defRPr sz="1300"/>
            </a:lvl1pPr>
          </a:lstStyle>
          <a:p>
            <a:fld id="{E2BD0093-59B3-4833-9A37-1FF12799628C}" type="datetimeFigureOut">
              <a:rPr lang="en-US" smtClean="0"/>
              <a:t>2/13/2025</a:t>
            </a:fld>
            <a:endParaRPr lang="en-US"/>
          </a:p>
        </p:txBody>
      </p:sp>
      <p:sp>
        <p:nvSpPr>
          <p:cNvPr id="4" name="Slide Image Placeholder 3"/>
          <p:cNvSpPr>
            <a:spLocks noGrp="1" noRot="1" noChangeAspect="1"/>
          </p:cNvSpPr>
          <p:nvPr>
            <p:ph type="sldImg" idx="2"/>
          </p:nvPr>
        </p:nvSpPr>
        <p:spPr>
          <a:xfrm>
            <a:off x="506413" y="720725"/>
            <a:ext cx="6302375" cy="3600450"/>
          </a:xfrm>
          <a:prstGeom prst="rect">
            <a:avLst/>
          </a:prstGeom>
          <a:noFill/>
          <a:ln w="12700">
            <a:solidFill>
              <a:prstClr val="black"/>
            </a:solidFill>
          </a:ln>
        </p:spPr>
        <p:txBody>
          <a:bodyPr vert="horz" lIns="96661" tIns="48331" rIns="96661" bIns="48331" rtlCol="0" anchor="ctr"/>
          <a:lstStyle/>
          <a:p>
            <a:endParaRPr lang="en-US"/>
          </a:p>
        </p:txBody>
      </p:sp>
      <p:sp>
        <p:nvSpPr>
          <p:cNvPr id="5" name="Notes Placeholder 4"/>
          <p:cNvSpPr>
            <a:spLocks noGrp="1"/>
          </p:cNvSpPr>
          <p:nvPr>
            <p:ph type="body" sz="quarter" idx="3"/>
          </p:nvPr>
        </p:nvSpPr>
        <p:spPr>
          <a:xfrm>
            <a:off x="731520" y="4560570"/>
            <a:ext cx="5852160" cy="4320540"/>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4"/>
            <a:ext cx="3169920" cy="480060"/>
          </a:xfrm>
          <a:prstGeom prst="rect">
            <a:avLst/>
          </a:prstGeom>
        </p:spPr>
        <p:txBody>
          <a:bodyPr vert="horz" lIns="96661" tIns="48331" rIns="96661" bIns="48331"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4"/>
            <a:ext cx="3169920" cy="480060"/>
          </a:xfrm>
          <a:prstGeom prst="rect">
            <a:avLst/>
          </a:prstGeom>
        </p:spPr>
        <p:txBody>
          <a:bodyPr vert="horz" lIns="96661" tIns="48331" rIns="96661" bIns="48331" rtlCol="0" anchor="b"/>
          <a:lstStyle>
            <a:lvl1pPr algn="r">
              <a:defRPr sz="1300"/>
            </a:lvl1pPr>
          </a:lstStyle>
          <a:p>
            <a:fld id="{49A7E746-3035-4B4A-ABE3-16FA786C9BE4}" type="slidenum">
              <a:rPr lang="en-US" smtClean="0"/>
              <a:t>‹#›</a:t>
            </a:fld>
            <a:endParaRPr lang="en-US"/>
          </a:p>
        </p:txBody>
      </p:sp>
    </p:spTree>
    <p:extLst>
      <p:ext uri="{BB962C8B-B14F-4D97-AF65-F5344CB8AC3E}">
        <p14:creationId xmlns:p14="http://schemas.microsoft.com/office/powerpoint/2010/main" val="1928009478"/>
      </p:ext>
    </p:extLst>
  </p:cSld>
  <p:clrMap bg1="lt1" tx1="dk1" bg2="lt2" tx2="dk2" accent1="accent1" accent2="accent2" accent3="accent3" accent4="accent4" accent5="accent5" accent6="accent6" hlink="hlink" folHlink="folHlink"/>
  <p:notesStyle>
    <a:lvl1pPr marL="0" algn="l" defTabSz="1149020" rtl="0" eaLnBrk="1" latinLnBrk="0" hangingPunct="1">
      <a:defRPr sz="1500" kern="1200">
        <a:solidFill>
          <a:schemeClr val="tx1"/>
        </a:solidFill>
        <a:latin typeface="+mn-lt"/>
        <a:ea typeface="+mn-ea"/>
        <a:cs typeface="+mn-cs"/>
      </a:defRPr>
    </a:lvl1pPr>
    <a:lvl2pPr marL="574510" algn="l" defTabSz="1149020" rtl="0" eaLnBrk="1" latinLnBrk="0" hangingPunct="1">
      <a:defRPr sz="1500" kern="1200">
        <a:solidFill>
          <a:schemeClr val="tx1"/>
        </a:solidFill>
        <a:latin typeface="+mn-lt"/>
        <a:ea typeface="+mn-ea"/>
        <a:cs typeface="+mn-cs"/>
      </a:defRPr>
    </a:lvl2pPr>
    <a:lvl3pPr marL="1149020" algn="l" defTabSz="1149020" rtl="0" eaLnBrk="1" latinLnBrk="0" hangingPunct="1">
      <a:defRPr sz="1500" kern="1200">
        <a:solidFill>
          <a:schemeClr val="tx1"/>
        </a:solidFill>
        <a:latin typeface="+mn-lt"/>
        <a:ea typeface="+mn-ea"/>
        <a:cs typeface="+mn-cs"/>
      </a:defRPr>
    </a:lvl3pPr>
    <a:lvl4pPr marL="1723531" algn="l" defTabSz="1149020" rtl="0" eaLnBrk="1" latinLnBrk="0" hangingPunct="1">
      <a:defRPr sz="1500" kern="1200">
        <a:solidFill>
          <a:schemeClr val="tx1"/>
        </a:solidFill>
        <a:latin typeface="+mn-lt"/>
        <a:ea typeface="+mn-ea"/>
        <a:cs typeface="+mn-cs"/>
      </a:defRPr>
    </a:lvl4pPr>
    <a:lvl5pPr marL="2298039" algn="l" defTabSz="1149020" rtl="0" eaLnBrk="1" latinLnBrk="0" hangingPunct="1">
      <a:defRPr sz="1500" kern="1200">
        <a:solidFill>
          <a:schemeClr val="tx1"/>
        </a:solidFill>
        <a:latin typeface="+mn-lt"/>
        <a:ea typeface="+mn-ea"/>
        <a:cs typeface="+mn-cs"/>
      </a:defRPr>
    </a:lvl5pPr>
    <a:lvl6pPr marL="2872551" algn="l" defTabSz="1149020" rtl="0" eaLnBrk="1" latinLnBrk="0" hangingPunct="1">
      <a:defRPr sz="1500" kern="1200">
        <a:solidFill>
          <a:schemeClr val="tx1"/>
        </a:solidFill>
        <a:latin typeface="+mn-lt"/>
        <a:ea typeface="+mn-ea"/>
        <a:cs typeface="+mn-cs"/>
      </a:defRPr>
    </a:lvl6pPr>
    <a:lvl7pPr marL="3447060" algn="l" defTabSz="1149020" rtl="0" eaLnBrk="1" latinLnBrk="0" hangingPunct="1">
      <a:defRPr sz="1500" kern="1200">
        <a:solidFill>
          <a:schemeClr val="tx1"/>
        </a:solidFill>
        <a:latin typeface="+mn-lt"/>
        <a:ea typeface="+mn-ea"/>
        <a:cs typeface="+mn-cs"/>
      </a:defRPr>
    </a:lvl7pPr>
    <a:lvl8pPr marL="4021572" algn="l" defTabSz="1149020" rtl="0" eaLnBrk="1" latinLnBrk="0" hangingPunct="1">
      <a:defRPr sz="1500" kern="1200">
        <a:solidFill>
          <a:schemeClr val="tx1"/>
        </a:solidFill>
        <a:latin typeface="+mn-lt"/>
        <a:ea typeface="+mn-ea"/>
        <a:cs typeface="+mn-cs"/>
      </a:defRPr>
    </a:lvl8pPr>
    <a:lvl9pPr marL="4596081" algn="l" defTabSz="1149020" rtl="0" eaLnBrk="1" latinLnBrk="0" hangingPunct="1">
      <a:defRPr sz="15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20957236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22538289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620776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21198047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26627851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8864016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06413" y="720725"/>
            <a:ext cx="6302375" cy="360045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9A7E746-3035-4B4A-ABE3-16FA786C9BE4}" type="slidenum">
              <a:rPr lang="en-US" smtClean="0"/>
              <a:t>18</a:t>
            </a:fld>
            <a:endParaRPr lang="en-US"/>
          </a:p>
        </p:txBody>
      </p:sp>
    </p:spTree>
    <p:extLst>
      <p:ext uri="{BB962C8B-B14F-4D97-AF65-F5344CB8AC3E}">
        <p14:creationId xmlns:p14="http://schemas.microsoft.com/office/powerpoint/2010/main" val="26402883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537BA8-5721-4B96-ABD4-4D9EDA128589}" type="slidenum">
              <a:rPr lang="en-IN" smtClean="0"/>
              <a:t>38</a:t>
            </a:fld>
            <a:endParaRPr lang="en-IN"/>
          </a:p>
        </p:txBody>
      </p:sp>
    </p:spTree>
    <p:extLst>
      <p:ext uri="{BB962C8B-B14F-4D97-AF65-F5344CB8AC3E}">
        <p14:creationId xmlns:p14="http://schemas.microsoft.com/office/powerpoint/2010/main" val="15382948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296322646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06413" y="720725"/>
            <a:ext cx="6302375" cy="360045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9A7E746-3035-4B4A-ABE3-16FA786C9BE4}" type="slidenum">
              <a:rPr lang="en-US" smtClean="0"/>
              <a:t>174</a:t>
            </a:fld>
            <a:endParaRPr lang="en-US"/>
          </a:p>
        </p:txBody>
      </p:sp>
    </p:spTree>
    <p:extLst>
      <p:ext uri="{BB962C8B-B14F-4D97-AF65-F5344CB8AC3E}">
        <p14:creationId xmlns:p14="http://schemas.microsoft.com/office/powerpoint/2010/main" val="264028836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06413" y="720725"/>
            <a:ext cx="6302375" cy="360045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9A7E746-3035-4B4A-ABE3-16FA786C9BE4}" type="slidenum">
              <a:rPr lang="en-US" smtClean="0"/>
              <a:t>175</a:t>
            </a:fld>
            <a:endParaRPr lang="en-US"/>
          </a:p>
        </p:txBody>
      </p:sp>
    </p:spTree>
    <p:extLst>
      <p:ext uri="{BB962C8B-B14F-4D97-AF65-F5344CB8AC3E}">
        <p14:creationId xmlns:p14="http://schemas.microsoft.com/office/powerpoint/2010/main" val="3617534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06413" y="720725"/>
            <a:ext cx="6302375" cy="360045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9A7E746-3035-4B4A-ABE3-16FA786C9BE4}" type="slidenum">
              <a:rPr lang="en-US" smtClean="0"/>
              <a:t>176</a:t>
            </a:fld>
            <a:endParaRPr lang="en-US"/>
          </a:p>
        </p:txBody>
      </p:sp>
    </p:spTree>
    <p:extLst>
      <p:ext uri="{BB962C8B-B14F-4D97-AF65-F5344CB8AC3E}">
        <p14:creationId xmlns:p14="http://schemas.microsoft.com/office/powerpoint/2010/main" val="19746760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06413" y="720725"/>
            <a:ext cx="6302375" cy="360045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9A7E746-3035-4B4A-ABE3-16FA786C9BE4}" type="slidenum">
              <a:rPr lang="en-US" smtClean="0"/>
              <a:t>177</a:t>
            </a:fld>
            <a:endParaRPr lang="en-US"/>
          </a:p>
        </p:txBody>
      </p:sp>
    </p:spTree>
    <p:extLst>
      <p:ext uri="{BB962C8B-B14F-4D97-AF65-F5344CB8AC3E}">
        <p14:creationId xmlns:p14="http://schemas.microsoft.com/office/powerpoint/2010/main" val="10800230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3114336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34816752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60120" y="2272458"/>
            <a:ext cx="10881360" cy="1568027"/>
          </a:xfrm>
        </p:spPr>
        <p:txBody>
          <a:bodyPr>
            <a:normAutofit/>
          </a:bodyPr>
          <a:lstStyle>
            <a:lvl1pPr marL="0" algn="ctr" defTabSz="1149020" rtl="0" eaLnBrk="1" latinLnBrk="0" hangingPunct="1">
              <a:defRPr lang="en-US" sz="4000" b="1" u="sng" kern="1200" dirty="0">
                <a:solidFill>
                  <a:schemeClr val="tx2">
                    <a:lumMod val="75000"/>
                  </a:schemeClr>
                </a:solidFill>
                <a:effectLst>
                  <a:outerShdw blurRad="31750" dist="25400" dir="5400000" algn="tl" rotWithShape="0">
                    <a:srgbClr val="000000">
                      <a:alpha val="25000"/>
                    </a:srgbClr>
                  </a:outerShdw>
                </a:effectLst>
                <a:latin typeface="+mn-lt"/>
                <a:ea typeface="+mn-ea"/>
                <a:cs typeface="+mn-cs"/>
              </a:defRPr>
            </a:lvl1pPr>
          </a:lstStyle>
          <a:p>
            <a:r>
              <a:rPr lang="en-US" dirty="0"/>
              <a:t>CLICK TO EDIT MASTER TITLE STYLE</a:t>
            </a:r>
          </a:p>
        </p:txBody>
      </p:sp>
      <p:sp>
        <p:nvSpPr>
          <p:cNvPr id="3" name="Subtitle 2"/>
          <p:cNvSpPr>
            <a:spLocks noGrp="1"/>
          </p:cNvSpPr>
          <p:nvPr>
            <p:ph type="subTitle" idx="1" hasCustomPrompt="1"/>
          </p:nvPr>
        </p:nvSpPr>
        <p:spPr>
          <a:xfrm>
            <a:off x="1920240" y="4145280"/>
            <a:ext cx="8961120" cy="1869440"/>
          </a:xfrm>
        </p:spPr>
        <p:txBody>
          <a:bodyPr/>
          <a:lstStyle>
            <a:lvl1pPr marL="0" indent="0" algn="ctr">
              <a:buNone/>
              <a:defRPr>
                <a:solidFill>
                  <a:schemeClr val="tx1">
                    <a:tint val="75000"/>
                  </a:schemeClr>
                </a:solidFill>
              </a:defRPr>
            </a:lvl1pPr>
            <a:lvl2pPr marL="574510" indent="0" algn="ctr">
              <a:buNone/>
              <a:defRPr>
                <a:solidFill>
                  <a:schemeClr val="tx1">
                    <a:tint val="75000"/>
                  </a:schemeClr>
                </a:solidFill>
              </a:defRPr>
            </a:lvl2pPr>
            <a:lvl3pPr marL="1149020" indent="0" algn="ctr">
              <a:buNone/>
              <a:defRPr>
                <a:solidFill>
                  <a:schemeClr val="tx1">
                    <a:tint val="75000"/>
                  </a:schemeClr>
                </a:solidFill>
              </a:defRPr>
            </a:lvl3pPr>
            <a:lvl4pPr marL="1723531" indent="0" algn="ctr">
              <a:buNone/>
              <a:defRPr>
                <a:solidFill>
                  <a:schemeClr val="tx1">
                    <a:tint val="75000"/>
                  </a:schemeClr>
                </a:solidFill>
              </a:defRPr>
            </a:lvl4pPr>
            <a:lvl5pPr marL="2298039" indent="0" algn="ctr">
              <a:buNone/>
              <a:defRPr>
                <a:solidFill>
                  <a:schemeClr val="tx1">
                    <a:tint val="75000"/>
                  </a:schemeClr>
                </a:solidFill>
              </a:defRPr>
            </a:lvl5pPr>
            <a:lvl6pPr marL="2872551" indent="0" algn="ctr">
              <a:buNone/>
              <a:defRPr>
                <a:solidFill>
                  <a:schemeClr val="tx1">
                    <a:tint val="75000"/>
                  </a:schemeClr>
                </a:solidFill>
              </a:defRPr>
            </a:lvl6pPr>
            <a:lvl7pPr marL="3447060" indent="0" algn="ctr">
              <a:buNone/>
              <a:defRPr>
                <a:solidFill>
                  <a:schemeClr val="tx1">
                    <a:tint val="75000"/>
                  </a:schemeClr>
                </a:solidFill>
              </a:defRPr>
            </a:lvl7pPr>
            <a:lvl8pPr marL="4021572" indent="0" algn="ctr">
              <a:buNone/>
              <a:defRPr>
                <a:solidFill>
                  <a:schemeClr val="tx1">
                    <a:tint val="75000"/>
                  </a:schemeClr>
                </a:solidFill>
              </a:defRPr>
            </a:lvl8pPr>
            <a:lvl9pPr marL="4596081" indent="0" algn="ctr">
              <a:buNone/>
              <a:defRPr>
                <a:solidFill>
                  <a:schemeClr val="tx1">
                    <a:tint val="75000"/>
                  </a:schemeClr>
                </a:solidFill>
              </a:defRPr>
            </a:lvl9pPr>
          </a:lstStyle>
          <a:p>
            <a:r>
              <a:rPr lang="en-US" dirty="0"/>
              <a:t>Click To Edit Master </a:t>
            </a:r>
            <a:r>
              <a:rPr lang="en-US" dirty="0" err="1"/>
              <a:t>Subtile</a:t>
            </a:r>
            <a:r>
              <a:rPr lang="en-US" dirty="0"/>
              <a:t> Style</a:t>
            </a:r>
          </a:p>
        </p:txBody>
      </p:sp>
      <p:sp>
        <p:nvSpPr>
          <p:cNvPr id="4" name="Date Placeholder 3"/>
          <p:cNvSpPr>
            <a:spLocks noGrp="1"/>
          </p:cNvSpPr>
          <p:nvPr>
            <p:ph type="dt" sz="half" idx="10"/>
          </p:nvPr>
        </p:nvSpPr>
        <p:spPr/>
        <p:txBody>
          <a:bodyPr/>
          <a:lstStyle/>
          <a:p>
            <a:fld id="{A96749D5-FA22-44B3-BE2E-379B54FE6025}" type="datetime1">
              <a:rPr lang="en-US" smtClean="0"/>
              <a:t>2/13/2025</a:t>
            </a:fld>
            <a:endParaRPr lang="en-US"/>
          </a:p>
        </p:txBody>
      </p:sp>
      <p:sp>
        <p:nvSpPr>
          <p:cNvPr id="5" name="Footer Placeholder 4"/>
          <p:cNvSpPr>
            <a:spLocks noGrp="1"/>
          </p:cNvSpPr>
          <p:nvPr>
            <p:ph type="ftr" sz="quarter" idx="11"/>
          </p:nvPr>
        </p:nvSpPr>
        <p:spPr/>
        <p:txBody>
          <a:bodyPr/>
          <a:lstStyle/>
          <a:p>
            <a:r>
              <a:rPr lang="en-US" dirty="0"/>
              <a:t>Copyright  © Techlanders Solutions</a:t>
            </a:r>
          </a:p>
        </p:txBody>
      </p:sp>
      <p:sp>
        <p:nvSpPr>
          <p:cNvPr id="6" name="Slide Number Placeholder 5"/>
          <p:cNvSpPr>
            <a:spLocks noGrp="1"/>
          </p:cNvSpPr>
          <p:nvPr>
            <p:ph type="sldNum" sz="quarter" idx="12"/>
          </p:nvPr>
        </p:nvSpPr>
        <p:spPr/>
        <p:txBody>
          <a:bodyPr/>
          <a:lstStyle/>
          <a:p>
            <a:fld id="{4119462B-DC2E-4E97-BC89-145590C3647E}" type="slidenum">
              <a:rPr lang="en-US" smtClean="0"/>
              <a:t>‹#›</a:t>
            </a:fld>
            <a:endParaRPr lang="en-US"/>
          </a:p>
        </p:txBody>
      </p:sp>
    </p:spTree>
    <p:extLst>
      <p:ext uri="{BB962C8B-B14F-4D97-AF65-F5344CB8AC3E}">
        <p14:creationId xmlns:p14="http://schemas.microsoft.com/office/powerpoint/2010/main" val="15291950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hasCustomPrompt="1"/>
          </p:nvPr>
        </p:nvSpPr>
        <p:spPr>
          <a:xfrm>
            <a:off x="9281160" y="292952"/>
            <a:ext cx="2880360" cy="6241627"/>
          </a:xfrm>
        </p:spPr>
        <p:txBody>
          <a:bodyPr vert="eaVert"/>
          <a:lstStyle/>
          <a:p>
            <a:r>
              <a:rPr lang="en-US" dirty="0"/>
              <a:t>CLICK TO EDIT MASTER TITLE STYLE</a:t>
            </a:r>
          </a:p>
        </p:txBody>
      </p:sp>
      <p:sp>
        <p:nvSpPr>
          <p:cNvPr id="3" name="Vertical Text Placeholder 2"/>
          <p:cNvSpPr>
            <a:spLocks noGrp="1"/>
          </p:cNvSpPr>
          <p:nvPr>
            <p:ph type="body" orient="vert" idx="1"/>
          </p:nvPr>
        </p:nvSpPr>
        <p:spPr>
          <a:xfrm>
            <a:off x="640080" y="292952"/>
            <a:ext cx="8427720" cy="624162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206ADEC-A027-4FD3-A9F9-2B8808A22FE6}" type="datetime1">
              <a:rPr lang="en-US" smtClean="0"/>
              <a:t>2/13/2025</a:t>
            </a:fld>
            <a:endParaRPr lang="en-US"/>
          </a:p>
        </p:txBody>
      </p:sp>
      <p:sp>
        <p:nvSpPr>
          <p:cNvPr id="5" name="Footer Placeholder 4"/>
          <p:cNvSpPr>
            <a:spLocks noGrp="1"/>
          </p:cNvSpPr>
          <p:nvPr>
            <p:ph type="ftr" sz="quarter" idx="11"/>
          </p:nvPr>
        </p:nvSpPr>
        <p:spPr/>
        <p:txBody>
          <a:bodyPr/>
          <a:lstStyle/>
          <a:p>
            <a:r>
              <a:rPr lang="en-US" dirty="0"/>
              <a:t>Copyright  © Techlanders Solutions</a:t>
            </a:r>
          </a:p>
        </p:txBody>
      </p:sp>
      <p:sp>
        <p:nvSpPr>
          <p:cNvPr id="6" name="Slide Number Placeholder 5"/>
          <p:cNvSpPr>
            <a:spLocks noGrp="1"/>
          </p:cNvSpPr>
          <p:nvPr>
            <p:ph type="sldNum" sz="quarter" idx="12"/>
          </p:nvPr>
        </p:nvSpPr>
        <p:spPr/>
        <p:txBody>
          <a:bodyPr/>
          <a:lstStyle/>
          <a:p>
            <a:fld id="{4119462B-DC2E-4E97-BC89-145590C3647E}" type="slidenum">
              <a:rPr lang="en-US" smtClean="0"/>
              <a:t>‹#›</a:t>
            </a:fld>
            <a:endParaRPr lang="en-US"/>
          </a:p>
        </p:txBody>
      </p:sp>
    </p:spTree>
    <p:extLst>
      <p:ext uri="{BB962C8B-B14F-4D97-AF65-F5344CB8AC3E}">
        <p14:creationId xmlns:p14="http://schemas.microsoft.com/office/powerpoint/2010/main" val="27499462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98666954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2801600" cy="7315200"/>
          </a:xfrm>
          <a:prstGeom prst="rect">
            <a:avLst/>
          </a:prstGeom>
        </p:spPr>
      </p:pic>
      <p:sp>
        <p:nvSpPr>
          <p:cNvPr id="3" name="Shape 0"/>
          <p:cNvSpPr/>
          <p:nvPr/>
        </p:nvSpPr>
        <p:spPr>
          <a:xfrm>
            <a:off x="0" y="0"/>
            <a:ext cx="12801600" cy="7315200"/>
          </a:xfrm>
          <a:prstGeom prst="rect">
            <a:avLst/>
          </a:prstGeom>
          <a:solidFill>
            <a:srgbClr val="FFFF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1234314" y="6888480"/>
            <a:ext cx="1507279" cy="365760"/>
          </a:xfrm>
          <a:prstGeom prst="rect">
            <a:avLst/>
          </a:prstGeom>
        </p:spPr>
      </p:pic>
    </p:spTree>
    <p:extLst>
      <p:ext uri="{BB962C8B-B14F-4D97-AF65-F5344CB8AC3E}">
        <p14:creationId xmlns:p14="http://schemas.microsoft.com/office/powerpoint/2010/main" val="49451620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2801600" cy="7315200"/>
          </a:xfrm>
          <a:prstGeom prst="rect">
            <a:avLst/>
          </a:prstGeom>
        </p:spPr>
      </p:pic>
      <p:sp>
        <p:nvSpPr>
          <p:cNvPr id="3" name="Shape 0"/>
          <p:cNvSpPr/>
          <p:nvPr/>
        </p:nvSpPr>
        <p:spPr>
          <a:xfrm>
            <a:off x="0" y="0"/>
            <a:ext cx="12801600" cy="7315200"/>
          </a:xfrm>
          <a:prstGeom prst="rect">
            <a:avLst/>
          </a:prstGeom>
          <a:solidFill>
            <a:srgbClr val="FFFF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1234314" y="6888480"/>
            <a:ext cx="1507279" cy="365760"/>
          </a:xfrm>
          <a:prstGeom prst="rect">
            <a:avLst/>
          </a:prstGeom>
        </p:spPr>
      </p:pic>
    </p:spTree>
    <p:extLst>
      <p:ext uri="{BB962C8B-B14F-4D97-AF65-F5344CB8AC3E}">
        <p14:creationId xmlns:p14="http://schemas.microsoft.com/office/powerpoint/2010/main" val="172411668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2801600" cy="7315200"/>
          </a:xfrm>
          <a:prstGeom prst="rect">
            <a:avLst/>
          </a:prstGeom>
        </p:spPr>
      </p:pic>
      <p:sp>
        <p:nvSpPr>
          <p:cNvPr id="3" name="Shape 0"/>
          <p:cNvSpPr/>
          <p:nvPr/>
        </p:nvSpPr>
        <p:spPr>
          <a:xfrm>
            <a:off x="0" y="0"/>
            <a:ext cx="12801600" cy="7315200"/>
          </a:xfrm>
          <a:prstGeom prst="rect">
            <a:avLst/>
          </a:prstGeom>
          <a:solidFill>
            <a:srgbClr val="FFFF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1234314" y="6888480"/>
            <a:ext cx="1507279" cy="365760"/>
          </a:xfrm>
          <a:prstGeom prst="rect">
            <a:avLst/>
          </a:prstGeom>
        </p:spPr>
      </p:pic>
    </p:spTree>
    <p:extLst>
      <p:ext uri="{BB962C8B-B14F-4D97-AF65-F5344CB8AC3E}">
        <p14:creationId xmlns:p14="http://schemas.microsoft.com/office/powerpoint/2010/main" val="161633724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2801600" cy="7315200"/>
          </a:xfrm>
          <a:prstGeom prst="rect">
            <a:avLst/>
          </a:prstGeom>
        </p:spPr>
      </p:pic>
      <p:sp>
        <p:nvSpPr>
          <p:cNvPr id="3" name="Shape 0"/>
          <p:cNvSpPr/>
          <p:nvPr/>
        </p:nvSpPr>
        <p:spPr>
          <a:xfrm>
            <a:off x="0" y="0"/>
            <a:ext cx="12801600" cy="7315200"/>
          </a:xfrm>
          <a:prstGeom prst="rect">
            <a:avLst/>
          </a:prstGeom>
          <a:solidFill>
            <a:srgbClr val="FFFF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1234314" y="6888480"/>
            <a:ext cx="1507279" cy="365760"/>
          </a:xfrm>
          <a:prstGeom prst="rect">
            <a:avLst/>
          </a:prstGeom>
        </p:spPr>
      </p:pic>
    </p:spTree>
    <p:extLst>
      <p:ext uri="{BB962C8B-B14F-4D97-AF65-F5344CB8AC3E}">
        <p14:creationId xmlns:p14="http://schemas.microsoft.com/office/powerpoint/2010/main" val="297559112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2801600" cy="7315200"/>
          </a:xfrm>
          <a:prstGeom prst="rect">
            <a:avLst/>
          </a:prstGeom>
        </p:spPr>
      </p:pic>
      <p:sp>
        <p:nvSpPr>
          <p:cNvPr id="3" name="Shape 0"/>
          <p:cNvSpPr/>
          <p:nvPr/>
        </p:nvSpPr>
        <p:spPr>
          <a:xfrm>
            <a:off x="0" y="0"/>
            <a:ext cx="12801600" cy="7315200"/>
          </a:xfrm>
          <a:prstGeom prst="rect">
            <a:avLst/>
          </a:prstGeom>
          <a:solidFill>
            <a:srgbClr val="FFFF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1234314" y="6888480"/>
            <a:ext cx="1507279" cy="365760"/>
          </a:xfrm>
          <a:prstGeom prst="rect">
            <a:avLst/>
          </a:prstGeom>
        </p:spPr>
      </p:pic>
    </p:spTree>
    <p:extLst>
      <p:ext uri="{BB962C8B-B14F-4D97-AF65-F5344CB8AC3E}">
        <p14:creationId xmlns:p14="http://schemas.microsoft.com/office/powerpoint/2010/main" val="376564347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2801600" cy="7315200"/>
          </a:xfrm>
          <a:prstGeom prst="rect">
            <a:avLst/>
          </a:prstGeom>
        </p:spPr>
      </p:pic>
      <p:sp>
        <p:nvSpPr>
          <p:cNvPr id="3" name="Shape 0"/>
          <p:cNvSpPr/>
          <p:nvPr/>
        </p:nvSpPr>
        <p:spPr>
          <a:xfrm>
            <a:off x="0" y="0"/>
            <a:ext cx="12801600" cy="7315200"/>
          </a:xfrm>
          <a:prstGeom prst="rect">
            <a:avLst/>
          </a:prstGeom>
          <a:solidFill>
            <a:srgbClr val="FFFF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1234314" y="6888480"/>
            <a:ext cx="1507279" cy="365760"/>
          </a:xfrm>
          <a:prstGeom prst="rect">
            <a:avLst/>
          </a:prstGeom>
        </p:spPr>
      </p:pic>
    </p:spTree>
    <p:extLst>
      <p:ext uri="{BB962C8B-B14F-4D97-AF65-F5344CB8AC3E}">
        <p14:creationId xmlns:p14="http://schemas.microsoft.com/office/powerpoint/2010/main" val="211026057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2801600" cy="7315200"/>
          </a:xfrm>
          <a:prstGeom prst="rect">
            <a:avLst/>
          </a:prstGeom>
        </p:spPr>
      </p:pic>
      <p:sp>
        <p:nvSpPr>
          <p:cNvPr id="3" name="Shape 0"/>
          <p:cNvSpPr/>
          <p:nvPr/>
        </p:nvSpPr>
        <p:spPr>
          <a:xfrm>
            <a:off x="0" y="0"/>
            <a:ext cx="12801600" cy="7315200"/>
          </a:xfrm>
          <a:prstGeom prst="rect">
            <a:avLst/>
          </a:prstGeom>
          <a:solidFill>
            <a:srgbClr val="FFFF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1234314" y="6888480"/>
            <a:ext cx="1507279" cy="365760"/>
          </a:xfrm>
          <a:prstGeom prst="rect">
            <a:avLst/>
          </a:prstGeom>
        </p:spPr>
      </p:pic>
    </p:spTree>
    <p:extLst>
      <p:ext uri="{BB962C8B-B14F-4D97-AF65-F5344CB8AC3E}">
        <p14:creationId xmlns:p14="http://schemas.microsoft.com/office/powerpoint/2010/main" val="7409323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2801600" cy="7315200"/>
          </a:xfrm>
          <a:prstGeom prst="rect">
            <a:avLst/>
          </a:prstGeom>
        </p:spPr>
      </p:pic>
      <p:sp>
        <p:nvSpPr>
          <p:cNvPr id="3" name="Shape 0"/>
          <p:cNvSpPr/>
          <p:nvPr/>
        </p:nvSpPr>
        <p:spPr>
          <a:xfrm>
            <a:off x="0" y="0"/>
            <a:ext cx="12801600" cy="7315200"/>
          </a:xfrm>
          <a:prstGeom prst="rect">
            <a:avLst/>
          </a:prstGeom>
          <a:solidFill>
            <a:srgbClr val="FFFF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1234314" y="6888480"/>
            <a:ext cx="1507279" cy="365760"/>
          </a:xfrm>
          <a:prstGeom prst="rect">
            <a:avLst/>
          </a:prstGeom>
        </p:spPr>
      </p:pic>
    </p:spTree>
    <p:extLst>
      <p:ext uri="{BB962C8B-B14F-4D97-AF65-F5344CB8AC3E}">
        <p14:creationId xmlns:p14="http://schemas.microsoft.com/office/powerpoint/2010/main" val="5617318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70854268-463C-47B4-B652-5761E9EF504B}" type="datetime1">
              <a:rPr lang="en-US" smtClean="0"/>
              <a:t>2/13/2025</a:t>
            </a:fld>
            <a:endParaRPr lang="en-US"/>
          </a:p>
        </p:txBody>
      </p:sp>
      <p:sp>
        <p:nvSpPr>
          <p:cNvPr id="8" name="Footer Placeholder 7"/>
          <p:cNvSpPr>
            <a:spLocks noGrp="1"/>
          </p:cNvSpPr>
          <p:nvPr>
            <p:ph type="ftr" sz="quarter" idx="11"/>
          </p:nvPr>
        </p:nvSpPr>
        <p:spPr/>
        <p:txBody>
          <a:bodyPr/>
          <a:lstStyle/>
          <a:p>
            <a:r>
              <a:rPr lang="en-US" dirty="0"/>
              <a:t>Copyright  © Techlanders Solutions</a:t>
            </a:r>
          </a:p>
        </p:txBody>
      </p:sp>
      <p:sp>
        <p:nvSpPr>
          <p:cNvPr id="9" name="Slide Number Placeholder 8"/>
          <p:cNvSpPr>
            <a:spLocks noGrp="1"/>
          </p:cNvSpPr>
          <p:nvPr>
            <p:ph type="sldNum" sz="quarter" idx="12"/>
          </p:nvPr>
        </p:nvSpPr>
        <p:spPr/>
        <p:txBody>
          <a:bodyPr/>
          <a:lstStyle/>
          <a:p>
            <a:fld id="{4119462B-DC2E-4E97-BC89-145590C3647E}" type="slidenum">
              <a:rPr lang="en-US" smtClean="0"/>
              <a:t>‹#›</a:t>
            </a:fld>
            <a:endParaRPr lang="en-US"/>
          </a:p>
        </p:txBody>
      </p:sp>
    </p:spTree>
    <p:extLst>
      <p:ext uri="{BB962C8B-B14F-4D97-AF65-F5344CB8AC3E}">
        <p14:creationId xmlns:p14="http://schemas.microsoft.com/office/powerpoint/2010/main" val="251389352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2801600" cy="7315200"/>
          </a:xfrm>
          <a:prstGeom prst="rect">
            <a:avLst/>
          </a:prstGeom>
        </p:spPr>
      </p:pic>
      <p:sp>
        <p:nvSpPr>
          <p:cNvPr id="3" name="Shape 0"/>
          <p:cNvSpPr/>
          <p:nvPr/>
        </p:nvSpPr>
        <p:spPr>
          <a:xfrm>
            <a:off x="0" y="0"/>
            <a:ext cx="12801600" cy="7315200"/>
          </a:xfrm>
          <a:prstGeom prst="rect">
            <a:avLst/>
          </a:prstGeom>
          <a:solidFill>
            <a:srgbClr val="FFFF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1234314" y="6888480"/>
            <a:ext cx="1507279" cy="365760"/>
          </a:xfrm>
          <a:prstGeom prst="rect">
            <a:avLst/>
          </a:prstGeom>
        </p:spPr>
      </p:pic>
    </p:spTree>
    <p:extLst>
      <p:ext uri="{BB962C8B-B14F-4D97-AF65-F5344CB8AC3E}">
        <p14:creationId xmlns:p14="http://schemas.microsoft.com/office/powerpoint/2010/main" val="25699946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11238" y="4700697"/>
            <a:ext cx="10881360" cy="1452880"/>
          </a:xfrm>
        </p:spPr>
        <p:txBody>
          <a:bodyPr anchor="t">
            <a:normAutofit/>
          </a:bodyPr>
          <a:lstStyle>
            <a:lvl1pPr marL="0" algn="ctr" defTabSz="1149020" rtl="0" eaLnBrk="1" latinLnBrk="0" hangingPunct="1">
              <a:defRPr lang="en-US" sz="4000" b="1" u="sng" kern="1200" dirty="0">
                <a:solidFill>
                  <a:schemeClr val="tx2">
                    <a:lumMod val="75000"/>
                  </a:schemeClr>
                </a:solidFill>
                <a:effectLst>
                  <a:outerShdw blurRad="31750" dist="25400" dir="5400000" algn="tl" rotWithShape="0">
                    <a:srgbClr val="000000">
                      <a:alpha val="25000"/>
                    </a:srgbClr>
                  </a:outerShdw>
                </a:effectLst>
                <a:latin typeface="+mn-lt"/>
                <a:ea typeface="+mn-ea"/>
                <a:cs typeface="+mn-cs"/>
              </a:defRPr>
            </a:lvl1pPr>
          </a:lstStyle>
          <a:p>
            <a:r>
              <a:rPr lang="en-US" dirty="0"/>
              <a:t>Click to edit Master title style</a:t>
            </a:r>
          </a:p>
        </p:txBody>
      </p:sp>
      <p:sp>
        <p:nvSpPr>
          <p:cNvPr id="3" name="Text Placeholder 2"/>
          <p:cNvSpPr>
            <a:spLocks noGrp="1"/>
          </p:cNvSpPr>
          <p:nvPr>
            <p:ph type="body" idx="1"/>
          </p:nvPr>
        </p:nvSpPr>
        <p:spPr>
          <a:xfrm>
            <a:off x="1011238" y="3100499"/>
            <a:ext cx="10881360" cy="1600199"/>
          </a:xfrm>
        </p:spPr>
        <p:txBody>
          <a:bodyPr anchor="b"/>
          <a:lstStyle>
            <a:lvl1pPr marL="0" indent="0">
              <a:buNone/>
              <a:defRPr sz="2500">
                <a:solidFill>
                  <a:schemeClr val="tx1">
                    <a:tint val="75000"/>
                  </a:schemeClr>
                </a:solidFill>
              </a:defRPr>
            </a:lvl1pPr>
            <a:lvl2pPr marL="574510" indent="0">
              <a:buNone/>
              <a:defRPr sz="2300">
                <a:solidFill>
                  <a:schemeClr val="tx1">
                    <a:tint val="75000"/>
                  </a:schemeClr>
                </a:solidFill>
              </a:defRPr>
            </a:lvl2pPr>
            <a:lvl3pPr marL="1149020" indent="0">
              <a:buNone/>
              <a:defRPr sz="2000">
                <a:solidFill>
                  <a:schemeClr val="tx1">
                    <a:tint val="75000"/>
                  </a:schemeClr>
                </a:solidFill>
              </a:defRPr>
            </a:lvl3pPr>
            <a:lvl4pPr marL="1723531" indent="0">
              <a:buNone/>
              <a:defRPr sz="1800">
                <a:solidFill>
                  <a:schemeClr val="tx1">
                    <a:tint val="75000"/>
                  </a:schemeClr>
                </a:solidFill>
              </a:defRPr>
            </a:lvl4pPr>
            <a:lvl5pPr marL="2298039" indent="0">
              <a:buNone/>
              <a:defRPr sz="1800">
                <a:solidFill>
                  <a:schemeClr val="tx1">
                    <a:tint val="75000"/>
                  </a:schemeClr>
                </a:solidFill>
              </a:defRPr>
            </a:lvl5pPr>
            <a:lvl6pPr marL="2872551" indent="0">
              <a:buNone/>
              <a:defRPr sz="1800">
                <a:solidFill>
                  <a:schemeClr val="tx1">
                    <a:tint val="75000"/>
                  </a:schemeClr>
                </a:solidFill>
              </a:defRPr>
            </a:lvl6pPr>
            <a:lvl7pPr marL="3447060" indent="0">
              <a:buNone/>
              <a:defRPr sz="1800">
                <a:solidFill>
                  <a:schemeClr val="tx1">
                    <a:tint val="75000"/>
                  </a:schemeClr>
                </a:solidFill>
              </a:defRPr>
            </a:lvl7pPr>
            <a:lvl8pPr marL="4021572" indent="0">
              <a:buNone/>
              <a:defRPr sz="1800">
                <a:solidFill>
                  <a:schemeClr val="tx1">
                    <a:tint val="75000"/>
                  </a:schemeClr>
                </a:solidFill>
              </a:defRPr>
            </a:lvl8pPr>
            <a:lvl9pPr marL="4596081" indent="0">
              <a:buNone/>
              <a:defRPr sz="18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4C745C1-C9FE-4210-84D2-AAFC17F0BC83}" type="datetime1">
              <a:rPr lang="en-US" smtClean="0"/>
              <a:t>2/13/2025</a:t>
            </a:fld>
            <a:endParaRPr lang="en-US"/>
          </a:p>
        </p:txBody>
      </p:sp>
      <p:sp>
        <p:nvSpPr>
          <p:cNvPr id="5" name="Footer Placeholder 4"/>
          <p:cNvSpPr>
            <a:spLocks noGrp="1"/>
          </p:cNvSpPr>
          <p:nvPr>
            <p:ph type="ftr" sz="quarter" idx="11"/>
          </p:nvPr>
        </p:nvSpPr>
        <p:spPr/>
        <p:txBody>
          <a:bodyPr/>
          <a:lstStyle/>
          <a:p>
            <a:r>
              <a:rPr lang="en-US" dirty="0"/>
              <a:t>Copyright  © Techlanders Solutions</a:t>
            </a:r>
          </a:p>
        </p:txBody>
      </p:sp>
      <p:sp>
        <p:nvSpPr>
          <p:cNvPr id="6" name="Slide Number Placeholder 5"/>
          <p:cNvSpPr>
            <a:spLocks noGrp="1"/>
          </p:cNvSpPr>
          <p:nvPr>
            <p:ph type="sldNum" sz="quarter" idx="12"/>
          </p:nvPr>
        </p:nvSpPr>
        <p:spPr/>
        <p:txBody>
          <a:bodyPr/>
          <a:lstStyle/>
          <a:p>
            <a:fld id="{4119462B-DC2E-4E97-BC89-145590C3647E}" type="slidenum">
              <a:rPr lang="en-US" smtClean="0"/>
              <a:t>‹#›</a:t>
            </a:fld>
            <a:endParaRPr lang="en-US"/>
          </a:p>
        </p:txBody>
      </p:sp>
    </p:spTree>
    <p:extLst>
      <p:ext uri="{BB962C8B-B14F-4D97-AF65-F5344CB8AC3E}">
        <p14:creationId xmlns:p14="http://schemas.microsoft.com/office/powerpoint/2010/main" val="34017584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ormAutofit/>
          </a:bodyPr>
          <a:lstStyle>
            <a:lvl1pPr marL="0" algn="ctr" defTabSz="1149020" rtl="0" eaLnBrk="1" latinLnBrk="0" hangingPunct="1">
              <a:defRPr lang="en-US" sz="4000" b="1" u="sng" kern="1200" dirty="0">
                <a:solidFill>
                  <a:schemeClr val="tx2">
                    <a:lumMod val="75000"/>
                  </a:schemeClr>
                </a:solidFill>
                <a:effectLst>
                  <a:outerShdw blurRad="31750" dist="25400" dir="5400000" algn="tl" rotWithShape="0">
                    <a:srgbClr val="000000">
                      <a:alpha val="25000"/>
                    </a:srgbClr>
                  </a:outerShdw>
                </a:effectLst>
                <a:latin typeface="+mn-lt"/>
                <a:ea typeface="+mn-ea"/>
                <a:cs typeface="+mn-cs"/>
              </a:defRPr>
            </a:lvl1pPr>
          </a:lstStyle>
          <a:p>
            <a:r>
              <a:rPr lang="en-US" dirty="0"/>
              <a:t>CLICK TO EDIT MASTER TITLE STYLE</a:t>
            </a:r>
          </a:p>
        </p:txBody>
      </p:sp>
      <p:sp>
        <p:nvSpPr>
          <p:cNvPr id="3" name="Content Placeholder 2"/>
          <p:cNvSpPr>
            <a:spLocks noGrp="1"/>
          </p:cNvSpPr>
          <p:nvPr>
            <p:ph sz="half" idx="1"/>
          </p:nvPr>
        </p:nvSpPr>
        <p:spPr>
          <a:xfrm>
            <a:off x="640080" y="1706880"/>
            <a:ext cx="5654040" cy="4827694"/>
          </a:xfrm>
        </p:spPr>
        <p:txBody>
          <a:bodyPr/>
          <a:lstStyle>
            <a:lvl1pPr>
              <a:defRPr sz="3500"/>
            </a:lvl1pPr>
            <a:lvl2pPr>
              <a:defRPr sz="3000"/>
            </a:lvl2pPr>
            <a:lvl3pPr>
              <a:defRPr sz="2500"/>
            </a:lvl3pPr>
            <a:lvl4pPr>
              <a:defRPr sz="2300"/>
            </a:lvl4pPr>
            <a:lvl5pPr>
              <a:defRPr sz="2300"/>
            </a:lvl5pPr>
            <a:lvl6pPr>
              <a:defRPr sz="2300"/>
            </a:lvl6pPr>
            <a:lvl7pPr>
              <a:defRPr sz="2300"/>
            </a:lvl7pPr>
            <a:lvl8pPr>
              <a:defRPr sz="2300"/>
            </a:lvl8pPr>
            <a:lvl9pPr>
              <a:defRPr sz="23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507480" y="1706880"/>
            <a:ext cx="5654040" cy="4827694"/>
          </a:xfrm>
        </p:spPr>
        <p:txBody>
          <a:bodyPr/>
          <a:lstStyle>
            <a:lvl1pPr>
              <a:defRPr sz="3500"/>
            </a:lvl1pPr>
            <a:lvl2pPr>
              <a:defRPr sz="3000"/>
            </a:lvl2pPr>
            <a:lvl3pPr>
              <a:defRPr sz="2500"/>
            </a:lvl3pPr>
            <a:lvl4pPr>
              <a:defRPr sz="2300"/>
            </a:lvl4pPr>
            <a:lvl5pPr>
              <a:defRPr sz="2300"/>
            </a:lvl5pPr>
            <a:lvl6pPr>
              <a:defRPr sz="2300"/>
            </a:lvl6pPr>
            <a:lvl7pPr>
              <a:defRPr sz="2300"/>
            </a:lvl7pPr>
            <a:lvl8pPr>
              <a:defRPr sz="2300"/>
            </a:lvl8pPr>
            <a:lvl9pPr>
              <a:defRPr sz="23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A0B7A3C9-F792-44B8-B3C2-E4746B53256A}" type="datetime1">
              <a:rPr lang="en-US" smtClean="0"/>
              <a:t>2/13/2025</a:t>
            </a:fld>
            <a:endParaRPr lang="en-US"/>
          </a:p>
        </p:txBody>
      </p:sp>
      <p:sp>
        <p:nvSpPr>
          <p:cNvPr id="6" name="Footer Placeholder 5"/>
          <p:cNvSpPr>
            <a:spLocks noGrp="1"/>
          </p:cNvSpPr>
          <p:nvPr>
            <p:ph type="ftr" sz="quarter" idx="11"/>
          </p:nvPr>
        </p:nvSpPr>
        <p:spPr/>
        <p:txBody>
          <a:bodyPr/>
          <a:lstStyle/>
          <a:p>
            <a:r>
              <a:rPr lang="en-US" dirty="0"/>
              <a:t>Copyright  © Techlanders Solutions</a:t>
            </a:r>
          </a:p>
        </p:txBody>
      </p:sp>
      <p:sp>
        <p:nvSpPr>
          <p:cNvPr id="7" name="Slide Number Placeholder 6"/>
          <p:cNvSpPr>
            <a:spLocks noGrp="1"/>
          </p:cNvSpPr>
          <p:nvPr>
            <p:ph type="sldNum" sz="quarter" idx="12"/>
          </p:nvPr>
        </p:nvSpPr>
        <p:spPr/>
        <p:txBody>
          <a:bodyPr/>
          <a:lstStyle/>
          <a:p>
            <a:fld id="{4119462B-DC2E-4E97-BC89-145590C3647E}" type="slidenum">
              <a:rPr lang="en-US" smtClean="0"/>
              <a:t>‹#›</a:t>
            </a:fld>
            <a:endParaRPr lang="en-US"/>
          </a:p>
        </p:txBody>
      </p:sp>
    </p:spTree>
    <p:extLst>
      <p:ext uri="{BB962C8B-B14F-4D97-AF65-F5344CB8AC3E}">
        <p14:creationId xmlns:p14="http://schemas.microsoft.com/office/powerpoint/2010/main" val="31965443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9D95C1BE-21FA-4B29-BF5B-87E17C30ACBF}" type="datetime1">
              <a:rPr lang="en-US" smtClean="0"/>
              <a:t>2/13/2025</a:t>
            </a:fld>
            <a:endParaRPr lang="en-US"/>
          </a:p>
        </p:txBody>
      </p:sp>
      <p:sp>
        <p:nvSpPr>
          <p:cNvPr id="4" name="Footer Placeholder 3"/>
          <p:cNvSpPr>
            <a:spLocks noGrp="1"/>
          </p:cNvSpPr>
          <p:nvPr>
            <p:ph type="ftr" sz="quarter" idx="11"/>
          </p:nvPr>
        </p:nvSpPr>
        <p:spPr/>
        <p:txBody>
          <a:bodyPr/>
          <a:lstStyle/>
          <a:p>
            <a:r>
              <a:rPr lang="en-US" dirty="0"/>
              <a:t>Copyright  © Techlanders Solutions</a:t>
            </a:r>
          </a:p>
        </p:txBody>
      </p:sp>
      <p:sp>
        <p:nvSpPr>
          <p:cNvPr id="5" name="Slide Number Placeholder 4"/>
          <p:cNvSpPr>
            <a:spLocks noGrp="1"/>
          </p:cNvSpPr>
          <p:nvPr>
            <p:ph type="sldNum" sz="quarter" idx="12"/>
          </p:nvPr>
        </p:nvSpPr>
        <p:spPr/>
        <p:txBody>
          <a:bodyPr/>
          <a:lstStyle/>
          <a:p>
            <a:fld id="{4119462B-DC2E-4E97-BC89-145590C3647E}" type="slidenum">
              <a:rPr lang="en-US" smtClean="0"/>
              <a:t>‹#›</a:t>
            </a:fld>
            <a:endParaRPr lang="en-US"/>
          </a:p>
        </p:txBody>
      </p:sp>
    </p:spTree>
    <p:extLst>
      <p:ext uri="{BB962C8B-B14F-4D97-AF65-F5344CB8AC3E}">
        <p14:creationId xmlns:p14="http://schemas.microsoft.com/office/powerpoint/2010/main" val="37253877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Text Placeholder 2"/>
          <p:cNvSpPr>
            <a:spLocks noGrp="1"/>
          </p:cNvSpPr>
          <p:nvPr>
            <p:ph type="body" idx="1"/>
          </p:nvPr>
        </p:nvSpPr>
        <p:spPr>
          <a:xfrm>
            <a:off x="640080" y="1637458"/>
            <a:ext cx="5656263" cy="682413"/>
          </a:xfrm>
        </p:spPr>
        <p:txBody>
          <a:bodyPr anchor="b"/>
          <a:lstStyle>
            <a:lvl1pPr marL="0" indent="0">
              <a:buNone/>
              <a:defRPr sz="3000" b="1"/>
            </a:lvl1pPr>
            <a:lvl2pPr marL="574510" indent="0">
              <a:buNone/>
              <a:defRPr sz="2500" b="1"/>
            </a:lvl2pPr>
            <a:lvl3pPr marL="1149020" indent="0">
              <a:buNone/>
              <a:defRPr sz="2300" b="1"/>
            </a:lvl3pPr>
            <a:lvl4pPr marL="1723531" indent="0">
              <a:buNone/>
              <a:defRPr sz="2000" b="1"/>
            </a:lvl4pPr>
            <a:lvl5pPr marL="2298039" indent="0">
              <a:buNone/>
              <a:defRPr sz="2000" b="1"/>
            </a:lvl5pPr>
            <a:lvl6pPr marL="2872551" indent="0">
              <a:buNone/>
              <a:defRPr sz="2000" b="1"/>
            </a:lvl6pPr>
            <a:lvl7pPr marL="3447060" indent="0">
              <a:buNone/>
              <a:defRPr sz="2000" b="1"/>
            </a:lvl7pPr>
            <a:lvl8pPr marL="4021572" indent="0">
              <a:buNone/>
              <a:defRPr sz="2000" b="1"/>
            </a:lvl8pPr>
            <a:lvl9pPr marL="4596081" indent="0">
              <a:buNone/>
              <a:defRPr sz="2000" b="1"/>
            </a:lvl9pPr>
          </a:lstStyle>
          <a:p>
            <a:pPr lvl="0"/>
            <a:r>
              <a:rPr lang="en-US"/>
              <a:t>Click to edit Master text styles</a:t>
            </a:r>
          </a:p>
        </p:txBody>
      </p:sp>
      <p:sp>
        <p:nvSpPr>
          <p:cNvPr id="4" name="Content Placeholder 3"/>
          <p:cNvSpPr>
            <a:spLocks noGrp="1"/>
          </p:cNvSpPr>
          <p:nvPr>
            <p:ph sz="half" idx="2"/>
          </p:nvPr>
        </p:nvSpPr>
        <p:spPr>
          <a:xfrm>
            <a:off x="640080" y="2319871"/>
            <a:ext cx="5656263" cy="4214707"/>
          </a:xfrm>
        </p:spPr>
        <p:txBody>
          <a:bodyPr/>
          <a:lstStyle>
            <a:lvl1pPr>
              <a:defRPr sz="3000"/>
            </a:lvl1pPr>
            <a:lvl2pPr>
              <a:defRPr sz="2500"/>
            </a:lvl2pPr>
            <a:lvl3pPr>
              <a:defRPr sz="23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503041" y="1637458"/>
            <a:ext cx="5658485" cy="682413"/>
          </a:xfrm>
        </p:spPr>
        <p:txBody>
          <a:bodyPr anchor="b"/>
          <a:lstStyle>
            <a:lvl1pPr marL="0" indent="0">
              <a:buNone/>
              <a:defRPr sz="3000" b="1"/>
            </a:lvl1pPr>
            <a:lvl2pPr marL="574510" indent="0">
              <a:buNone/>
              <a:defRPr sz="2500" b="1"/>
            </a:lvl2pPr>
            <a:lvl3pPr marL="1149020" indent="0">
              <a:buNone/>
              <a:defRPr sz="2300" b="1"/>
            </a:lvl3pPr>
            <a:lvl4pPr marL="1723531" indent="0">
              <a:buNone/>
              <a:defRPr sz="2000" b="1"/>
            </a:lvl4pPr>
            <a:lvl5pPr marL="2298039" indent="0">
              <a:buNone/>
              <a:defRPr sz="2000" b="1"/>
            </a:lvl5pPr>
            <a:lvl6pPr marL="2872551" indent="0">
              <a:buNone/>
              <a:defRPr sz="2000" b="1"/>
            </a:lvl6pPr>
            <a:lvl7pPr marL="3447060" indent="0">
              <a:buNone/>
              <a:defRPr sz="2000" b="1"/>
            </a:lvl7pPr>
            <a:lvl8pPr marL="4021572" indent="0">
              <a:buNone/>
              <a:defRPr sz="2000" b="1"/>
            </a:lvl8pPr>
            <a:lvl9pPr marL="4596081" indent="0">
              <a:buNone/>
              <a:defRPr sz="2000" b="1"/>
            </a:lvl9pPr>
          </a:lstStyle>
          <a:p>
            <a:pPr lvl="0"/>
            <a:r>
              <a:rPr lang="en-US"/>
              <a:t>Click to edit Master text styles</a:t>
            </a:r>
          </a:p>
        </p:txBody>
      </p:sp>
      <p:sp>
        <p:nvSpPr>
          <p:cNvPr id="6" name="Content Placeholder 5"/>
          <p:cNvSpPr>
            <a:spLocks noGrp="1"/>
          </p:cNvSpPr>
          <p:nvPr>
            <p:ph sz="quarter" idx="4"/>
          </p:nvPr>
        </p:nvSpPr>
        <p:spPr>
          <a:xfrm>
            <a:off x="6503041" y="2319871"/>
            <a:ext cx="5658485" cy="4214707"/>
          </a:xfrm>
        </p:spPr>
        <p:txBody>
          <a:bodyPr/>
          <a:lstStyle>
            <a:lvl1pPr>
              <a:defRPr sz="3000"/>
            </a:lvl1pPr>
            <a:lvl2pPr>
              <a:defRPr sz="2500"/>
            </a:lvl2pPr>
            <a:lvl3pPr>
              <a:defRPr sz="23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0234F88-C800-48FF-BC8D-563A41D2A87C}" type="datetime1">
              <a:rPr lang="en-US" smtClean="0"/>
              <a:t>2/13/2025</a:t>
            </a:fld>
            <a:endParaRPr lang="en-US"/>
          </a:p>
        </p:txBody>
      </p:sp>
      <p:sp>
        <p:nvSpPr>
          <p:cNvPr id="8" name="Footer Placeholder 7"/>
          <p:cNvSpPr>
            <a:spLocks noGrp="1"/>
          </p:cNvSpPr>
          <p:nvPr>
            <p:ph type="ftr" sz="quarter" idx="11"/>
          </p:nvPr>
        </p:nvSpPr>
        <p:spPr/>
        <p:txBody>
          <a:bodyPr/>
          <a:lstStyle/>
          <a:p>
            <a:r>
              <a:rPr lang="en-US" dirty="0"/>
              <a:t>Copyright  © Techlanders Solutions</a:t>
            </a:r>
          </a:p>
        </p:txBody>
      </p:sp>
      <p:sp>
        <p:nvSpPr>
          <p:cNvPr id="9" name="Slide Number Placeholder 8"/>
          <p:cNvSpPr>
            <a:spLocks noGrp="1"/>
          </p:cNvSpPr>
          <p:nvPr>
            <p:ph type="sldNum" sz="quarter" idx="12"/>
          </p:nvPr>
        </p:nvSpPr>
        <p:spPr/>
        <p:txBody>
          <a:bodyPr/>
          <a:lstStyle/>
          <a:p>
            <a:fld id="{4119462B-DC2E-4E97-BC89-145590C3647E}" type="slidenum">
              <a:rPr lang="en-US" smtClean="0"/>
              <a:t>‹#›</a:t>
            </a:fld>
            <a:endParaRPr lang="en-US"/>
          </a:p>
        </p:txBody>
      </p:sp>
    </p:spTree>
    <p:extLst>
      <p:ext uri="{BB962C8B-B14F-4D97-AF65-F5344CB8AC3E}">
        <p14:creationId xmlns:p14="http://schemas.microsoft.com/office/powerpoint/2010/main" val="26007960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40082" y="291253"/>
            <a:ext cx="4211638" cy="1239520"/>
          </a:xfrm>
        </p:spPr>
        <p:txBody>
          <a:bodyPr anchor="b"/>
          <a:lstStyle>
            <a:lvl1pPr algn="l">
              <a:defRPr sz="2500" b="1"/>
            </a:lvl1pPr>
          </a:lstStyle>
          <a:p>
            <a:r>
              <a:rPr lang="en-US" dirty="0"/>
              <a:t>CLICK TO EDIT MASTER TITLE STYLE</a:t>
            </a:r>
          </a:p>
        </p:txBody>
      </p:sp>
      <p:sp>
        <p:nvSpPr>
          <p:cNvPr id="3" name="Content Placeholder 2"/>
          <p:cNvSpPr>
            <a:spLocks noGrp="1"/>
          </p:cNvSpPr>
          <p:nvPr>
            <p:ph idx="1"/>
          </p:nvPr>
        </p:nvSpPr>
        <p:spPr>
          <a:xfrm>
            <a:off x="5005070" y="291258"/>
            <a:ext cx="7156450" cy="6243321"/>
          </a:xfrm>
        </p:spPr>
        <p:txBody>
          <a:bodyPr/>
          <a:lstStyle>
            <a:lvl1pPr>
              <a:defRPr sz="4000"/>
            </a:lvl1pPr>
            <a:lvl2pPr>
              <a:defRPr sz="3500"/>
            </a:lvl2pPr>
            <a:lvl3pPr>
              <a:defRPr sz="3000"/>
            </a:lvl3pPr>
            <a:lvl4pPr>
              <a:defRPr sz="2500"/>
            </a:lvl4pPr>
            <a:lvl5pPr>
              <a:defRPr sz="2500"/>
            </a:lvl5pPr>
            <a:lvl6pPr>
              <a:defRPr sz="2500"/>
            </a:lvl6pPr>
            <a:lvl7pPr>
              <a:defRPr sz="2500"/>
            </a:lvl7pPr>
            <a:lvl8pPr>
              <a:defRPr sz="2500"/>
            </a:lvl8pPr>
            <a:lvl9pPr>
              <a:defRPr sz="2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40082" y="1530778"/>
            <a:ext cx="4211638" cy="5003801"/>
          </a:xfrm>
        </p:spPr>
        <p:txBody>
          <a:bodyPr/>
          <a:lstStyle>
            <a:lvl1pPr marL="0" indent="0">
              <a:buNone/>
              <a:defRPr sz="1800"/>
            </a:lvl1pPr>
            <a:lvl2pPr marL="574510" indent="0">
              <a:buNone/>
              <a:defRPr sz="1500"/>
            </a:lvl2pPr>
            <a:lvl3pPr marL="1149020" indent="0">
              <a:buNone/>
              <a:defRPr sz="1300"/>
            </a:lvl3pPr>
            <a:lvl4pPr marL="1723531" indent="0">
              <a:buNone/>
              <a:defRPr sz="1100"/>
            </a:lvl4pPr>
            <a:lvl5pPr marL="2298039" indent="0">
              <a:buNone/>
              <a:defRPr sz="1100"/>
            </a:lvl5pPr>
            <a:lvl6pPr marL="2872551" indent="0">
              <a:buNone/>
              <a:defRPr sz="1100"/>
            </a:lvl6pPr>
            <a:lvl7pPr marL="3447060" indent="0">
              <a:buNone/>
              <a:defRPr sz="1100"/>
            </a:lvl7pPr>
            <a:lvl8pPr marL="4021572" indent="0">
              <a:buNone/>
              <a:defRPr sz="1100"/>
            </a:lvl8pPr>
            <a:lvl9pPr marL="4596081" indent="0">
              <a:buNone/>
              <a:defRPr sz="1100"/>
            </a:lvl9pPr>
          </a:lstStyle>
          <a:p>
            <a:pPr lvl="0"/>
            <a:r>
              <a:rPr lang="en-US"/>
              <a:t>Click to edit Master text styles</a:t>
            </a:r>
          </a:p>
        </p:txBody>
      </p:sp>
      <p:sp>
        <p:nvSpPr>
          <p:cNvPr id="5" name="Date Placeholder 4"/>
          <p:cNvSpPr>
            <a:spLocks noGrp="1"/>
          </p:cNvSpPr>
          <p:nvPr>
            <p:ph type="dt" sz="half" idx="10"/>
          </p:nvPr>
        </p:nvSpPr>
        <p:spPr/>
        <p:txBody>
          <a:bodyPr/>
          <a:lstStyle/>
          <a:p>
            <a:fld id="{29B70B44-D296-4719-AE8E-CE93F07BA873}" type="datetime1">
              <a:rPr lang="en-US" smtClean="0"/>
              <a:t>2/13/2025</a:t>
            </a:fld>
            <a:endParaRPr lang="en-US"/>
          </a:p>
        </p:txBody>
      </p:sp>
      <p:sp>
        <p:nvSpPr>
          <p:cNvPr id="6" name="Footer Placeholder 5"/>
          <p:cNvSpPr>
            <a:spLocks noGrp="1"/>
          </p:cNvSpPr>
          <p:nvPr>
            <p:ph type="ftr" sz="quarter" idx="11"/>
          </p:nvPr>
        </p:nvSpPr>
        <p:spPr/>
        <p:txBody>
          <a:bodyPr/>
          <a:lstStyle/>
          <a:p>
            <a:r>
              <a:rPr lang="en-US" dirty="0"/>
              <a:t>Copyright  © Techlanders Solutions</a:t>
            </a:r>
          </a:p>
        </p:txBody>
      </p:sp>
      <p:sp>
        <p:nvSpPr>
          <p:cNvPr id="7" name="Slide Number Placeholder 6"/>
          <p:cNvSpPr>
            <a:spLocks noGrp="1"/>
          </p:cNvSpPr>
          <p:nvPr>
            <p:ph type="sldNum" sz="quarter" idx="12"/>
          </p:nvPr>
        </p:nvSpPr>
        <p:spPr/>
        <p:txBody>
          <a:bodyPr/>
          <a:lstStyle/>
          <a:p>
            <a:fld id="{4119462B-DC2E-4E97-BC89-145590C3647E}" type="slidenum">
              <a:rPr lang="en-US" smtClean="0"/>
              <a:t>‹#›</a:t>
            </a:fld>
            <a:endParaRPr lang="en-US"/>
          </a:p>
        </p:txBody>
      </p:sp>
    </p:spTree>
    <p:extLst>
      <p:ext uri="{BB962C8B-B14F-4D97-AF65-F5344CB8AC3E}">
        <p14:creationId xmlns:p14="http://schemas.microsoft.com/office/powerpoint/2010/main" val="38073506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09203" y="5120644"/>
            <a:ext cx="7680960" cy="604521"/>
          </a:xfrm>
        </p:spPr>
        <p:txBody>
          <a:bodyPr anchor="b"/>
          <a:lstStyle>
            <a:lvl1pPr algn="l">
              <a:defRPr sz="2500" b="1"/>
            </a:lvl1pPr>
          </a:lstStyle>
          <a:p>
            <a:r>
              <a:rPr lang="en-US"/>
              <a:t>Click to edit Master title style</a:t>
            </a:r>
          </a:p>
        </p:txBody>
      </p:sp>
      <p:sp>
        <p:nvSpPr>
          <p:cNvPr id="3" name="Picture Placeholder 2"/>
          <p:cNvSpPr>
            <a:spLocks noGrp="1"/>
          </p:cNvSpPr>
          <p:nvPr>
            <p:ph type="pic" idx="1"/>
          </p:nvPr>
        </p:nvSpPr>
        <p:spPr>
          <a:xfrm>
            <a:off x="2509203" y="653627"/>
            <a:ext cx="7680960" cy="4389120"/>
          </a:xfrm>
        </p:spPr>
        <p:txBody>
          <a:bodyPr/>
          <a:lstStyle>
            <a:lvl1pPr marL="0" indent="0">
              <a:buNone/>
              <a:defRPr sz="4000"/>
            </a:lvl1pPr>
            <a:lvl2pPr marL="574510" indent="0">
              <a:buNone/>
              <a:defRPr sz="3500"/>
            </a:lvl2pPr>
            <a:lvl3pPr marL="1149020" indent="0">
              <a:buNone/>
              <a:defRPr sz="3000"/>
            </a:lvl3pPr>
            <a:lvl4pPr marL="1723531" indent="0">
              <a:buNone/>
              <a:defRPr sz="2500"/>
            </a:lvl4pPr>
            <a:lvl5pPr marL="2298039" indent="0">
              <a:buNone/>
              <a:defRPr sz="2500"/>
            </a:lvl5pPr>
            <a:lvl6pPr marL="2872551" indent="0">
              <a:buNone/>
              <a:defRPr sz="2500"/>
            </a:lvl6pPr>
            <a:lvl7pPr marL="3447060" indent="0">
              <a:buNone/>
              <a:defRPr sz="2500"/>
            </a:lvl7pPr>
            <a:lvl8pPr marL="4021572" indent="0">
              <a:buNone/>
              <a:defRPr sz="2500"/>
            </a:lvl8pPr>
            <a:lvl9pPr marL="4596081" indent="0">
              <a:buNone/>
              <a:defRPr sz="2500"/>
            </a:lvl9pPr>
          </a:lstStyle>
          <a:p>
            <a:endParaRPr lang="en-US"/>
          </a:p>
        </p:txBody>
      </p:sp>
      <p:sp>
        <p:nvSpPr>
          <p:cNvPr id="4" name="Text Placeholder 3"/>
          <p:cNvSpPr>
            <a:spLocks noGrp="1"/>
          </p:cNvSpPr>
          <p:nvPr>
            <p:ph type="body" sz="half" idx="2"/>
          </p:nvPr>
        </p:nvSpPr>
        <p:spPr>
          <a:xfrm>
            <a:off x="2509203" y="5725165"/>
            <a:ext cx="7680960" cy="858519"/>
          </a:xfrm>
        </p:spPr>
        <p:txBody>
          <a:bodyPr/>
          <a:lstStyle>
            <a:lvl1pPr marL="0" indent="0">
              <a:buNone/>
              <a:defRPr sz="1800"/>
            </a:lvl1pPr>
            <a:lvl2pPr marL="574510" indent="0">
              <a:buNone/>
              <a:defRPr sz="1500"/>
            </a:lvl2pPr>
            <a:lvl3pPr marL="1149020" indent="0">
              <a:buNone/>
              <a:defRPr sz="1300"/>
            </a:lvl3pPr>
            <a:lvl4pPr marL="1723531" indent="0">
              <a:buNone/>
              <a:defRPr sz="1100"/>
            </a:lvl4pPr>
            <a:lvl5pPr marL="2298039" indent="0">
              <a:buNone/>
              <a:defRPr sz="1100"/>
            </a:lvl5pPr>
            <a:lvl6pPr marL="2872551" indent="0">
              <a:buNone/>
              <a:defRPr sz="1100"/>
            </a:lvl6pPr>
            <a:lvl7pPr marL="3447060" indent="0">
              <a:buNone/>
              <a:defRPr sz="1100"/>
            </a:lvl7pPr>
            <a:lvl8pPr marL="4021572" indent="0">
              <a:buNone/>
              <a:defRPr sz="1100"/>
            </a:lvl8pPr>
            <a:lvl9pPr marL="4596081" indent="0">
              <a:buNone/>
              <a:defRPr sz="1100"/>
            </a:lvl9pPr>
          </a:lstStyle>
          <a:p>
            <a:pPr lvl="0"/>
            <a:r>
              <a:rPr lang="en-US"/>
              <a:t>Click to edit Master text styles</a:t>
            </a:r>
          </a:p>
        </p:txBody>
      </p:sp>
      <p:sp>
        <p:nvSpPr>
          <p:cNvPr id="5" name="Date Placeholder 4"/>
          <p:cNvSpPr>
            <a:spLocks noGrp="1"/>
          </p:cNvSpPr>
          <p:nvPr>
            <p:ph type="dt" sz="half" idx="10"/>
          </p:nvPr>
        </p:nvSpPr>
        <p:spPr/>
        <p:txBody>
          <a:bodyPr/>
          <a:lstStyle/>
          <a:p>
            <a:fld id="{76B83AFF-2AAF-4A0F-8FCB-63A62ED8947D}" type="datetime1">
              <a:rPr lang="en-US" smtClean="0"/>
              <a:t>2/13/2025</a:t>
            </a:fld>
            <a:endParaRPr lang="en-US"/>
          </a:p>
        </p:txBody>
      </p:sp>
      <p:sp>
        <p:nvSpPr>
          <p:cNvPr id="6" name="Footer Placeholder 5"/>
          <p:cNvSpPr>
            <a:spLocks noGrp="1"/>
          </p:cNvSpPr>
          <p:nvPr>
            <p:ph type="ftr" sz="quarter" idx="11"/>
          </p:nvPr>
        </p:nvSpPr>
        <p:spPr/>
        <p:txBody>
          <a:bodyPr/>
          <a:lstStyle/>
          <a:p>
            <a:r>
              <a:rPr lang="en-US" dirty="0"/>
              <a:t>Copyright  © Techlanders Solutions</a:t>
            </a:r>
          </a:p>
        </p:txBody>
      </p:sp>
      <p:sp>
        <p:nvSpPr>
          <p:cNvPr id="7" name="Slide Number Placeholder 6"/>
          <p:cNvSpPr>
            <a:spLocks noGrp="1"/>
          </p:cNvSpPr>
          <p:nvPr>
            <p:ph type="sldNum" sz="quarter" idx="12"/>
          </p:nvPr>
        </p:nvSpPr>
        <p:spPr/>
        <p:txBody>
          <a:bodyPr/>
          <a:lstStyle/>
          <a:p>
            <a:fld id="{4119462B-DC2E-4E97-BC89-145590C3647E}" type="slidenum">
              <a:rPr lang="en-US" smtClean="0"/>
              <a:t>‹#›</a:t>
            </a:fld>
            <a:endParaRPr lang="en-US"/>
          </a:p>
        </p:txBody>
      </p:sp>
    </p:spTree>
    <p:extLst>
      <p:ext uri="{BB962C8B-B14F-4D97-AF65-F5344CB8AC3E}">
        <p14:creationId xmlns:p14="http://schemas.microsoft.com/office/powerpoint/2010/main" val="6061076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75504C9-1CEA-46DD-AF6D-E599FC4E3D7D}" type="datetime1">
              <a:rPr lang="en-US" smtClean="0"/>
              <a:t>2/13/2025</a:t>
            </a:fld>
            <a:endParaRPr lang="en-US"/>
          </a:p>
        </p:txBody>
      </p:sp>
      <p:sp>
        <p:nvSpPr>
          <p:cNvPr id="5" name="Footer Placeholder 4"/>
          <p:cNvSpPr>
            <a:spLocks noGrp="1"/>
          </p:cNvSpPr>
          <p:nvPr>
            <p:ph type="ftr" sz="quarter" idx="11"/>
          </p:nvPr>
        </p:nvSpPr>
        <p:spPr/>
        <p:txBody>
          <a:bodyPr/>
          <a:lstStyle/>
          <a:p>
            <a:r>
              <a:rPr lang="en-US" dirty="0"/>
              <a:t>Copyright  © Techlanders Solutions</a:t>
            </a:r>
          </a:p>
        </p:txBody>
      </p:sp>
      <p:sp>
        <p:nvSpPr>
          <p:cNvPr id="6" name="Slide Number Placeholder 5"/>
          <p:cNvSpPr>
            <a:spLocks noGrp="1"/>
          </p:cNvSpPr>
          <p:nvPr>
            <p:ph type="sldNum" sz="quarter" idx="12"/>
          </p:nvPr>
        </p:nvSpPr>
        <p:spPr/>
        <p:txBody>
          <a:bodyPr/>
          <a:lstStyle/>
          <a:p>
            <a:fld id="{4119462B-DC2E-4E97-BC89-145590C3647E}" type="slidenum">
              <a:rPr lang="en-US" smtClean="0"/>
              <a:t>‹#›</a:t>
            </a:fld>
            <a:endParaRPr lang="en-US"/>
          </a:p>
        </p:txBody>
      </p:sp>
    </p:spTree>
    <p:extLst>
      <p:ext uri="{BB962C8B-B14F-4D97-AF65-F5344CB8AC3E}">
        <p14:creationId xmlns:p14="http://schemas.microsoft.com/office/powerpoint/2010/main" val="15672545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2.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22">
            <a:alphaModFix amt="13000"/>
            <a:lum/>
          </a:blip>
          <a:srcRect/>
          <a:tile tx="0" ty="0" sx="100000" sy="100000" flip="none" algn="tl"/>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40080" y="292947"/>
            <a:ext cx="11521440" cy="1219200"/>
          </a:xfrm>
          <a:prstGeom prst="rect">
            <a:avLst/>
          </a:prstGeom>
        </p:spPr>
        <p:txBody>
          <a:bodyPr vert="horz" lIns="114901" tIns="57454" rIns="114901" bIns="57454" rtlCol="0" anchor="ctr">
            <a:normAutofit/>
          </a:bodyPr>
          <a:lstStyle/>
          <a:p>
            <a:r>
              <a:rPr lang="en-US" dirty="0"/>
              <a:t>CLICK TO EDIT MASTER TITLE STYLE</a:t>
            </a:r>
          </a:p>
        </p:txBody>
      </p:sp>
      <p:sp>
        <p:nvSpPr>
          <p:cNvPr id="3" name="Text Placeholder 2"/>
          <p:cNvSpPr>
            <a:spLocks noGrp="1"/>
          </p:cNvSpPr>
          <p:nvPr>
            <p:ph type="body" idx="1"/>
          </p:nvPr>
        </p:nvSpPr>
        <p:spPr>
          <a:xfrm>
            <a:off x="640080" y="1706880"/>
            <a:ext cx="11521440" cy="4827694"/>
          </a:xfrm>
          <a:prstGeom prst="rect">
            <a:avLst/>
          </a:prstGeom>
        </p:spPr>
        <p:txBody>
          <a:bodyPr vert="horz" lIns="114901" tIns="57454" rIns="114901" bIns="57454"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40080" y="6780111"/>
            <a:ext cx="2987040" cy="389467"/>
          </a:xfrm>
          <a:prstGeom prst="rect">
            <a:avLst/>
          </a:prstGeom>
        </p:spPr>
        <p:txBody>
          <a:bodyPr vert="horz" lIns="114901" tIns="57454" rIns="114901" bIns="57454" rtlCol="0" anchor="ctr"/>
          <a:lstStyle>
            <a:lvl1pPr algn="l">
              <a:defRPr sz="1500">
                <a:solidFill>
                  <a:schemeClr val="tx1">
                    <a:tint val="75000"/>
                  </a:schemeClr>
                </a:solidFill>
              </a:defRPr>
            </a:lvl1pPr>
          </a:lstStyle>
          <a:p>
            <a:fld id="{01FE1D4C-C70C-4194-A5EF-9C618E29EBB9}" type="datetime1">
              <a:rPr lang="en-US" smtClean="0"/>
              <a:t>2/13/2025</a:t>
            </a:fld>
            <a:endParaRPr lang="en-US"/>
          </a:p>
        </p:txBody>
      </p:sp>
      <p:sp>
        <p:nvSpPr>
          <p:cNvPr id="5" name="Footer Placeholder 4"/>
          <p:cNvSpPr>
            <a:spLocks noGrp="1"/>
          </p:cNvSpPr>
          <p:nvPr>
            <p:ph type="ftr" sz="quarter" idx="3"/>
          </p:nvPr>
        </p:nvSpPr>
        <p:spPr>
          <a:xfrm>
            <a:off x="4373880" y="6780111"/>
            <a:ext cx="4053840" cy="389467"/>
          </a:xfrm>
          <a:prstGeom prst="rect">
            <a:avLst/>
          </a:prstGeom>
        </p:spPr>
        <p:txBody>
          <a:bodyPr vert="horz" lIns="114901" tIns="57454" rIns="114901" bIns="57454" rtlCol="0" anchor="ctr"/>
          <a:lstStyle>
            <a:lvl1pPr algn="ctr">
              <a:defRPr sz="1500">
                <a:solidFill>
                  <a:schemeClr val="tx1">
                    <a:tint val="75000"/>
                  </a:schemeClr>
                </a:solidFill>
              </a:defRPr>
            </a:lvl1pPr>
          </a:lstStyle>
          <a:p>
            <a:r>
              <a:rPr lang="en-US" dirty="0"/>
              <a:t>Copyright  © Techlanders Solutions</a:t>
            </a:r>
          </a:p>
        </p:txBody>
      </p:sp>
      <p:sp>
        <p:nvSpPr>
          <p:cNvPr id="6" name="Slide Number Placeholder 5"/>
          <p:cNvSpPr>
            <a:spLocks noGrp="1"/>
          </p:cNvSpPr>
          <p:nvPr>
            <p:ph type="sldNum" sz="quarter" idx="4"/>
          </p:nvPr>
        </p:nvSpPr>
        <p:spPr>
          <a:xfrm>
            <a:off x="9174480" y="6780111"/>
            <a:ext cx="2987040" cy="389467"/>
          </a:xfrm>
          <a:prstGeom prst="rect">
            <a:avLst/>
          </a:prstGeom>
        </p:spPr>
        <p:txBody>
          <a:bodyPr vert="horz" lIns="114901" tIns="57454" rIns="114901" bIns="57454" rtlCol="0" anchor="ctr"/>
          <a:lstStyle>
            <a:lvl1pPr algn="r">
              <a:defRPr sz="1500">
                <a:solidFill>
                  <a:schemeClr val="tx1">
                    <a:tint val="75000"/>
                  </a:schemeClr>
                </a:solidFill>
              </a:defRPr>
            </a:lvl1pPr>
          </a:lstStyle>
          <a:p>
            <a:fld id="{4119462B-DC2E-4E97-BC89-145590C3647E}" type="slidenum">
              <a:rPr lang="en-US" smtClean="0"/>
              <a:t>‹#›</a:t>
            </a:fld>
            <a:endParaRPr lang="en-US"/>
          </a:p>
        </p:txBody>
      </p:sp>
      <p:sp>
        <p:nvSpPr>
          <p:cNvPr id="7" name="Right Triangle 6"/>
          <p:cNvSpPr/>
          <p:nvPr/>
        </p:nvSpPr>
        <p:spPr>
          <a:xfrm>
            <a:off x="7" y="4145285"/>
            <a:ext cx="2026921" cy="3169921"/>
          </a:xfrm>
          <a:prstGeom prst="rtTriangle">
            <a:avLst/>
          </a:prstGeom>
          <a:solidFill>
            <a:srgbClr val="33CCFF">
              <a:alpha val="29804"/>
            </a:srgbClr>
          </a:solidFill>
          <a:ln>
            <a:no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14901" tIns="57454" rIns="114901" bIns="57454" rtlCol="0" anchor="ctr"/>
          <a:lstStyle/>
          <a:p>
            <a:pPr algn="ctr"/>
            <a:endParaRPr lang="en-US"/>
          </a:p>
        </p:txBody>
      </p:sp>
      <p:sp>
        <p:nvSpPr>
          <p:cNvPr id="8" name="Right Triangle 7"/>
          <p:cNvSpPr/>
          <p:nvPr/>
        </p:nvSpPr>
        <p:spPr>
          <a:xfrm flipV="1">
            <a:off x="0" y="-36945"/>
            <a:ext cx="2026920" cy="1906385"/>
          </a:xfrm>
          <a:prstGeom prst="rtTriangle">
            <a:avLst/>
          </a:prstGeom>
          <a:solidFill>
            <a:srgbClr val="33CCFF">
              <a:alpha val="29804"/>
            </a:srgbClr>
          </a:solidFill>
          <a:ln>
            <a:no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14901" tIns="57454" rIns="114901" bIns="57454" rtlCol="0" anchor="ctr"/>
          <a:lstStyle/>
          <a:p>
            <a:pPr algn="ctr"/>
            <a:endParaRPr lang="en-US"/>
          </a:p>
        </p:txBody>
      </p:sp>
      <p:sp>
        <p:nvSpPr>
          <p:cNvPr id="15" name="Rectangle 14"/>
          <p:cNvSpPr/>
          <p:nvPr/>
        </p:nvSpPr>
        <p:spPr>
          <a:xfrm rot="19423632">
            <a:off x="93968" y="2687140"/>
            <a:ext cx="12406084" cy="1670302"/>
          </a:xfrm>
          <a:prstGeom prst="rect">
            <a:avLst/>
          </a:prstGeom>
          <a:noFill/>
        </p:spPr>
        <p:txBody>
          <a:bodyPr wrap="none" lIns="114901" tIns="57454" rIns="114901" bIns="57454">
            <a:spAutoFit/>
          </a:bodyPr>
          <a:lstStyle/>
          <a:p>
            <a:pPr algn="ctr"/>
            <a:r>
              <a:rPr lang="en-US" sz="10100" b="0" cap="none" spc="0" dirty="0">
                <a:ln w="0"/>
                <a:solidFill>
                  <a:schemeClr val="accent1">
                    <a:alpha val="8000"/>
                  </a:schemeClr>
                </a:solidFill>
                <a:effectLst/>
              </a:rPr>
              <a:t>Techlanders Solutions</a:t>
            </a:r>
          </a:p>
        </p:txBody>
      </p:sp>
      <p:pic>
        <p:nvPicPr>
          <p:cNvPr id="11" name="Picture 10" descr="A close up of a sign&#10;&#10;Description automatically generated">
            <a:extLst>
              <a:ext uri="{FF2B5EF4-FFF2-40B4-BE49-F238E27FC236}">
                <a16:creationId xmlns:a16="http://schemas.microsoft.com/office/drawing/2014/main" id="{486D4E1C-924C-41D6-B10A-1F885279C448}"/>
              </a:ext>
            </a:extLst>
          </p:cNvPr>
          <p:cNvPicPr>
            <a:picLocks noChangeAspect="1"/>
          </p:cNvPicPr>
          <p:nvPr userDrawn="1"/>
        </p:nvPicPr>
        <p:blipFill>
          <a:blip r:embed="rId23" cstate="print">
            <a:extLst>
              <a:ext uri="{28A0092B-C50C-407E-A947-70E740481C1C}">
                <a14:useLocalDpi xmlns:a14="http://schemas.microsoft.com/office/drawing/2010/main" val="0"/>
              </a:ext>
            </a:extLst>
          </a:blip>
          <a:stretch>
            <a:fillRect/>
          </a:stretch>
        </p:blipFill>
        <p:spPr>
          <a:xfrm>
            <a:off x="10753470" y="50059"/>
            <a:ext cx="1849184" cy="485775"/>
          </a:xfrm>
          <a:prstGeom prst="rect">
            <a:avLst/>
          </a:prstGeom>
        </p:spPr>
      </p:pic>
    </p:spTree>
    <p:extLst>
      <p:ext uri="{BB962C8B-B14F-4D97-AF65-F5344CB8AC3E}">
        <p14:creationId xmlns:p14="http://schemas.microsoft.com/office/powerpoint/2010/main" val="142347297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4" r:id="rId5"/>
    <p:sldLayoutId id="2147483653"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 id="2147483664" r:id="rId15"/>
    <p:sldLayoutId id="2147483665" r:id="rId16"/>
    <p:sldLayoutId id="2147483666" r:id="rId17"/>
    <p:sldLayoutId id="2147483667" r:id="rId18"/>
    <p:sldLayoutId id="2147483668" r:id="rId19"/>
    <p:sldLayoutId id="2147483669" r:id="rId20"/>
  </p:sldLayoutIdLst>
  <p:hf hdr="0" dt="0"/>
  <p:txStyles>
    <p:titleStyle>
      <a:lvl1pPr marL="0" algn="ctr" defTabSz="1149020" rtl="0" eaLnBrk="1" latinLnBrk="0" hangingPunct="1">
        <a:spcBef>
          <a:spcPct val="0"/>
        </a:spcBef>
        <a:buNone/>
        <a:defRPr lang="en-US" sz="4000" b="1" i="0" u="sng" kern="1200" dirty="0">
          <a:solidFill>
            <a:schemeClr val="tx2">
              <a:lumMod val="75000"/>
            </a:schemeClr>
          </a:solidFill>
          <a:effectLst>
            <a:outerShdw blurRad="31750" dist="25400" dir="5400000" algn="tl" rotWithShape="0">
              <a:srgbClr val="000000">
                <a:alpha val="25000"/>
              </a:srgbClr>
            </a:outerShdw>
          </a:effectLst>
          <a:latin typeface="+mn-lt"/>
          <a:ea typeface="+mn-ea"/>
          <a:cs typeface="+mn-cs"/>
        </a:defRPr>
      </a:lvl1pPr>
    </p:titleStyle>
    <p:bodyStyle>
      <a:lvl1pPr marL="430884" indent="-430884" algn="l" defTabSz="1149020" rtl="0" eaLnBrk="1" latinLnBrk="0" hangingPunct="1">
        <a:spcBef>
          <a:spcPct val="20000"/>
        </a:spcBef>
        <a:buFont typeface="Arial" panose="020B0604020202020204" pitchFamily="34" charset="0"/>
        <a:buChar char="•"/>
        <a:defRPr sz="4000" kern="1200">
          <a:solidFill>
            <a:schemeClr val="tx1"/>
          </a:solidFill>
          <a:latin typeface="+mn-lt"/>
          <a:ea typeface="+mn-ea"/>
          <a:cs typeface="+mn-cs"/>
        </a:defRPr>
      </a:lvl1pPr>
      <a:lvl2pPr marL="933579" indent="-359069" algn="l" defTabSz="1149020" rtl="0" eaLnBrk="1" latinLnBrk="0" hangingPunct="1">
        <a:spcBef>
          <a:spcPct val="20000"/>
        </a:spcBef>
        <a:buFont typeface="Arial" panose="020B0604020202020204" pitchFamily="34" charset="0"/>
        <a:buChar char="–"/>
        <a:defRPr sz="3500" kern="1200">
          <a:solidFill>
            <a:schemeClr val="tx1"/>
          </a:solidFill>
          <a:latin typeface="+mn-lt"/>
          <a:ea typeface="+mn-ea"/>
          <a:cs typeface="+mn-cs"/>
        </a:defRPr>
      </a:lvl2pPr>
      <a:lvl3pPr marL="1436276" indent="-287255" algn="l" defTabSz="1149020" rtl="0" eaLnBrk="1" latinLnBrk="0" hangingPunct="1">
        <a:spcBef>
          <a:spcPct val="20000"/>
        </a:spcBef>
        <a:buFont typeface="Arial" panose="020B0604020202020204" pitchFamily="34" charset="0"/>
        <a:buChar char="•"/>
        <a:defRPr sz="3000" kern="1200">
          <a:solidFill>
            <a:schemeClr val="tx1"/>
          </a:solidFill>
          <a:latin typeface="+mn-lt"/>
          <a:ea typeface="+mn-ea"/>
          <a:cs typeface="+mn-cs"/>
        </a:defRPr>
      </a:lvl3pPr>
      <a:lvl4pPr marL="2010786" indent="-287255" algn="l" defTabSz="1149020" rtl="0" eaLnBrk="1" latinLnBrk="0" hangingPunct="1">
        <a:spcBef>
          <a:spcPct val="20000"/>
        </a:spcBef>
        <a:buFont typeface="Arial" panose="020B0604020202020204" pitchFamily="34" charset="0"/>
        <a:buChar char="–"/>
        <a:defRPr sz="2500" kern="1200">
          <a:solidFill>
            <a:schemeClr val="tx1"/>
          </a:solidFill>
          <a:latin typeface="+mn-lt"/>
          <a:ea typeface="+mn-ea"/>
          <a:cs typeface="+mn-cs"/>
        </a:defRPr>
      </a:lvl4pPr>
      <a:lvl5pPr marL="2585297" indent="-287255" algn="l" defTabSz="1149020" rtl="0" eaLnBrk="1" latinLnBrk="0" hangingPunct="1">
        <a:spcBef>
          <a:spcPct val="20000"/>
        </a:spcBef>
        <a:buFont typeface="Arial" panose="020B0604020202020204" pitchFamily="34" charset="0"/>
        <a:buChar char="»"/>
        <a:defRPr sz="2500" kern="1200">
          <a:solidFill>
            <a:schemeClr val="tx1"/>
          </a:solidFill>
          <a:latin typeface="+mn-lt"/>
          <a:ea typeface="+mn-ea"/>
          <a:cs typeface="+mn-cs"/>
        </a:defRPr>
      </a:lvl5pPr>
      <a:lvl6pPr marL="3159806" indent="-287255" algn="l" defTabSz="1149020" rtl="0" eaLnBrk="1" latinLnBrk="0" hangingPunct="1">
        <a:spcBef>
          <a:spcPct val="20000"/>
        </a:spcBef>
        <a:buFont typeface="Arial" panose="020B0604020202020204" pitchFamily="34" charset="0"/>
        <a:buChar char="•"/>
        <a:defRPr sz="2500" kern="1200">
          <a:solidFill>
            <a:schemeClr val="tx1"/>
          </a:solidFill>
          <a:latin typeface="+mn-lt"/>
          <a:ea typeface="+mn-ea"/>
          <a:cs typeface="+mn-cs"/>
        </a:defRPr>
      </a:lvl6pPr>
      <a:lvl7pPr marL="3734316" indent="-287255" algn="l" defTabSz="1149020" rtl="0" eaLnBrk="1" latinLnBrk="0" hangingPunct="1">
        <a:spcBef>
          <a:spcPct val="20000"/>
        </a:spcBef>
        <a:buFont typeface="Arial" panose="020B0604020202020204" pitchFamily="34" charset="0"/>
        <a:buChar char="•"/>
        <a:defRPr sz="2500" kern="1200">
          <a:solidFill>
            <a:schemeClr val="tx1"/>
          </a:solidFill>
          <a:latin typeface="+mn-lt"/>
          <a:ea typeface="+mn-ea"/>
          <a:cs typeface="+mn-cs"/>
        </a:defRPr>
      </a:lvl7pPr>
      <a:lvl8pPr marL="4308826" indent="-287255" algn="l" defTabSz="1149020" rtl="0" eaLnBrk="1" latinLnBrk="0" hangingPunct="1">
        <a:spcBef>
          <a:spcPct val="20000"/>
        </a:spcBef>
        <a:buFont typeface="Arial" panose="020B0604020202020204" pitchFamily="34" charset="0"/>
        <a:buChar char="•"/>
        <a:defRPr sz="2500" kern="1200">
          <a:solidFill>
            <a:schemeClr val="tx1"/>
          </a:solidFill>
          <a:latin typeface="+mn-lt"/>
          <a:ea typeface="+mn-ea"/>
          <a:cs typeface="+mn-cs"/>
        </a:defRPr>
      </a:lvl8pPr>
      <a:lvl9pPr marL="4883336" indent="-287255" algn="l" defTabSz="1149020" rtl="0" eaLnBrk="1" latinLnBrk="0" hangingPunct="1">
        <a:spcBef>
          <a:spcPct val="20000"/>
        </a:spcBef>
        <a:buFont typeface="Arial" panose="020B0604020202020204" pitchFamily="34" charset="0"/>
        <a:buChar char="•"/>
        <a:defRPr sz="2500" kern="1200">
          <a:solidFill>
            <a:schemeClr val="tx1"/>
          </a:solidFill>
          <a:latin typeface="+mn-lt"/>
          <a:ea typeface="+mn-ea"/>
          <a:cs typeface="+mn-cs"/>
        </a:defRPr>
      </a:lvl9pPr>
    </p:bodyStyle>
    <p:otherStyle>
      <a:defPPr>
        <a:defRPr lang="en-US"/>
      </a:defPPr>
      <a:lvl1pPr marL="0" algn="l" defTabSz="1149020" rtl="0" eaLnBrk="1" latinLnBrk="0" hangingPunct="1">
        <a:defRPr sz="2300" kern="1200">
          <a:solidFill>
            <a:schemeClr val="tx1"/>
          </a:solidFill>
          <a:latin typeface="+mn-lt"/>
          <a:ea typeface="+mn-ea"/>
          <a:cs typeface="+mn-cs"/>
        </a:defRPr>
      </a:lvl1pPr>
      <a:lvl2pPr marL="574510" algn="l" defTabSz="1149020" rtl="0" eaLnBrk="1" latinLnBrk="0" hangingPunct="1">
        <a:defRPr sz="2300" kern="1200">
          <a:solidFill>
            <a:schemeClr val="tx1"/>
          </a:solidFill>
          <a:latin typeface="+mn-lt"/>
          <a:ea typeface="+mn-ea"/>
          <a:cs typeface="+mn-cs"/>
        </a:defRPr>
      </a:lvl2pPr>
      <a:lvl3pPr marL="1149020" algn="l" defTabSz="1149020" rtl="0" eaLnBrk="1" latinLnBrk="0" hangingPunct="1">
        <a:defRPr sz="2300" kern="1200">
          <a:solidFill>
            <a:schemeClr val="tx1"/>
          </a:solidFill>
          <a:latin typeface="+mn-lt"/>
          <a:ea typeface="+mn-ea"/>
          <a:cs typeface="+mn-cs"/>
        </a:defRPr>
      </a:lvl3pPr>
      <a:lvl4pPr marL="1723531" algn="l" defTabSz="1149020" rtl="0" eaLnBrk="1" latinLnBrk="0" hangingPunct="1">
        <a:defRPr sz="2300" kern="1200">
          <a:solidFill>
            <a:schemeClr val="tx1"/>
          </a:solidFill>
          <a:latin typeface="+mn-lt"/>
          <a:ea typeface="+mn-ea"/>
          <a:cs typeface="+mn-cs"/>
        </a:defRPr>
      </a:lvl4pPr>
      <a:lvl5pPr marL="2298039" algn="l" defTabSz="1149020" rtl="0" eaLnBrk="1" latinLnBrk="0" hangingPunct="1">
        <a:defRPr sz="2300" kern="1200">
          <a:solidFill>
            <a:schemeClr val="tx1"/>
          </a:solidFill>
          <a:latin typeface="+mn-lt"/>
          <a:ea typeface="+mn-ea"/>
          <a:cs typeface="+mn-cs"/>
        </a:defRPr>
      </a:lvl5pPr>
      <a:lvl6pPr marL="2872551" algn="l" defTabSz="1149020" rtl="0" eaLnBrk="1" latinLnBrk="0" hangingPunct="1">
        <a:defRPr sz="2300" kern="1200">
          <a:solidFill>
            <a:schemeClr val="tx1"/>
          </a:solidFill>
          <a:latin typeface="+mn-lt"/>
          <a:ea typeface="+mn-ea"/>
          <a:cs typeface="+mn-cs"/>
        </a:defRPr>
      </a:lvl6pPr>
      <a:lvl7pPr marL="3447060" algn="l" defTabSz="1149020" rtl="0" eaLnBrk="1" latinLnBrk="0" hangingPunct="1">
        <a:defRPr sz="2300" kern="1200">
          <a:solidFill>
            <a:schemeClr val="tx1"/>
          </a:solidFill>
          <a:latin typeface="+mn-lt"/>
          <a:ea typeface="+mn-ea"/>
          <a:cs typeface="+mn-cs"/>
        </a:defRPr>
      </a:lvl7pPr>
      <a:lvl8pPr marL="4021572" algn="l" defTabSz="1149020" rtl="0" eaLnBrk="1" latinLnBrk="0" hangingPunct="1">
        <a:defRPr sz="2300" kern="1200">
          <a:solidFill>
            <a:schemeClr val="tx1"/>
          </a:solidFill>
          <a:latin typeface="+mn-lt"/>
          <a:ea typeface="+mn-ea"/>
          <a:cs typeface="+mn-cs"/>
        </a:defRPr>
      </a:lvl8pPr>
      <a:lvl9pPr marL="4596081" algn="l" defTabSz="1149020" rtl="0" eaLnBrk="1" latinLnBrk="0" hangingPunct="1">
        <a:defRPr sz="23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18.xml"/><Relationship Id="rId4" Type="http://schemas.openxmlformats.org/officeDocument/2006/relationships/image" Target="../media/image9.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19.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2.xml"/><Relationship Id="rId1" Type="http://schemas.openxmlformats.org/officeDocument/2006/relationships/slideLayout" Target="../slideLayouts/slideLayout20.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20.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hyperlink" Target="https://learn.microsoft.com/en-us/azure/data-factory/" TargetMode="Externa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hyperlink" Target="https://learn.microsoft.com/en-us/azure/data-factory/concepts-pipelines-activities?tabs=data-factory" TargetMode="Externa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20.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20.xml"/><Relationship Id="rId4" Type="http://schemas.openxmlformats.org/officeDocument/2006/relationships/image" Target="../media/image9.png"/></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hyperlink" Target="https://learn.microsoft.com/en-us/azure/databricks/dev-tools/databricks-utils"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20.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hyperlink" Target="https://learn.microsoft.com/en-gb/training/modules/azure-networking-fundamentals/azure-virtual-network-fundamentals" TargetMode="External"/><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7.xml"/><Relationship Id="rId1" Type="http://schemas.openxmlformats.org/officeDocument/2006/relationships/slideLayout" Target="../slideLayouts/slideLayout20.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3.xml"/><Relationship Id="rId4" Type="http://schemas.openxmlformats.org/officeDocument/2006/relationships/image" Target="../media/image9.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notesSlide" Target="../notesSlides/notesSlide19.xml"/><Relationship Id="rId1" Type="http://schemas.openxmlformats.org/officeDocument/2006/relationships/slideLayout" Target="../slideLayouts/slideLayout11.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 Id="rId9" Type="http://schemas.openxmlformats.org/officeDocument/2006/relationships/image" Target="../media/image4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14.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 Id="rId9" Type="http://schemas.openxmlformats.org/officeDocument/2006/relationships/image" Target="../media/image9.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14.xml"/><Relationship Id="rId6" Type="http://schemas.openxmlformats.org/officeDocument/2006/relationships/image" Target="../media/image9.png"/><Relationship Id="rId5" Type="http://schemas.openxmlformats.org/officeDocument/2006/relationships/image" Target="../media/image14.png"/><Relationship Id="rId4" Type="http://schemas.openxmlformats.org/officeDocument/2006/relationships/image" Target="../media/image1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hyperlink" Target="https://learn.microsoft.com/en-us/azure/storage/blobs/data-lake-storage-introduction"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14.xml"/><Relationship Id="rId5" Type="http://schemas.openxmlformats.org/officeDocument/2006/relationships/image" Target="../media/image9.png"/><Relationship Id="rId4" Type="http://schemas.openxmlformats.org/officeDocument/2006/relationships/image" Target="../media/image12.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15.xml"/><Relationship Id="rId4" Type="http://schemas.openxmlformats.org/officeDocument/2006/relationships/image" Target="../media/image9.png"/></Relationships>
</file>

<file path=ppt/slides/_rels/slide7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16.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hyperlink" Target="https://www.youtube.com/hashtag/client" TargetMode="External"/><Relationship Id="rId2" Type="http://schemas.openxmlformats.org/officeDocument/2006/relationships/hyperlink" Target="https://www.youtube.com/hashtag/self" TargetMode="Externa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17.xml"/><Relationship Id="rId4" Type="http://schemas.openxmlformats.org/officeDocument/2006/relationships/image" Target="../media/image9.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762000" y="1528320"/>
            <a:ext cx="10199160" cy="3277204"/>
          </a:xfrm>
          <a:prstGeom prst="rect">
            <a:avLst/>
          </a:prstGeom>
          <a:noFill/>
          <a:ln/>
        </p:spPr>
        <p:txBody>
          <a:bodyPr wrap="square" lIns="0" tIns="0" rIns="0" bIns="0" rtlCol="0" anchor="t"/>
          <a:lstStyle/>
          <a:p>
            <a:pPr algn="ctr">
              <a:lnSpc>
                <a:spcPts val="6738"/>
              </a:lnSpc>
            </a:pPr>
            <a:endParaRPr lang="en-US" sz="3600" dirty="0">
              <a:solidFill>
                <a:srgbClr val="312F2B"/>
              </a:solidFill>
              <a:latin typeface="Gelasio" pitchFamily="34" charset="0"/>
              <a:ea typeface="Gelasio" pitchFamily="34" charset="-122"/>
              <a:cs typeface="Gelasio" pitchFamily="34" charset="-120"/>
            </a:endParaRPr>
          </a:p>
          <a:p>
            <a:pPr algn="ctr">
              <a:lnSpc>
                <a:spcPts val="6738"/>
              </a:lnSpc>
            </a:pPr>
            <a:r>
              <a:rPr lang="en-US" sz="3600" dirty="0">
                <a:solidFill>
                  <a:srgbClr val="312F2B"/>
                </a:solidFill>
                <a:latin typeface="Gelasio" pitchFamily="34" charset="0"/>
                <a:ea typeface="Gelasio" pitchFamily="34" charset="-122"/>
                <a:cs typeface="Gelasio" pitchFamily="34" charset="-120"/>
              </a:rPr>
              <a:t> 4 Days Training Program on </a:t>
            </a:r>
          </a:p>
          <a:p>
            <a:pPr algn="ctr">
              <a:lnSpc>
                <a:spcPts val="6738"/>
              </a:lnSpc>
            </a:pPr>
            <a:r>
              <a:rPr lang="en-US" sz="3600" dirty="0">
                <a:solidFill>
                  <a:srgbClr val="312F2B"/>
                </a:solidFill>
                <a:latin typeface="Gelasio" pitchFamily="34" charset="0"/>
                <a:cs typeface="Gelasio" pitchFamily="34" charset="-120"/>
              </a:rPr>
              <a:t>“Databricks Data Engineer Associate”</a:t>
            </a:r>
          </a:p>
          <a:p>
            <a:pPr algn="ctr">
              <a:lnSpc>
                <a:spcPts val="6738"/>
              </a:lnSpc>
            </a:pPr>
            <a:r>
              <a:rPr lang="en-US" sz="3600" dirty="0">
                <a:solidFill>
                  <a:srgbClr val="312F2B"/>
                </a:solidFill>
                <a:latin typeface="Gelasio" pitchFamily="34" charset="0"/>
                <a:cs typeface="Gelasio" pitchFamily="34" charset="-120"/>
              </a:rPr>
              <a:t> with Microsoft Azure </a:t>
            </a:r>
            <a:endParaRPr lang="en-US" sz="3600" dirty="0"/>
          </a:p>
        </p:txBody>
      </p:sp>
      <p:pic>
        <p:nvPicPr>
          <p:cNvPr id="7" name="Picture 6">
            <a:extLst>
              <a:ext uri="{FF2B5EF4-FFF2-40B4-BE49-F238E27FC236}">
                <a16:creationId xmlns:a16="http://schemas.microsoft.com/office/drawing/2014/main" id="{97F2B99C-C6E3-7A83-D4E6-BF88584CCB78}"/>
              </a:ext>
            </a:extLst>
          </p:cNvPr>
          <p:cNvPicPr>
            <a:picLocks noChangeAspect="1"/>
          </p:cNvPicPr>
          <p:nvPr/>
        </p:nvPicPr>
        <p:blipFill>
          <a:blip r:embed="rId3"/>
          <a:stretch>
            <a:fillRect/>
          </a:stretch>
        </p:blipFill>
        <p:spPr>
          <a:xfrm>
            <a:off x="6830032" y="236120"/>
            <a:ext cx="5800725" cy="1233488"/>
          </a:xfrm>
          <a:prstGeom prst="rect">
            <a:avLst/>
          </a:prstGeom>
        </p:spPr>
      </p:pic>
      <p:pic>
        <p:nvPicPr>
          <p:cNvPr id="10" name="Picture 9">
            <a:extLst>
              <a:ext uri="{FF2B5EF4-FFF2-40B4-BE49-F238E27FC236}">
                <a16:creationId xmlns:a16="http://schemas.microsoft.com/office/drawing/2014/main" id="{10022713-9F84-EA50-C7C7-7F827CC0FB47}"/>
              </a:ext>
            </a:extLst>
          </p:cNvPr>
          <p:cNvPicPr>
            <a:picLocks noChangeAspect="1"/>
          </p:cNvPicPr>
          <p:nvPr/>
        </p:nvPicPr>
        <p:blipFill>
          <a:blip r:embed="rId4"/>
          <a:stretch>
            <a:fillRect/>
          </a:stretch>
        </p:blipFill>
        <p:spPr>
          <a:xfrm>
            <a:off x="10847854" y="6796162"/>
            <a:ext cx="1953746" cy="366744"/>
          </a:xfrm>
          <a:prstGeom prst="rect">
            <a:avLst/>
          </a:prstGeom>
        </p:spPr>
      </p:pic>
      <p:sp>
        <p:nvSpPr>
          <p:cNvPr id="11" name="Right Triangle 10">
            <a:extLst>
              <a:ext uri="{FF2B5EF4-FFF2-40B4-BE49-F238E27FC236}">
                <a16:creationId xmlns:a16="http://schemas.microsoft.com/office/drawing/2014/main" id="{7669F25D-A21D-1850-094C-99DF01DC6B74}"/>
              </a:ext>
            </a:extLst>
          </p:cNvPr>
          <p:cNvSpPr/>
          <p:nvPr/>
        </p:nvSpPr>
        <p:spPr>
          <a:xfrm flipH="1" flipV="1">
            <a:off x="5410091" y="10256"/>
            <a:ext cx="7379869" cy="7247794"/>
          </a:xfrm>
          <a:prstGeom prst="rtTriangle">
            <a:avLst/>
          </a:prstGeom>
          <a:solidFill>
            <a:schemeClr val="accent1">
              <a:alpha val="3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13"/>
          </a:p>
        </p:txBody>
      </p:sp>
      <p:sp>
        <p:nvSpPr>
          <p:cNvPr id="12" name="TextBox 11">
            <a:extLst>
              <a:ext uri="{FF2B5EF4-FFF2-40B4-BE49-F238E27FC236}">
                <a16:creationId xmlns:a16="http://schemas.microsoft.com/office/drawing/2014/main" id="{EE6B430A-5F0D-CA06-8177-0B8E320ED616}"/>
              </a:ext>
            </a:extLst>
          </p:cNvPr>
          <p:cNvSpPr txBox="1"/>
          <p:nvPr/>
        </p:nvSpPr>
        <p:spPr>
          <a:xfrm>
            <a:off x="1371600" y="5317521"/>
            <a:ext cx="7379870" cy="469359"/>
          </a:xfrm>
          <a:prstGeom prst="rect">
            <a:avLst/>
          </a:prstGeom>
          <a:noFill/>
        </p:spPr>
        <p:txBody>
          <a:bodyPr wrap="square" rtlCol="0">
            <a:spAutoFit/>
          </a:bodyPr>
          <a:lstStyle/>
          <a:p>
            <a:r>
              <a:rPr lang="en-US" sz="2450" b="1" spc="525" dirty="0">
                <a:solidFill>
                  <a:srgbClr val="FF0000"/>
                </a:solidFill>
              </a:rPr>
              <a:t>By : Sandeep Kumar Sharma </a:t>
            </a:r>
          </a:p>
        </p:txBody>
      </p:sp>
    </p:spTree>
    <p:extLst>
      <p:ext uri="{BB962C8B-B14F-4D97-AF65-F5344CB8AC3E}">
        <p14:creationId xmlns:p14="http://schemas.microsoft.com/office/powerpoint/2010/main" val="6191954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694566" y="2120846"/>
            <a:ext cx="4961766" cy="620182"/>
          </a:xfrm>
          <a:prstGeom prst="rect">
            <a:avLst/>
          </a:prstGeom>
          <a:noFill/>
          <a:ln/>
        </p:spPr>
        <p:txBody>
          <a:bodyPr wrap="none" lIns="0" tIns="0" rIns="0" bIns="0" rtlCol="0" anchor="t"/>
          <a:lstStyle/>
          <a:p>
            <a:pPr>
              <a:lnSpc>
                <a:spcPts val="4856"/>
              </a:lnSpc>
            </a:pPr>
            <a:r>
              <a:rPr lang="en-US" sz="3894" dirty="0">
                <a:solidFill>
                  <a:srgbClr val="312F2B"/>
                </a:solidFill>
                <a:latin typeface="Gelasio" pitchFamily="34" charset="0"/>
                <a:ea typeface="Gelasio" pitchFamily="34" charset="-122"/>
                <a:cs typeface="Gelasio" pitchFamily="34" charset="-120"/>
              </a:rPr>
              <a:t>Private Cloud</a:t>
            </a:r>
            <a:endParaRPr lang="en-US" sz="3894" dirty="0"/>
          </a:p>
        </p:txBody>
      </p:sp>
      <p:sp>
        <p:nvSpPr>
          <p:cNvPr id="3" name="Text 1"/>
          <p:cNvSpPr/>
          <p:nvPr/>
        </p:nvSpPr>
        <p:spPr>
          <a:xfrm>
            <a:off x="694567" y="3237131"/>
            <a:ext cx="2480831" cy="310039"/>
          </a:xfrm>
          <a:prstGeom prst="rect">
            <a:avLst/>
          </a:prstGeom>
          <a:noFill/>
          <a:ln/>
        </p:spPr>
        <p:txBody>
          <a:bodyPr wrap="none" lIns="0" tIns="0" rIns="0" bIns="0" rtlCol="0" anchor="t"/>
          <a:lstStyle/>
          <a:p>
            <a:pPr>
              <a:lnSpc>
                <a:spcPts val="2406"/>
              </a:lnSpc>
            </a:pPr>
            <a:r>
              <a:rPr lang="en-US" sz="1925" dirty="0">
                <a:solidFill>
                  <a:srgbClr val="312F2B"/>
                </a:solidFill>
                <a:latin typeface="Gelasio" pitchFamily="34" charset="0"/>
                <a:ea typeface="Gelasio" pitchFamily="34" charset="-122"/>
                <a:cs typeface="Gelasio" pitchFamily="34" charset="-120"/>
              </a:rPr>
              <a:t>Enhanced Control</a:t>
            </a:r>
            <a:endParaRPr lang="en-US" sz="1925" dirty="0"/>
          </a:p>
        </p:txBody>
      </p:sp>
      <p:sp>
        <p:nvSpPr>
          <p:cNvPr id="4" name="Text 2"/>
          <p:cNvSpPr/>
          <p:nvPr/>
        </p:nvSpPr>
        <p:spPr>
          <a:xfrm>
            <a:off x="694566" y="3745632"/>
            <a:ext cx="3480852" cy="1270159"/>
          </a:xfrm>
          <a:prstGeom prst="rect">
            <a:avLst/>
          </a:prstGeom>
          <a:noFill/>
          <a:ln/>
        </p:spPr>
        <p:txBody>
          <a:bodyPr wrap="square" lIns="0" tIns="0" rIns="0" bIns="0" rtlCol="0" anchor="t"/>
          <a:lstStyle/>
          <a:p>
            <a:pPr>
              <a:lnSpc>
                <a:spcPts val="2494"/>
              </a:lnSpc>
            </a:pPr>
            <a:r>
              <a:rPr lang="en-US" sz="1531" dirty="0">
                <a:solidFill>
                  <a:srgbClr val="272525"/>
                </a:solidFill>
                <a:latin typeface="Lato" pitchFamily="34" charset="0"/>
                <a:ea typeface="Lato" pitchFamily="34" charset="-122"/>
                <a:cs typeface="Lato" pitchFamily="34" charset="-120"/>
              </a:rPr>
              <a:t>Private clouds provide organizations with greater control over their computing resources, including data, security, and compliance.</a:t>
            </a:r>
            <a:endParaRPr lang="en-US" sz="1531" dirty="0"/>
          </a:p>
        </p:txBody>
      </p:sp>
      <p:sp>
        <p:nvSpPr>
          <p:cNvPr id="5" name="Text 3"/>
          <p:cNvSpPr/>
          <p:nvPr/>
        </p:nvSpPr>
        <p:spPr>
          <a:xfrm>
            <a:off x="4666312" y="3237131"/>
            <a:ext cx="2480831" cy="310039"/>
          </a:xfrm>
          <a:prstGeom prst="rect">
            <a:avLst/>
          </a:prstGeom>
          <a:noFill/>
          <a:ln/>
        </p:spPr>
        <p:txBody>
          <a:bodyPr wrap="none" lIns="0" tIns="0" rIns="0" bIns="0" rtlCol="0" anchor="t"/>
          <a:lstStyle/>
          <a:p>
            <a:pPr>
              <a:lnSpc>
                <a:spcPts val="2406"/>
              </a:lnSpc>
            </a:pPr>
            <a:r>
              <a:rPr lang="en-US" sz="1925" dirty="0">
                <a:solidFill>
                  <a:srgbClr val="312F2B"/>
                </a:solidFill>
                <a:latin typeface="Gelasio" pitchFamily="34" charset="0"/>
                <a:ea typeface="Gelasio" pitchFamily="34" charset="-122"/>
                <a:cs typeface="Gelasio" pitchFamily="34" charset="-120"/>
              </a:rPr>
              <a:t>Increased Security</a:t>
            </a:r>
            <a:endParaRPr lang="en-US" sz="1925" dirty="0"/>
          </a:p>
        </p:txBody>
      </p:sp>
      <p:sp>
        <p:nvSpPr>
          <p:cNvPr id="6" name="Text 4"/>
          <p:cNvSpPr/>
          <p:nvPr/>
        </p:nvSpPr>
        <p:spPr>
          <a:xfrm>
            <a:off x="4666312" y="3745632"/>
            <a:ext cx="3480852" cy="1270159"/>
          </a:xfrm>
          <a:prstGeom prst="rect">
            <a:avLst/>
          </a:prstGeom>
          <a:noFill/>
          <a:ln/>
        </p:spPr>
        <p:txBody>
          <a:bodyPr wrap="square" lIns="0" tIns="0" rIns="0" bIns="0" rtlCol="0" anchor="t"/>
          <a:lstStyle/>
          <a:p>
            <a:pPr>
              <a:lnSpc>
                <a:spcPts val="2494"/>
              </a:lnSpc>
            </a:pPr>
            <a:r>
              <a:rPr lang="en-US" sz="1531" dirty="0">
                <a:solidFill>
                  <a:srgbClr val="272525"/>
                </a:solidFill>
                <a:latin typeface="Lato" pitchFamily="34" charset="0"/>
                <a:ea typeface="Lato" pitchFamily="34" charset="-122"/>
                <a:cs typeface="Lato" pitchFamily="34" charset="-120"/>
              </a:rPr>
              <a:t>Private clouds offer a higher level of data and infrastructure security, as the resources are dedicated to a single organization.</a:t>
            </a:r>
            <a:endParaRPr lang="en-US" sz="1531" dirty="0"/>
          </a:p>
        </p:txBody>
      </p:sp>
      <p:sp>
        <p:nvSpPr>
          <p:cNvPr id="7" name="Text 5"/>
          <p:cNvSpPr/>
          <p:nvPr/>
        </p:nvSpPr>
        <p:spPr>
          <a:xfrm>
            <a:off x="694567" y="5414617"/>
            <a:ext cx="2480831" cy="310039"/>
          </a:xfrm>
          <a:prstGeom prst="rect">
            <a:avLst/>
          </a:prstGeom>
          <a:noFill/>
          <a:ln/>
        </p:spPr>
        <p:txBody>
          <a:bodyPr wrap="none" lIns="0" tIns="0" rIns="0" bIns="0" rtlCol="0" anchor="t"/>
          <a:lstStyle/>
          <a:p>
            <a:pPr>
              <a:lnSpc>
                <a:spcPts val="2406"/>
              </a:lnSpc>
            </a:pPr>
            <a:r>
              <a:rPr lang="en-US" sz="1925" dirty="0">
                <a:solidFill>
                  <a:srgbClr val="312F2B"/>
                </a:solidFill>
                <a:latin typeface="Gelasio" pitchFamily="34" charset="0"/>
                <a:ea typeface="Gelasio" pitchFamily="34" charset="-122"/>
                <a:cs typeface="Gelasio" pitchFamily="34" charset="-120"/>
              </a:rPr>
              <a:t>Customization</a:t>
            </a:r>
            <a:endParaRPr lang="en-US" sz="1925" dirty="0"/>
          </a:p>
        </p:txBody>
      </p:sp>
      <p:sp>
        <p:nvSpPr>
          <p:cNvPr id="8" name="Text 6"/>
          <p:cNvSpPr/>
          <p:nvPr/>
        </p:nvSpPr>
        <p:spPr>
          <a:xfrm>
            <a:off x="694566" y="5923118"/>
            <a:ext cx="3480852" cy="952620"/>
          </a:xfrm>
          <a:prstGeom prst="rect">
            <a:avLst/>
          </a:prstGeom>
          <a:noFill/>
          <a:ln/>
        </p:spPr>
        <p:txBody>
          <a:bodyPr wrap="square" lIns="0" tIns="0" rIns="0" bIns="0" rtlCol="0" anchor="t"/>
          <a:lstStyle/>
          <a:p>
            <a:pPr>
              <a:lnSpc>
                <a:spcPts val="2494"/>
              </a:lnSpc>
            </a:pPr>
            <a:r>
              <a:rPr lang="en-US" sz="1531" dirty="0">
                <a:solidFill>
                  <a:srgbClr val="272525"/>
                </a:solidFill>
                <a:latin typeface="Lato" pitchFamily="34" charset="0"/>
                <a:ea typeface="Lato" pitchFamily="34" charset="-122"/>
                <a:cs typeface="Lato" pitchFamily="34" charset="-120"/>
              </a:rPr>
              <a:t>Private clouds can be tailored to an organization's specific needs, allowing for greater flexibility and optimization.</a:t>
            </a:r>
            <a:endParaRPr lang="en-US" sz="1531" dirty="0"/>
          </a:p>
        </p:txBody>
      </p:sp>
      <p:pic>
        <p:nvPicPr>
          <p:cNvPr id="10" name="Picture 9">
            <a:extLst>
              <a:ext uri="{FF2B5EF4-FFF2-40B4-BE49-F238E27FC236}">
                <a16:creationId xmlns:a16="http://schemas.microsoft.com/office/drawing/2014/main" id="{9BCDC82E-A7FC-5E47-2790-9ADBBE184058}"/>
              </a:ext>
            </a:extLst>
          </p:cNvPr>
          <p:cNvPicPr>
            <a:picLocks noChangeAspect="1"/>
          </p:cNvPicPr>
          <p:nvPr/>
        </p:nvPicPr>
        <p:blipFill>
          <a:blip r:embed="rId3"/>
          <a:stretch>
            <a:fillRect/>
          </a:stretch>
        </p:blipFill>
        <p:spPr>
          <a:xfrm>
            <a:off x="8390922" y="57151"/>
            <a:ext cx="4410678" cy="4410678"/>
          </a:xfrm>
          <a:prstGeom prst="rect">
            <a:avLst/>
          </a:prstGeom>
        </p:spPr>
      </p:pic>
      <p:pic>
        <p:nvPicPr>
          <p:cNvPr id="11" name="Picture 10">
            <a:extLst>
              <a:ext uri="{FF2B5EF4-FFF2-40B4-BE49-F238E27FC236}">
                <a16:creationId xmlns:a16="http://schemas.microsoft.com/office/drawing/2014/main" id="{85768439-C284-AD1D-E880-FCC853D261F5}"/>
              </a:ext>
            </a:extLst>
          </p:cNvPr>
          <p:cNvPicPr>
            <a:picLocks noChangeAspect="1"/>
          </p:cNvPicPr>
          <p:nvPr/>
        </p:nvPicPr>
        <p:blipFill>
          <a:blip r:embed="rId4"/>
          <a:stretch>
            <a:fillRect/>
          </a:stretch>
        </p:blipFill>
        <p:spPr>
          <a:xfrm>
            <a:off x="11140634" y="6779413"/>
            <a:ext cx="1572525" cy="407742"/>
          </a:xfrm>
          <a:prstGeom prst="rect">
            <a:avLst/>
          </a:prstGeom>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a:t>www.Techlanders.com</a:t>
            </a:r>
          </a:p>
        </p:txBody>
      </p:sp>
      <p:sp>
        <p:nvSpPr>
          <p:cNvPr id="4" name="Slide Number Placeholder 3"/>
          <p:cNvSpPr>
            <a:spLocks noGrp="1"/>
          </p:cNvSpPr>
          <p:nvPr>
            <p:ph type="sldNum" sz="quarter" idx="12"/>
          </p:nvPr>
        </p:nvSpPr>
        <p:spPr/>
        <p:txBody>
          <a:bodyPr/>
          <a:lstStyle/>
          <a:p>
            <a:fld id="{13F480B4-4699-41FE-89A7-96EFD1001786}" type="slidenum">
              <a:rPr lang="en-US" smtClean="0"/>
              <a:t>100</a:t>
            </a:fld>
            <a:endParaRPr lang="en-US"/>
          </a:p>
        </p:txBody>
      </p:sp>
      <p:sp>
        <p:nvSpPr>
          <p:cNvPr id="5" name="Title 4"/>
          <p:cNvSpPr>
            <a:spLocks noGrp="1"/>
          </p:cNvSpPr>
          <p:nvPr>
            <p:ph type="title"/>
          </p:nvPr>
        </p:nvSpPr>
        <p:spPr>
          <a:xfrm>
            <a:off x="640079" y="0"/>
            <a:ext cx="11521440" cy="1219200"/>
          </a:xfrm>
        </p:spPr>
        <p:txBody>
          <a:bodyPr>
            <a:noAutofit/>
          </a:bodyPr>
          <a:lstStyle/>
          <a:p>
            <a:r>
              <a:rPr lang="en-US" sz="4500" dirty="0"/>
              <a:t>Azure Services Endpoint </a:t>
            </a:r>
          </a:p>
        </p:txBody>
      </p:sp>
      <p:sp>
        <p:nvSpPr>
          <p:cNvPr id="11" name="TextBox 10">
            <a:extLst>
              <a:ext uri="{FF2B5EF4-FFF2-40B4-BE49-F238E27FC236}">
                <a16:creationId xmlns:a16="http://schemas.microsoft.com/office/drawing/2014/main" id="{81CADFBD-44DE-3E57-3D2E-244082A4938E}"/>
              </a:ext>
            </a:extLst>
          </p:cNvPr>
          <p:cNvSpPr txBox="1"/>
          <p:nvPr/>
        </p:nvSpPr>
        <p:spPr>
          <a:xfrm>
            <a:off x="640079" y="1325712"/>
            <a:ext cx="11932920" cy="3268652"/>
          </a:xfrm>
          <a:prstGeom prst="rect">
            <a:avLst/>
          </a:prstGeom>
          <a:noFill/>
        </p:spPr>
        <p:txBody>
          <a:bodyPr wrap="square">
            <a:spAutoFit/>
          </a:bodyPr>
          <a:lstStyle/>
          <a:p>
            <a:pPr marL="457200" indent="-457200">
              <a:lnSpc>
                <a:spcPct val="150000"/>
              </a:lnSpc>
              <a:buFont typeface="+mj-lt"/>
              <a:buAutoNum type="arabicPeriod"/>
            </a:pPr>
            <a:r>
              <a:rPr lang="en-US" sz="2000" dirty="0">
                <a:latin typeface="Times New Roman" panose="02020603050405020304" pitchFamily="18" charset="0"/>
                <a:cs typeface="Times New Roman" panose="02020603050405020304" pitchFamily="18" charset="0"/>
              </a:rPr>
              <a:t>Azure Services Endpoint is a feature in Microsoft Azure that allows you to securely access and consume Azure services privately from within your virtual network. </a:t>
            </a:r>
          </a:p>
          <a:p>
            <a:pPr marL="457200" indent="-457200">
              <a:lnSpc>
                <a:spcPct val="150000"/>
              </a:lnSpc>
              <a:buFont typeface="+mj-lt"/>
              <a:buAutoNum type="arabicPeriod"/>
            </a:pPr>
            <a:r>
              <a:rPr lang="en-US" sz="2000" dirty="0">
                <a:latin typeface="Times New Roman" panose="02020603050405020304" pitchFamily="18" charset="0"/>
                <a:cs typeface="Times New Roman" panose="02020603050405020304" pitchFamily="18" charset="0"/>
              </a:rPr>
              <a:t>It provides a private and direct connection to specific Azure services without the need for public internet connectivity.</a:t>
            </a:r>
          </a:p>
          <a:p>
            <a:pPr marL="457200" indent="-457200">
              <a:lnSpc>
                <a:spcPct val="150000"/>
              </a:lnSpc>
              <a:buFont typeface="+mj-lt"/>
              <a:buAutoNum type="arabicPeriod"/>
            </a:pPr>
            <a:r>
              <a:rPr lang="en-US" sz="2000" b="0" i="0" dirty="0">
                <a:solidFill>
                  <a:srgbClr val="161616"/>
                </a:solidFill>
                <a:effectLst/>
                <a:latin typeface="Times New Roman" panose="02020603050405020304" pitchFamily="18" charset="0"/>
                <a:cs typeface="Times New Roman" panose="02020603050405020304" pitchFamily="18" charset="0"/>
              </a:rPr>
              <a:t>Endpoints allow you to secure your critical Azure service resources to only your virtual networks.</a:t>
            </a:r>
          </a:p>
          <a:p>
            <a:pPr marL="457200" indent="-457200">
              <a:lnSpc>
                <a:spcPct val="150000"/>
              </a:lnSpc>
              <a:buFont typeface="+mj-lt"/>
              <a:buAutoNum type="arabicPeriod"/>
            </a:pPr>
            <a:r>
              <a:rPr lang="en-US" sz="2000" b="0" i="0" dirty="0">
                <a:solidFill>
                  <a:srgbClr val="161616"/>
                </a:solidFill>
                <a:effectLst/>
                <a:latin typeface="Times New Roman" panose="02020603050405020304" pitchFamily="18" charset="0"/>
                <a:cs typeface="Times New Roman" panose="02020603050405020304" pitchFamily="18" charset="0"/>
              </a:rPr>
              <a:t> Service Endpoints enables private IP addresses in the VNet to reach the endpoint of an Azure service without needing a public IP address on the VNet.</a:t>
            </a: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8118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xEl>
                                              <p:pRg st="1" end="1"/>
                                            </p:txEl>
                                          </p:spTgt>
                                        </p:tgtEl>
                                        <p:attrNameLst>
                                          <p:attrName>style.visibility</p:attrName>
                                        </p:attrNameLst>
                                      </p:cBhvr>
                                      <p:to>
                                        <p:strVal val="visible"/>
                                      </p:to>
                                    </p:set>
                                    <p:animEffect transition="in" filter="fade">
                                      <p:cBhvr>
                                        <p:cTn id="12" dur="500"/>
                                        <p:tgtEl>
                                          <p:spTgt spid="1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xEl>
                                              <p:pRg st="2" end="2"/>
                                            </p:txEl>
                                          </p:spTgt>
                                        </p:tgtEl>
                                        <p:attrNameLst>
                                          <p:attrName>style.visibility</p:attrName>
                                        </p:attrNameLst>
                                      </p:cBhvr>
                                      <p:to>
                                        <p:strVal val="visible"/>
                                      </p:to>
                                    </p:set>
                                    <p:animEffect transition="in" filter="fade">
                                      <p:cBhvr>
                                        <p:cTn id="17" dur="500"/>
                                        <p:tgtEl>
                                          <p:spTgt spid="1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
                                            <p:txEl>
                                              <p:pRg st="3" end="3"/>
                                            </p:txEl>
                                          </p:spTgt>
                                        </p:tgtEl>
                                        <p:attrNameLst>
                                          <p:attrName>style.visibility</p:attrName>
                                        </p:attrNameLst>
                                      </p:cBhvr>
                                      <p:to>
                                        <p:strVal val="visible"/>
                                      </p:to>
                                    </p:set>
                                    <p:animEffect transition="in" filter="fade">
                                      <p:cBhvr>
                                        <p:cTn id="22" dur="500"/>
                                        <p:tgtEl>
                                          <p:spTgt spid="1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a:t>www.Techlanders.com</a:t>
            </a:r>
          </a:p>
        </p:txBody>
      </p:sp>
      <p:sp>
        <p:nvSpPr>
          <p:cNvPr id="4" name="Slide Number Placeholder 3"/>
          <p:cNvSpPr>
            <a:spLocks noGrp="1"/>
          </p:cNvSpPr>
          <p:nvPr>
            <p:ph type="sldNum" sz="quarter" idx="12"/>
          </p:nvPr>
        </p:nvSpPr>
        <p:spPr/>
        <p:txBody>
          <a:bodyPr/>
          <a:lstStyle/>
          <a:p>
            <a:fld id="{13F480B4-4699-41FE-89A7-96EFD1001786}" type="slidenum">
              <a:rPr lang="en-US" smtClean="0"/>
              <a:t>101</a:t>
            </a:fld>
            <a:endParaRPr lang="en-US"/>
          </a:p>
        </p:txBody>
      </p:sp>
      <p:sp>
        <p:nvSpPr>
          <p:cNvPr id="5" name="Title 4"/>
          <p:cNvSpPr>
            <a:spLocks noGrp="1"/>
          </p:cNvSpPr>
          <p:nvPr>
            <p:ph type="title"/>
          </p:nvPr>
        </p:nvSpPr>
        <p:spPr>
          <a:xfrm>
            <a:off x="640079" y="0"/>
            <a:ext cx="11521440" cy="1219200"/>
          </a:xfrm>
        </p:spPr>
        <p:txBody>
          <a:bodyPr>
            <a:noAutofit/>
          </a:bodyPr>
          <a:lstStyle/>
          <a:p>
            <a:r>
              <a:rPr lang="en-US" sz="4500" dirty="0"/>
              <a:t>Azure Services Endpoint </a:t>
            </a:r>
          </a:p>
        </p:txBody>
      </p:sp>
      <p:pic>
        <p:nvPicPr>
          <p:cNvPr id="2052" name="Picture 4" descr="Securing Azure services to virtual networks">
            <a:extLst>
              <a:ext uri="{FF2B5EF4-FFF2-40B4-BE49-F238E27FC236}">
                <a16:creationId xmlns:a16="http://schemas.microsoft.com/office/drawing/2014/main" id="{72B20E13-2F0A-739A-2884-C215D4B64D9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800" y="1219199"/>
            <a:ext cx="9982200" cy="55176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38475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a:t>www.Techlanders.com</a:t>
            </a:r>
          </a:p>
        </p:txBody>
      </p:sp>
      <p:sp>
        <p:nvSpPr>
          <p:cNvPr id="4" name="Slide Number Placeholder 3"/>
          <p:cNvSpPr>
            <a:spLocks noGrp="1"/>
          </p:cNvSpPr>
          <p:nvPr>
            <p:ph type="sldNum" sz="quarter" idx="12"/>
          </p:nvPr>
        </p:nvSpPr>
        <p:spPr/>
        <p:txBody>
          <a:bodyPr/>
          <a:lstStyle/>
          <a:p>
            <a:fld id="{13F480B4-4699-41FE-89A7-96EFD1001786}" type="slidenum">
              <a:rPr lang="en-US" smtClean="0"/>
              <a:t>102</a:t>
            </a:fld>
            <a:endParaRPr lang="en-US"/>
          </a:p>
        </p:txBody>
      </p:sp>
      <p:sp>
        <p:nvSpPr>
          <p:cNvPr id="5" name="Title 4"/>
          <p:cNvSpPr>
            <a:spLocks noGrp="1"/>
          </p:cNvSpPr>
          <p:nvPr>
            <p:ph type="title"/>
          </p:nvPr>
        </p:nvSpPr>
        <p:spPr>
          <a:xfrm>
            <a:off x="76200" y="2590800"/>
            <a:ext cx="12649200" cy="1219200"/>
          </a:xfrm>
        </p:spPr>
        <p:txBody>
          <a:bodyPr>
            <a:noAutofit/>
          </a:bodyPr>
          <a:lstStyle/>
          <a:p>
            <a:r>
              <a:rPr lang="en-US" sz="4500" dirty="0"/>
              <a:t>Lab : </a:t>
            </a:r>
            <a:r>
              <a:rPr lang="en-US" sz="4800" b="1" i="0" dirty="0">
                <a:effectLst/>
                <a:latin typeface="Times New Roman" panose="02020603050405020304" pitchFamily="18" charset="0"/>
                <a:cs typeface="Times New Roman" panose="02020603050405020304" pitchFamily="18" charset="0"/>
              </a:rPr>
              <a:t>Services Endpoint </a:t>
            </a:r>
            <a:endParaRPr lang="en-US" sz="4500" dirty="0"/>
          </a:p>
        </p:txBody>
      </p:sp>
    </p:spTree>
    <p:extLst>
      <p:ext uri="{BB962C8B-B14F-4D97-AF65-F5344CB8AC3E}">
        <p14:creationId xmlns:p14="http://schemas.microsoft.com/office/powerpoint/2010/main" val="174446152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a:t>www.Techlanders.com</a:t>
            </a:r>
          </a:p>
        </p:txBody>
      </p:sp>
      <p:sp>
        <p:nvSpPr>
          <p:cNvPr id="4" name="Slide Number Placeholder 3"/>
          <p:cNvSpPr>
            <a:spLocks noGrp="1"/>
          </p:cNvSpPr>
          <p:nvPr>
            <p:ph type="sldNum" sz="quarter" idx="12"/>
          </p:nvPr>
        </p:nvSpPr>
        <p:spPr/>
        <p:txBody>
          <a:bodyPr/>
          <a:lstStyle/>
          <a:p>
            <a:fld id="{13F480B4-4699-41FE-89A7-96EFD1001786}" type="slidenum">
              <a:rPr lang="en-US" smtClean="0"/>
              <a:t>103</a:t>
            </a:fld>
            <a:endParaRPr lang="en-US"/>
          </a:p>
        </p:txBody>
      </p:sp>
      <p:sp>
        <p:nvSpPr>
          <p:cNvPr id="5" name="Title 4"/>
          <p:cNvSpPr>
            <a:spLocks noGrp="1"/>
          </p:cNvSpPr>
          <p:nvPr>
            <p:ph type="title"/>
          </p:nvPr>
        </p:nvSpPr>
        <p:spPr>
          <a:xfrm>
            <a:off x="76200" y="2590800"/>
            <a:ext cx="12649200" cy="1219200"/>
          </a:xfrm>
        </p:spPr>
        <p:txBody>
          <a:bodyPr>
            <a:noAutofit/>
          </a:bodyPr>
          <a:lstStyle/>
          <a:p>
            <a:r>
              <a:rPr lang="en-US" sz="4500" dirty="0"/>
              <a:t>Azure Load Balancer</a:t>
            </a:r>
          </a:p>
        </p:txBody>
      </p:sp>
    </p:spTree>
    <p:extLst>
      <p:ext uri="{BB962C8B-B14F-4D97-AF65-F5344CB8AC3E}">
        <p14:creationId xmlns:p14="http://schemas.microsoft.com/office/powerpoint/2010/main" val="312987386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a:t>www.Techlanders.com</a:t>
            </a:r>
          </a:p>
        </p:txBody>
      </p:sp>
      <p:sp>
        <p:nvSpPr>
          <p:cNvPr id="4" name="Slide Number Placeholder 3"/>
          <p:cNvSpPr>
            <a:spLocks noGrp="1"/>
          </p:cNvSpPr>
          <p:nvPr>
            <p:ph type="sldNum" sz="quarter" idx="12"/>
          </p:nvPr>
        </p:nvSpPr>
        <p:spPr/>
        <p:txBody>
          <a:bodyPr/>
          <a:lstStyle/>
          <a:p>
            <a:fld id="{13F480B4-4699-41FE-89A7-96EFD1001786}" type="slidenum">
              <a:rPr lang="en-US" smtClean="0"/>
              <a:t>104</a:t>
            </a:fld>
            <a:endParaRPr lang="en-US"/>
          </a:p>
        </p:txBody>
      </p:sp>
      <p:sp>
        <p:nvSpPr>
          <p:cNvPr id="5" name="Title 4"/>
          <p:cNvSpPr>
            <a:spLocks noGrp="1"/>
          </p:cNvSpPr>
          <p:nvPr>
            <p:ph type="title"/>
          </p:nvPr>
        </p:nvSpPr>
        <p:spPr>
          <a:xfrm>
            <a:off x="640079" y="0"/>
            <a:ext cx="11521440" cy="1219200"/>
          </a:xfrm>
        </p:spPr>
        <p:txBody>
          <a:bodyPr>
            <a:noAutofit/>
          </a:bodyPr>
          <a:lstStyle/>
          <a:p>
            <a:r>
              <a:rPr lang="en-US" sz="4500" dirty="0"/>
              <a:t>Azure load balancer </a:t>
            </a:r>
          </a:p>
        </p:txBody>
      </p:sp>
      <p:sp>
        <p:nvSpPr>
          <p:cNvPr id="11" name="TextBox 10">
            <a:extLst>
              <a:ext uri="{FF2B5EF4-FFF2-40B4-BE49-F238E27FC236}">
                <a16:creationId xmlns:a16="http://schemas.microsoft.com/office/drawing/2014/main" id="{81CADFBD-44DE-3E57-3D2E-244082A4938E}"/>
              </a:ext>
            </a:extLst>
          </p:cNvPr>
          <p:cNvSpPr txBox="1"/>
          <p:nvPr/>
        </p:nvSpPr>
        <p:spPr>
          <a:xfrm>
            <a:off x="640079" y="1325712"/>
            <a:ext cx="5989321" cy="5115311"/>
          </a:xfrm>
          <a:prstGeom prst="rect">
            <a:avLst/>
          </a:prstGeom>
          <a:noFill/>
        </p:spPr>
        <p:txBody>
          <a:bodyPr wrap="square">
            <a:spAutoFit/>
          </a:bodyPr>
          <a:lstStyle/>
          <a:p>
            <a:pPr marL="457200" indent="-457200">
              <a:lnSpc>
                <a:spcPct val="150000"/>
              </a:lnSpc>
              <a:buFont typeface="+mj-lt"/>
              <a:buAutoNum type="arabicPeriod"/>
            </a:pPr>
            <a:r>
              <a:rPr lang="en-US" sz="2000" dirty="0">
                <a:latin typeface="Times New Roman" panose="02020603050405020304" pitchFamily="18" charset="0"/>
                <a:cs typeface="Times New Roman" panose="02020603050405020304" pitchFamily="18" charset="0"/>
              </a:rPr>
              <a:t>Azure load balancer allows you to distribute traffic to your backend virtual machines. </a:t>
            </a:r>
          </a:p>
          <a:p>
            <a:pPr marL="457200" indent="-457200">
              <a:lnSpc>
                <a:spcPct val="150000"/>
              </a:lnSpc>
              <a:buFont typeface="+mj-lt"/>
              <a:buAutoNum type="arabicPeriod"/>
            </a:pPr>
            <a:r>
              <a:rPr lang="en-US" sz="2000" dirty="0">
                <a:latin typeface="Times New Roman" panose="02020603050405020304" pitchFamily="18" charset="0"/>
                <a:cs typeface="Times New Roman" panose="02020603050405020304" pitchFamily="18" charset="0"/>
              </a:rPr>
              <a:t>An Azure load balancer provides high availability for your application. </a:t>
            </a:r>
          </a:p>
          <a:p>
            <a:pPr marL="457200" indent="-457200">
              <a:lnSpc>
                <a:spcPct val="150000"/>
              </a:lnSpc>
              <a:buFont typeface="+mj-lt"/>
              <a:buAutoNum type="arabicPeriod"/>
            </a:pPr>
            <a:r>
              <a:rPr lang="en-US" sz="2000" dirty="0">
                <a:latin typeface="Times New Roman" panose="02020603050405020304" pitchFamily="18" charset="0"/>
                <a:cs typeface="Times New Roman" panose="02020603050405020304" pitchFamily="18" charset="0"/>
              </a:rPr>
              <a:t>The Azure load balancer is a fully managed service itself.</a:t>
            </a:r>
          </a:p>
          <a:p>
            <a:pPr marL="457200" indent="-457200">
              <a:lnSpc>
                <a:spcPct val="150000"/>
              </a:lnSpc>
              <a:buFont typeface="+mj-lt"/>
              <a:buAutoNum type="arabicPeriod"/>
            </a:pPr>
            <a:r>
              <a:rPr lang="en-US" sz="2000" dirty="0">
                <a:latin typeface="Times New Roman" panose="02020603050405020304" pitchFamily="18" charset="0"/>
                <a:cs typeface="Times New Roman" panose="02020603050405020304" pitchFamily="18" charset="0"/>
              </a:rPr>
              <a:t>A load balancer provides low latency and high throughput and scales up to millions of flows for all TCP and UDP applications.</a:t>
            </a:r>
          </a:p>
          <a:p>
            <a:pPr marL="457200" indent="-457200">
              <a:lnSpc>
                <a:spcPct val="150000"/>
              </a:lnSpc>
              <a:buFont typeface="+mj-lt"/>
              <a:buAutoNum type="arabicPeriod"/>
            </a:pPr>
            <a:r>
              <a:rPr lang="en-US" sz="2000" dirty="0">
                <a:latin typeface="Times New Roman" panose="02020603050405020304" pitchFamily="18" charset="0"/>
                <a:cs typeface="Times New Roman" panose="02020603050405020304" pitchFamily="18" charset="0"/>
              </a:rPr>
              <a:t>Azure Load Balancer operates at layer 4 of the Open Systems Interconnection (OSI) model.</a:t>
            </a:r>
          </a:p>
        </p:txBody>
      </p:sp>
      <p:pic>
        <p:nvPicPr>
          <p:cNvPr id="10244" name="Picture 4" descr="What Is Load Balancing and How Does It Work?">
            <a:extLst>
              <a:ext uri="{FF2B5EF4-FFF2-40B4-BE49-F238E27FC236}">
                <a16:creationId xmlns:a16="http://schemas.microsoft.com/office/drawing/2014/main" id="{3F62FE25-D177-FD3A-0948-5F0DC17E1F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39000" y="1952123"/>
            <a:ext cx="5038725" cy="40950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9277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xEl>
                                              <p:pRg st="1" end="1"/>
                                            </p:txEl>
                                          </p:spTgt>
                                        </p:tgtEl>
                                        <p:attrNameLst>
                                          <p:attrName>style.visibility</p:attrName>
                                        </p:attrNameLst>
                                      </p:cBhvr>
                                      <p:to>
                                        <p:strVal val="visible"/>
                                      </p:to>
                                    </p:set>
                                    <p:animEffect transition="in" filter="fade">
                                      <p:cBhvr>
                                        <p:cTn id="12" dur="500"/>
                                        <p:tgtEl>
                                          <p:spTgt spid="1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xEl>
                                              <p:pRg st="2" end="2"/>
                                            </p:txEl>
                                          </p:spTgt>
                                        </p:tgtEl>
                                        <p:attrNameLst>
                                          <p:attrName>style.visibility</p:attrName>
                                        </p:attrNameLst>
                                      </p:cBhvr>
                                      <p:to>
                                        <p:strVal val="visible"/>
                                      </p:to>
                                    </p:set>
                                    <p:animEffect transition="in" filter="fade">
                                      <p:cBhvr>
                                        <p:cTn id="17" dur="500"/>
                                        <p:tgtEl>
                                          <p:spTgt spid="1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
                                            <p:txEl>
                                              <p:pRg st="3" end="3"/>
                                            </p:txEl>
                                          </p:spTgt>
                                        </p:tgtEl>
                                        <p:attrNameLst>
                                          <p:attrName>style.visibility</p:attrName>
                                        </p:attrNameLst>
                                      </p:cBhvr>
                                      <p:to>
                                        <p:strVal val="visible"/>
                                      </p:to>
                                    </p:set>
                                    <p:animEffect transition="in" filter="fade">
                                      <p:cBhvr>
                                        <p:cTn id="22" dur="500"/>
                                        <p:tgtEl>
                                          <p:spTgt spid="11">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1">
                                            <p:txEl>
                                              <p:pRg st="4" end="4"/>
                                            </p:txEl>
                                          </p:spTgt>
                                        </p:tgtEl>
                                        <p:attrNameLst>
                                          <p:attrName>style.visibility</p:attrName>
                                        </p:attrNameLst>
                                      </p:cBhvr>
                                      <p:to>
                                        <p:strVal val="visible"/>
                                      </p:to>
                                    </p:set>
                                    <p:animEffect transition="in" filter="fade">
                                      <p:cBhvr>
                                        <p:cTn id="27" dur="500"/>
                                        <p:tgtEl>
                                          <p:spTgt spid="1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a:t>www.Techlanders.com</a:t>
            </a:r>
          </a:p>
        </p:txBody>
      </p:sp>
      <p:sp>
        <p:nvSpPr>
          <p:cNvPr id="4" name="Slide Number Placeholder 3"/>
          <p:cNvSpPr>
            <a:spLocks noGrp="1"/>
          </p:cNvSpPr>
          <p:nvPr>
            <p:ph type="sldNum" sz="quarter" idx="12"/>
          </p:nvPr>
        </p:nvSpPr>
        <p:spPr/>
        <p:txBody>
          <a:bodyPr/>
          <a:lstStyle/>
          <a:p>
            <a:fld id="{13F480B4-4699-41FE-89A7-96EFD1001786}" type="slidenum">
              <a:rPr lang="en-US" smtClean="0"/>
              <a:t>105</a:t>
            </a:fld>
            <a:endParaRPr lang="en-US"/>
          </a:p>
        </p:txBody>
      </p:sp>
      <p:sp>
        <p:nvSpPr>
          <p:cNvPr id="5" name="Title 4"/>
          <p:cNvSpPr>
            <a:spLocks noGrp="1"/>
          </p:cNvSpPr>
          <p:nvPr>
            <p:ph type="title"/>
          </p:nvPr>
        </p:nvSpPr>
        <p:spPr>
          <a:xfrm>
            <a:off x="640079" y="0"/>
            <a:ext cx="11521440" cy="1219200"/>
          </a:xfrm>
        </p:spPr>
        <p:txBody>
          <a:bodyPr>
            <a:noAutofit/>
          </a:bodyPr>
          <a:lstStyle/>
          <a:p>
            <a:r>
              <a:rPr lang="en-US" sz="4500" dirty="0"/>
              <a:t>Azure load balancer </a:t>
            </a:r>
          </a:p>
        </p:txBody>
      </p:sp>
      <p:sp>
        <p:nvSpPr>
          <p:cNvPr id="11" name="TextBox 10">
            <a:extLst>
              <a:ext uri="{FF2B5EF4-FFF2-40B4-BE49-F238E27FC236}">
                <a16:creationId xmlns:a16="http://schemas.microsoft.com/office/drawing/2014/main" id="{81CADFBD-44DE-3E57-3D2E-244082A4938E}"/>
              </a:ext>
            </a:extLst>
          </p:cNvPr>
          <p:cNvSpPr txBox="1"/>
          <p:nvPr/>
        </p:nvSpPr>
        <p:spPr>
          <a:xfrm>
            <a:off x="640079" y="1325712"/>
            <a:ext cx="11932920" cy="5115311"/>
          </a:xfrm>
          <a:prstGeom prst="rect">
            <a:avLst/>
          </a:prstGeom>
          <a:noFill/>
        </p:spPr>
        <p:txBody>
          <a:bodyPr wrap="square">
            <a:spAutoFit/>
          </a:bodyPr>
          <a:lstStyle/>
          <a:p>
            <a:pPr>
              <a:lnSpc>
                <a:spcPct val="150000"/>
              </a:lnSpc>
            </a:pPr>
            <a:r>
              <a:rPr lang="en-US" sz="2000" dirty="0">
                <a:latin typeface="Times New Roman" panose="02020603050405020304" pitchFamily="18" charset="0"/>
                <a:cs typeface="Times New Roman" panose="02020603050405020304" pitchFamily="18" charset="0"/>
              </a:rPr>
              <a:t>Key scenarios that you can accomplish using Azure Standard Load Balancer include:</a:t>
            </a:r>
          </a:p>
          <a:p>
            <a:pPr marL="457200" indent="-457200">
              <a:lnSpc>
                <a:spcPct val="150000"/>
              </a:lnSpc>
              <a:buFont typeface="+mj-lt"/>
              <a:buAutoNum type="arabicPeriod"/>
            </a:pPr>
            <a:r>
              <a:rPr lang="en-US" sz="2000" dirty="0">
                <a:latin typeface="Times New Roman" panose="02020603050405020304" pitchFamily="18" charset="0"/>
                <a:cs typeface="Times New Roman" panose="02020603050405020304" pitchFamily="18" charset="0"/>
              </a:rPr>
              <a:t>Load balance internal and external traffic to Azure virtual machines.</a:t>
            </a:r>
          </a:p>
          <a:p>
            <a:pPr marL="457200" indent="-457200">
              <a:lnSpc>
                <a:spcPct val="150000"/>
              </a:lnSpc>
              <a:buFont typeface="+mj-lt"/>
              <a:buAutoNum type="arabicPeriod"/>
            </a:pPr>
            <a:r>
              <a:rPr lang="en-US" sz="2000" dirty="0">
                <a:latin typeface="Times New Roman" panose="02020603050405020304" pitchFamily="18" charset="0"/>
                <a:cs typeface="Times New Roman" panose="02020603050405020304" pitchFamily="18" charset="0"/>
              </a:rPr>
              <a:t>Increase availability by distributing resources within and across zones.</a:t>
            </a:r>
          </a:p>
          <a:p>
            <a:pPr marL="457200" indent="-457200">
              <a:lnSpc>
                <a:spcPct val="150000"/>
              </a:lnSpc>
              <a:buFont typeface="+mj-lt"/>
              <a:buAutoNum type="arabicPeriod"/>
            </a:pPr>
            <a:r>
              <a:rPr lang="en-US" sz="2000" dirty="0">
                <a:latin typeface="Times New Roman" panose="02020603050405020304" pitchFamily="18" charset="0"/>
                <a:cs typeface="Times New Roman" panose="02020603050405020304" pitchFamily="18" charset="0"/>
              </a:rPr>
              <a:t>Configure outbound connectivity for Azure virtual machines.</a:t>
            </a:r>
          </a:p>
          <a:p>
            <a:pPr marL="457200" indent="-457200">
              <a:lnSpc>
                <a:spcPct val="150000"/>
              </a:lnSpc>
              <a:buFont typeface="+mj-lt"/>
              <a:buAutoNum type="arabicPeriod"/>
            </a:pPr>
            <a:r>
              <a:rPr lang="en-US" sz="2000" dirty="0">
                <a:latin typeface="Times New Roman" panose="02020603050405020304" pitchFamily="18" charset="0"/>
                <a:cs typeface="Times New Roman" panose="02020603050405020304" pitchFamily="18" charset="0"/>
              </a:rPr>
              <a:t>Use health probes to monitor load-balanced resources.</a:t>
            </a:r>
          </a:p>
          <a:p>
            <a:pPr marL="457200" indent="-457200">
              <a:lnSpc>
                <a:spcPct val="150000"/>
              </a:lnSpc>
              <a:buFont typeface="+mj-lt"/>
              <a:buAutoNum type="arabicPeriod"/>
            </a:pPr>
            <a:r>
              <a:rPr lang="en-US" sz="2000" dirty="0">
                <a:latin typeface="Times New Roman" panose="02020603050405020304" pitchFamily="18" charset="0"/>
                <a:cs typeface="Times New Roman" panose="02020603050405020304" pitchFamily="18" charset="0"/>
              </a:rPr>
              <a:t>Employ port forwarding to access virtual machines in a virtual network by public IP address and port.</a:t>
            </a:r>
          </a:p>
          <a:p>
            <a:pPr marL="457200" indent="-457200">
              <a:lnSpc>
                <a:spcPct val="150000"/>
              </a:lnSpc>
              <a:buFont typeface="+mj-lt"/>
              <a:buAutoNum type="arabicPeriod"/>
            </a:pPr>
            <a:r>
              <a:rPr lang="en-US" sz="2000" dirty="0">
                <a:latin typeface="Times New Roman" panose="02020603050405020304" pitchFamily="18" charset="0"/>
                <a:cs typeface="Times New Roman" panose="02020603050405020304" pitchFamily="18" charset="0"/>
              </a:rPr>
              <a:t>Enable support for load-balancing of IPv6.</a:t>
            </a:r>
          </a:p>
          <a:p>
            <a:pPr marL="457200" indent="-457200">
              <a:lnSpc>
                <a:spcPct val="150000"/>
              </a:lnSpc>
              <a:buFont typeface="+mj-lt"/>
              <a:buAutoNum type="arabicPeriod"/>
            </a:pPr>
            <a:r>
              <a:rPr lang="en-US" sz="2000" dirty="0">
                <a:latin typeface="Times New Roman" panose="02020603050405020304" pitchFamily="18" charset="0"/>
                <a:cs typeface="Times New Roman" panose="02020603050405020304" pitchFamily="18" charset="0"/>
              </a:rPr>
              <a:t>Load balance services on multiple ports, multiple IP addresses, or both.</a:t>
            </a:r>
          </a:p>
          <a:p>
            <a:pPr marL="457200" indent="-457200">
              <a:lnSpc>
                <a:spcPct val="150000"/>
              </a:lnSpc>
              <a:buFont typeface="+mj-lt"/>
              <a:buAutoNum type="arabicPeriod"/>
            </a:pPr>
            <a:r>
              <a:rPr lang="en-US" sz="2000" dirty="0">
                <a:latin typeface="Times New Roman" panose="02020603050405020304" pitchFamily="18" charset="0"/>
                <a:cs typeface="Times New Roman" panose="02020603050405020304" pitchFamily="18" charset="0"/>
              </a:rPr>
              <a:t>Move internal and external load balancer resources across Azure regions.</a:t>
            </a:r>
          </a:p>
          <a:p>
            <a:pPr marL="457200" indent="-457200">
              <a:lnSpc>
                <a:spcPct val="150000"/>
              </a:lnSpc>
              <a:buFont typeface="+mj-lt"/>
              <a:buAutoNum type="arabicPeriod"/>
            </a:pPr>
            <a:r>
              <a:rPr lang="en-US" sz="2000" dirty="0">
                <a:latin typeface="Times New Roman" panose="02020603050405020304" pitchFamily="18" charset="0"/>
                <a:cs typeface="Times New Roman" panose="02020603050405020304" pitchFamily="18" charset="0"/>
              </a:rPr>
              <a:t>Load balance TCP and UDP flow on all ports simultaneously using HA ports.</a:t>
            </a:r>
          </a:p>
          <a:p>
            <a:pPr marL="457200" indent="-457200">
              <a:lnSpc>
                <a:spcPct val="150000"/>
              </a:lnSpc>
              <a:buFont typeface="+mj-lt"/>
              <a:buAutoNum type="arabicPeriod"/>
            </a:pPr>
            <a:r>
              <a:rPr lang="en-US" sz="2000" dirty="0">
                <a:latin typeface="Times New Roman" panose="02020603050405020304" pitchFamily="18" charset="0"/>
                <a:cs typeface="Times New Roman" panose="02020603050405020304" pitchFamily="18" charset="0"/>
              </a:rPr>
              <a:t>Chain Standard Load Balancer and Gateway Load Balancer.</a:t>
            </a:r>
          </a:p>
        </p:txBody>
      </p:sp>
    </p:spTree>
    <p:extLst>
      <p:ext uri="{BB962C8B-B14F-4D97-AF65-F5344CB8AC3E}">
        <p14:creationId xmlns:p14="http://schemas.microsoft.com/office/powerpoint/2010/main" val="4283805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xEl>
                                              <p:pRg st="1" end="1"/>
                                            </p:txEl>
                                          </p:spTgt>
                                        </p:tgtEl>
                                        <p:attrNameLst>
                                          <p:attrName>style.visibility</p:attrName>
                                        </p:attrNameLst>
                                      </p:cBhvr>
                                      <p:to>
                                        <p:strVal val="visible"/>
                                      </p:to>
                                    </p:set>
                                    <p:animEffect transition="in" filter="fade">
                                      <p:cBhvr>
                                        <p:cTn id="12" dur="500"/>
                                        <p:tgtEl>
                                          <p:spTgt spid="1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xEl>
                                              <p:pRg st="2" end="2"/>
                                            </p:txEl>
                                          </p:spTgt>
                                        </p:tgtEl>
                                        <p:attrNameLst>
                                          <p:attrName>style.visibility</p:attrName>
                                        </p:attrNameLst>
                                      </p:cBhvr>
                                      <p:to>
                                        <p:strVal val="visible"/>
                                      </p:to>
                                    </p:set>
                                    <p:animEffect transition="in" filter="fade">
                                      <p:cBhvr>
                                        <p:cTn id="17" dur="500"/>
                                        <p:tgtEl>
                                          <p:spTgt spid="1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
                                            <p:txEl>
                                              <p:pRg st="3" end="3"/>
                                            </p:txEl>
                                          </p:spTgt>
                                        </p:tgtEl>
                                        <p:attrNameLst>
                                          <p:attrName>style.visibility</p:attrName>
                                        </p:attrNameLst>
                                      </p:cBhvr>
                                      <p:to>
                                        <p:strVal val="visible"/>
                                      </p:to>
                                    </p:set>
                                    <p:animEffect transition="in" filter="fade">
                                      <p:cBhvr>
                                        <p:cTn id="22" dur="500"/>
                                        <p:tgtEl>
                                          <p:spTgt spid="11">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1">
                                            <p:txEl>
                                              <p:pRg st="4" end="4"/>
                                            </p:txEl>
                                          </p:spTgt>
                                        </p:tgtEl>
                                        <p:attrNameLst>
                                          <p:attrName>style.visibility</p:attrName>
                                        </p:attrNameLst>
                                      </p:cBhvr>
                                      <p:to>
                                        <p:strVal val="visible"/>
                                      </p:to>
                                    </p:set>
                                    <p:animEffect transition="in" filter="fade">
                                      <p:cBhvr>
                                        <p:cTn id="27" dur="500"/>
                                        <p:tgtEl>
                                          <p:spTgt spid="11">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1">
                                            <p:txEl>
                                              <p:pRg st="5" end="5"/>
                                            </p:txEl>
                                          </p:spTgt>
                                        </p:tgtEl>
                                        <p:attrNameLst>
                                          <p:attrName>style.visibility</p:attrName>
                                        </p:attrNameLst>
                                      </p:cBhvr>
                                      <p:to>
                                        <p:strVal val="visible"/>
                                      </p:to>
                                    </p:set>
                                    <p:animEffect transition="in" filter="fade">
                                      <p:cBhvr>
                                        <p:cTn id="32" dur="500"/>
                                        <p:tgtEl>
                                          <p:spTgt spid="11">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1">
                                            <p:txEl>
                                              <p:pRg st="6" end="6"/>
                                            </p:txEl>
                                          </p:spTgt>
                                        </p:tgtEl>
                                        <p:attrNameLst>
                                          <p:attrName>style.visibility</p:attrName>
                                        </p:attrNameLst>
                                      </p:cBhvr>
                                      <p:to>
                                        <p:strVal val="visible"/>
                                      </p:to>
                                    </p:set>
                                    <p:animEffect transition="in" filter="fade">
                                      <p:cBhvr>
                                        <p:cTn id="37" dur="500"/>
                                        <p:tgtEl>
                                          <p:spTgt spid="11">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1">
                                            <p:txEl>
                                              <p:pRg st="7" end="7"/>
                                            </p:txEl>
                                          </p:spTgt>
                                        </p:tgtEl>
                                        <p:attrNameLst>
                                          <p:attrName>style.visibility</p:attrName>
                                        </p:attrNameLst>
                                      </p:cBhvr>
                                      <p:to>
                                        <p:strVal val="visible"/>
                                      </p:to>
                                    </p:set>
                                    <p:animEffect transition="in" filter="fade">
                                      <p:cBhvr>
                                        <p:cTn id="42" dur="500"/>
                                        <p:tgtEl>
                                          <p:spTgt spid="11">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1">
                                            <p:txEl>
                                              <p:pRg st="8" end="8"/>
                                            </p:txEl>
                                          </p:spTgt>
                                        </p:tgtEl>
                                        <p:attrNameLst>
                                          <p:attrName>style.visibility</p:attrName>
                                        </p:attrNameLst>
                                      </p:cBhvr>
                                      <p:to>
                                        <p:strVal val="visible"/>
                                      </p:to>
                                    </p:set>
                                    <p:animEffect transition="in" filter="fade">
                                      <p:cBhvr>
                                        <p:cTn id="47" dur="500"/>
                                        <p:tgtEl>
                                          <p:spTgt spid="11">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1">
                                            <p:txEl>
                                              <p:pRg st="9" end="9"/>
                                            </p:txEl>
                                          </p:spTgt>
                                        </p:tgtEl>
                                        <p:attrNameLst>
                                          <p:attrName>style.visibility</p:attrName>
                                        </p:attrNameLst>
                                      </p:cBhvr>
                                      <p:to>
                                        <p:strVal val="visible"/>
                                      </p:to>
                                    </p:set>
                                    <p:animEffect transition="in" filter="fade">
                                      <p:cBhvr>
                                        <p:cTn id="52" dur="500"/>
                                        <p:tgtEl>
                                          <p:spTgt spid="11">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11">
                                            <p:txEl>
                                              <p:pRg st="10" end="10"/>
                                            </p:txEl>
                                          </p:spTgt>
                                        </p:tgtEl>
                                        <p:attrNameLst>
                                          <p:attrName>style.visibility</p:attrName>
                                        </p:attrNameLst>
                                      </p:cBhvr>
                                      <p:to>
                                        <p:strVal val="visible"/>
                                      </p:to>
                                    </p:set>
                                    <p:animEffect transition="in" filter="fade">
                                      <p:cBhvr>
                                        <p:cTn id="57" dur="500"/>
                                        <p:tgtEl>
                                          <p:spTgt spid="11">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a:t>www.Techlanders.com</a:t>
            </a:r>
          </a:p>
        </p:txBody>
      </p:sp>
      <p:sp>
        <p:nvSpPr>
          <p:cNvPr id="4" name="Slide Number Placeholder 3"/>
          <p:cNvSpPr>
            <a:spLocks noGrp="1"/>
          </p:cNvSpPr>
          <p:nvPr>
            <p:ph type="sldNum" sz="quarter" idx="12"/>
          </p:nvPr>
        </p:nvSpPr>
        <p:spPr/>
        <p:txBody>
          <a:bodyPr/>
          <a:lstStyle/>
          <a:p>
            <a:fld id="{13F480B4-4699-41FE-89A7-96EFD1001786}" type="slidenum">
              <a:rPr lang="en-US" smtClean="0"/>
              <a:t>106</a:t>
            </a:fld>
            <a:endParaRPr lang="en-US"/>
          </a:p>
        </p:txBody>
      </p:sp>
      <p:sp>
        <p:nvSpPr>
          <p:cNvPr id="5" name="Title 4"/>
          <p:cNvSpPr>
            <a:spLocks noGrp="1"/>
          </p:cNvSpPr>
          <p:nvPr>
            <p:ph type="title"/>
          </p:nvPr>
        </p:nvSpPr>
        <p:spPr>
          <a:xfrm>
            <a:off x="640079" y="0"/>
            <a:ext cx="11521440" cy="1219200"/>
          </a:xfrm>
        </p:spPr>
        <p:txBody>
          <a:bodyPr>
            <a:noAutofit/>
          </a:bodyPr>
          <a:lstStyle/>
          <a:p>
            <a:r>
              <a:rPr lang="en-US" sz="4500" dirty="0"/>
              <a:t>Types of Load Balancer</a:t>
            </a:r>
          </a:p>
        </p:txBody>
      </p:sp>
      <p:sp>
        <p:nvSpPr>
          <p:cNvPr id="11" name="TextBox 10">
            <a:extLst>
              <a:ext uri="{FF2B5EF4-FFF2-40B4-BE49-F238E27FC236}">
                <a16:creationId xmlns:a16="http://schemas.microsoft.com/office/drawing/2014/main" id="{81CADFBD-44DE-3E57-3D2E-244082A4938E}"/>
              </a:ext>
            </a:extLst>
          </p:cNvPr>
          <p:cNvSpPr txBox="1"/>
          <p:nvPr/>
        </p:nvSpPr>
        <p:spPr>
          <a:xfrm>
            <a:off x="640079" y="1325712"/>
            <a:ext cx="11932920" cy="2445349"/>
          </a:xfrm>
          <a:prstGeom prst="rect">
            <a:avLst/>
          </a:prstGeom>
          <a:noFill/>
        </p:spPr>
        <p:txBody>
          <a:bodyPr wrap="square">
            <a:spAutoFit/>
          </a:bodyPr>
          <a:lstStyle/>
          <a:p>
            <a:r>
              <a:rPr lang="en-US" dirty="0"/>
              <a:t>In Azure, you can create two types of the </a:t>
            </a:r>
            <a:r>
              <a:rPr lang="en-US" b="1" dirty="0"/>
              <a:t>load balancer</a:t>
            </a:r>
          </a:p>
          <a:p>
            <a:pPr marL="457200" indent="-457200">
              <a:lnSpc>
                <a:spcPct val="150000"/>
              </a:lnSpc>
              <a:buFont typeface="+mj-lt"/>
              <a:buAutoNum type="arabicPeriod"/>
            </a:pPr>
            <a:endParaRPr lang="en-US" dirty="0"/>
          </a:p>
          <a:p>
            <a:pPr marL="457200" indent="-457200">
              <a:lnSpc>
                <a:spcPct val="150000"/>
              </a:lnSpc>
              <a:buFont typeface="+mj-lt"/>
              <a:buAutoNum type="arabicPeriod"/>
            </a:pPr>
            <a:r>
              <a:rPr lang="en-US" dirty="0"/>
              <a:t>Public load balancer</a:t>
            </a:r>
          </a:p>
          <a:p>
            <a:pPr marL="457200" indent="-457200">
              <a:lnSpc>
                <a:spcPct val="150000"/>
              </a:lnSpc>
              <a:buFont typeface="+mj-lt"/>
              <a:buAutoNum type="arabicPeriod"/>
            </a:pPr>
            <a:r>
              <a:rPr lang="en-US" dirty="0"/>
              <a:t>Internal/ private load balancer</a:t>
            </a:r>
          </a:p>
          <a:p>
            <a:pPr>
              <a:lnSpc>
                <a:spcPct val="150000"/>
              </a:lnSpc>
            </a:pPr>
            <a:endParaRPr lang="en-US" sz="2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29085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xEl>
                                              <p:pRg st="2" end="2"/>
                                            </p:txEl>
                                          </p:spTgt>
                                        </p:tgtEl>
                                        <p:attrNameLst>
                                          <p:attrName>style.visibility</p:attrName>
                                        </p:attrNameLst>
                                      </p:cBhvr>
                                      <p:to>
                                        <p:strVal val="visible"/>
                                      </p:to>
                                    </p:set>
                                    <p:animEffect transition="in" filter="fade">
                                      <p:cBhvr>
                                        <p:cTn id="12" dur="500"/>
                                        <p:tgtEl>
                                          <p:spTgt spid="11">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xEl>
                                              <p:pRg st="3" end="3"/>
                                            </p:txEl>
                                          </p:spTgt>
                                        </p:tgtEl>
                                        <p:attrNameLst>
                                          <p:attrName>style.visibility</p:attrName>
                                        </p:attrNameLst>
                                      </p:cBhvr>
                                      <p:to>
                                        <p:strVal val="visible"/>
                                      </p:to>
                                    </p:set>
                                    <p:animEffect transition="in" filter="fade">
                                      <p:cBhvr>
                                        <p:cTn id="17" dur="500"/>
                                        <p:tgtEl>
                                          <p:spTgt spid="1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a:t>www.Techlanders.com</a:t>
            </a:r>
          </a:p>
        </p:txBody>
      </p:sp>
      <p:sp>
        <p:nvSpPr>
          <p:cNvPr id="4" name="Slide Number Placeholder 3"/>
          <p:cNvSpPr>
            <a:spLocks noGrp="1"/>
          </p:cNvSpPr>
          <p:nvPr>
            <p:ph type="sldNum" sz="quarter" idx="12"/>
          </p:nvPr>
        </p:nvSpPr>
        <p:spPr/>
        <p:txBody>
          <a:bodyPr/>
          <a:lstStyle/>
          <a:p>
            <a:fld id="{13F480B4-4699-41FE-89A7-96EFD1001786}" type="slidenum">
              <a:rPr lang="en-US" smtClean="0"/>
              <a:t>107</a:t>
            </a:fld>
            <a:endParaRPr lang="en-US"/>
          </a:p>
        </p:txBody>
      </p:sp>
      <p:sp>
        <p:nvSpPr>
          <p:cNvPr id="5" name="Title 4"/>
          <p:cNvSpPr>
            <a:spLocks noGrp="1"/>
          </p:cNvSpPr>
          <p:nvPr>
            <p:ph type="title"/>
          </p:nvPr>
        </p:nvSpPr>
        <p:spPr>
          <a:xfrm>
            <a:off x="640079" y="0"/>
            <a:ext cx="11521440" cy="1219200"/>
          </a:xfrm>
        </p:spPr>
        <p:txBody>
          <a:bodyPr>
            <a:noAutofit/>
          </a:bodyPr>
          <a:lstStyle/>
          <a:p>
            <a:r>
              <a:rPr lang="en-US" sz="4500" dirty="0"/>
              <a:t>Public load balancer</a:t>
            </a:r>
          </a:p>
        </p:txBody>
      </p:sp>
      <p:sp>
        <p:nvSpPr>
          <p:cNvPr id="11" name="TextBox 10">
            <a:extLst>
              <a:ext uri="{FF2B5EF4-FFF2-40B4-BE49-F238E27FC236}">
                <a16:creationId xmlns:a16="http://schemas.microsoft.com/office/drawing/2014/main" id="{81CADFBD-44DE-3E57-3D2E-244082A4938E}"/>
              </a:ext>
            </a:extLst>
          </p:cNvPr>
          <p:cNvSpPr txBox="1"/>
          <p:nvPr/>
        </p:nvSpPr>
        <p:spPr>
          <a:xfrm>
            <a:off x="640079" y="1325712"/>
            <a:ext cx="11932920" cy="1090170"/>
          </a:xfrm>
          <a:prstGeom prst="rect">
            <a:avLst/>
          </a:prstGeom>
          <a:noFill/>
        </p:spPr>
        <p:txBody>
          <a:bodyPr wrap="square">
            <a:spAutoFit/>
          </a:bodyPr>
          <a:lstStyle/>
          <a:p>
            <a:pPr>
              <a:lnSpc>
                <a:spcPct val="150000"/>
              </a:lnSpc>
            </a:pPr>
            <a:r>
              <a:rPr lang="en-US" dirty="0"/>
              <a:t>A </a:t>
            </a:r>
            <a:r>
              <a:rPr lang="en-US" b="1" dirty="0"/>
              <a:t>public load balancer</a:t>
            </a:r>
            <a:r>
              <a:rPr lang="en-US" dirty="0"/>
              <a:t> can be used to load balance </a:t>
            </a:r>
            <a:r>
              <a:rPr lang="en-US" b="1" dirty="0"/>
              <a:t>internet traffic</a:t>
            </a:r>
            <a:r>
              <a:rPr lang="en-US" dirty="0"/>
              <a:t> to virtual machines. It can provide</a:t>
            </a:r>
            <a:r>
              <a:rPr lang="en-US" b="1" dirty="0"/>
              <a:t> outbound connections</a:t>
            </a:r>
            <a:r>
              <a:rPr lang="en-US" dirty="0"/>
              <a:t> for virtual machines (VMs) inside your virtual network.</a:t>
            </a:r>
            <a:endParaRPr lang="en-US" sz="2000" dirty="0">
              <a:latin typeface="Times New Roman" panose="02020603050405020304" pitchFamily="18" charset="0"/>
              <a:cs typeface="Times New Roman" panose="02020603050405020304" pitchFamily="18" charset="0"/>
            </a:endParaRPr>
          </a:p>
        </p:txBody>
      </p:sp>
      <p:pic>
        <p:nvPicPr>
          <p:cNvPr id="7170" name="Picture 2" descr="public load balancer">
            <a:extLst>
              <a:ext uri="{FF2B5EF4-FFF2-40B4-BE49-F238E27FC236}">
                <a16:creationId xmlns:a16="http://schemas.microsoft.com/office/drawing/2014/main" id="{ECEDB77B-2978-A1FB-E6C6-70A1A67522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19399" y="2484294"/>
            <a:ext cx="7162800" cy="43722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8217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a:t>www.Techlanders.com</a:t>
            </a:r>
          </a:p>
        </p:txBody>
      </p:sp>
      <p:sp>
        <p:nvSpPr>
          <p:cNvPr id="4" name="Slide Number Placeholder 3"/>
          <p:cNvSpPr>
            <a:spLocks noGrp="1"/>
          </p:cNvSpPr>
          <p:nvPr>
            <p:ph type="sldNum" sz="quarter" idx="12"/>
          </p:nvPr>
        </p:nvSpPr>
        <p:spPr/>
        <p:txBody>
          <a:bodyPr/>
          <a:lstStyle/>
          <a:p>
            <a:fld id="{13F480B4-4699-41FE-89A7-96EFD1001786}" type="slidenum">
              <a:rPr lang="en-US" smtClean="0"/>
              <a:t>108</a:t>
            </a:fld>
            <a:endParaRPr lang="en-US"/>
          </a:p>
        </p:txBody>
      </p:sp>
      <p:sp>
        <p:nvSpPr>
          <p:cNvPr id="5" name="Title 4"/>
          <p:cNvSpPr>
            <a:spLocks noGrp="1"/>
          </p:cNvSpPr>
          <p:nvPr>
            <p:ph type="title"/>
          </p:nvPr>
        </p:nvSpPr>
        <p:spPr>
          <a:xfrm>
            <a:off x="640079" y="0"/>
            <a:ext cx="11521440" cy="1219200"/>
          </a:xfrm>
        </p:spPr>
        <p:txBody>
          <a:bodyPr>
            <a:noAutofit/>
          </a:bodyPr>
          <a:lstStyle/>
          <a:p>
            <a:r>
              <a:rPr lang="en-US" sz="4500" dirty="0"/>
              <a:t>Internal load balancer </a:t>
            </a:r>
          </a:p>
        </p:txBody>
      </p:sp>
      <p:sp>
        <p:nvSpPr>
          <p:cNvPr id="11" name="TextBox 10">
            <a:extLst>
              <a:ext uri="{FF2B5EF4-FFF2-40B4-BE49-F238E27FC236}">
                <a16:creationId xmlns:a16="http://schemas.microsoft.com/office/drawing/2014/main" id="{81CADFBD-44DE-3E57-3D2E-244082A4938E}"/>
              </a:ext>
            </a:extLst>
          </p:cNvPr>
          <p:cNvSpPr txBox="1"/>
          <p:nvPr/>
        </p:nvSpPr>
        <p:spPr>
          <a:xfrm>
            <a:off x="640079" y="1325712"/>
            <a:ext cx="11932920" cy="1090170"/>
          </a:xfrm>
          <a:prstGeom prst="rect">
            <a:avLst/>
          </a:prstGeom>
          <a:noFill/>
        </p:spPr>
        <p:txBody>
          <a:bodyPr wrap="square">
            <a:spAutoFit/>
          </a:bodyPr>
          <a:lstStyle/>
          <a:p>
            <a:pPr>
              <a:lnSpc>
                <a:spcPct val="150000"/>
              </a:lnSpc>
            </a:pPr>
            <a:r>
              <a:rPr lang="en-US" dirty="0"/>
              <a:t>An </a:t>
            </a:r>
            <a:r>
              <a:rPr lang="en-US" b="1" dirty="0"/>
              <a:t>internal (or private) load balancer</a:t>
            </a:r>
            <a:r>
              <a:rPr lang="en-US" dirty="0"/>
              <a:t> is used to balance traffic from </a:t>
            </a:r>
            <a:r>
              <a:rPr lang="en-US" b="1" dirty="0"/>
              <a:t>within a virtual network</a:t>
            </a:r>
            <a:r>
              <a:rPr lang="en-US" dirty="0"/>
              <a:t>.</a:t>
            </a:r>
            <a:endParaRPr lang="en-US" sz="2000" dirty="0">
              <a:latin typeface="Times New Roman" panose="02020603050405020304" pitchFamily="18" charset="0"/>
              <a:cs typeface="Times New Roman" panose="02020603050405020304" pitchFamily="18" charset="0"/>
            </a:endParaRPr>
          </a:p>
        </p:txBody>
      </p:sp>
      <p:pic>
        <p:nvPicPr>
          <p:cNvPr id="6146" name="Picture 2" descr="internal load balancer">
            <a:extLst>
              <a:ext uri="{FF2B5EF4-FFF2-40B4-BE49-F238E27FC236}">
                <a16:creationId xmlns:a16="http://schemas.microsoft.com/office/drawing/2014/main" id="{DE3C2ACC-641D-7BB4-5BC3-0B3506C791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81400" y="2706442"/>
            <a:ext cx="5327746" cy="40355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0252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094B9D-7A01-15CE-7361-270900A204D3}"/>
            </a:ext>
          </a:extLst>
        </p:cNvPr>
        <p:cNvGrpSpPr/>
        <p:nvPr/>
      </p:nvGrpSpPr>
      <p:grpSpPr>
        <a:xfrm>
          <a:off x="0" y="0"/>
          <a:ext cx="0" cy="0"/>
          <a:chOff x="0" y="0"/>
          <a:chExt cx="0" cy="0"/>
        </a:xfrm>
      </p:grpSpPr>
      <p:sp>
        <p:nvSpPr>
          <p:cNvPr id="3" name="Footer Placeholder 2">
            <a:extLst>
              <a:ext uri="{FF2B5EF4-FFF2-40B4-BE49-F238E27FC236}">
                <a16:creationId xmlns:a16="http://schemas.microsoft.com/office/drawing/2014/main" id="{F71E98B7-D796-749B-72EE-2AFB125907A6}"/>
              </a:ext>
            </a:extLst>
          </p:cNvPr>
          <p:cNvSpPr>
            <a:spLocks noGrp="1"/>
          </p:cNvSpPr>
          <p:nvPr>
            <p:ph type="ftr" sz="quarter" idx="11"/>
          </p:nvPr>
        </p:nvSpPr>
        <p:spPr/>
        <p:txBody>
          <a:bodyPr/>
          <a:lstStyle/>
          <a:p>
            <a:r>
              <a:rPr lang="en-US" dirty="0"/>
              <a:t>www.Techlanders.com</a:t>
            </a:r>
          </a:p>
        </p:txBody>
      </p:sp>
      <p:sp>
        <p:nvSpPr>
          <p:cNvPr id="4" name="Slide Number Placeholder 3">
            <a:extLst>
              <a:ext uri="{FF2B5EF4-FFF2-40B4-BE49-F238E27FC236}">
                <a16:creationId xmlns:a16="http://schemas.microsoft.com/office/drawing/2014/main" id="{AA1FF8DC-8AB6-518F-EAE3-1870257A4C7F}"/>
              </a:ext>
            </a:extLst>
          </p:cNvPr>
          <p:cNvSpPr>
            <a:spLocks noGrp="1"/>
          </p:cNvSpPr>
          <p:nvPr>
            <p:ph type="sldNum" sz="quarter" idx="12"/>
          </p:nvPr>
        </p:nvSpPr>
        <p:spPr/>
        <p:txBody>
          <a:bodyPr/>
          <a:lstStyle/>
          <a:p>
            <a:fld id="{13F480B4-4699-41FE-89A7-96EFD1001786}" type="slidenum">
              <a:rPr lang="en-US" smtClean="0"/>
              <a:t>109</a:t>
            </a:fld>
            <a:endParaRPr lang="en-US"/>
          </a:p>
        </p:txBody>
      </p:sp>
      <p:sp>
        <p:nvSpPr>
          <p:cNvPr id="5" name="Title 4">
            <a:extLst>
              <a:ext uri="{FF2B5EF4-FFF2-40B4-BE49-F238E27FC236}">
                <a16:creationId xmlns:a16="http://schemas.microsoft.com/office/drawing/2014/main" id="{296C5DD2-9A93-48AA-48C6-7910D8182A4A}"/>
              </a:ext>
            </a:extLst>
          </p:cNvPr>
          <p:cNvSpPr>
            <a:spLocks noGrp="1"/>
          </p:cNvSpPr>
          <p:nvPr>
            <p:ph type="title"/>
          </p:nvPr>
        </p:nvSpPr>
        <p:spPr>
          <a:xfrm>
            <a:off x="640079" y="0"/>
            <a:ext cx="11521440" cy="1219200"/>
          </a:xfrm>
        </p:spPr>
        <p:txBody>
          <a:bodyPr>
            <a:noAutofit/>
          </a:bodyPr>
          <a:lstStyle/>
          <a:p>
            <a:r>
              <a:rPr lang="en-US" sz="4500" dirty="0"/>
              <a:t>Application Gateway</a:t>
            </a:r>
          </a:p>
        </p:txBody>
      </p:sp>
      <p:sp>
        <p:nvSpPr>
          <p:cNvPr id="11" name="TextBox 10">
            <a:extLst>
              <a:ext uri="{FF2B5EF4-FFF2-40B4-BE49-F238E27FC236}">
                <a16:creationId xmlns:a16="http://schemas.microsoft.com/office/drawing/2014/main" id="{335CEF36-2D61-6245-9325-2B45AF43A60A}"/>
              </a:ext>
            </a:extLst>
          </p:cNvPr>
          <p:cNvSpPr txBox="1"/>
          <p:nvPr/>
        </p:nvSpPr>
        <p:spPr>
          <a:xfrm>
            <a:off x="640079" y="1325712"/>
            <a:ext cx="11932920" cy="1621085"/>
          </a:xfrm>
          <a:prstGeom prst="rect">
            <a:avLst/>
          </a:prstGeom>
          <a:noFill/>
        </p:spPr>
        <p:txBody>
          <a:bodyPr wrap="square">
            <a:spAutoFit/>
          </a:bodyPr>
          <a:lstStyle/>
          <a:p>
            <a:pPr algn="just">
              <a:lnSpc>
                <a:spcPct val="150000"/>
              </a:lnSpc>
            </a:pPr>
            <a:r>
              <a:rPr lang="en-US" dirty="0"/>
              <a:t>Azure Application Gateway is a </a:t>
            </a:r>
            <a:r>
              <a:rPr lang="en-US" b="1" dirty="0"/>
              <a:t>Layer 7 (Application Layer)</a:t>
            </a:r>
            <a:r>
              <a:rPr lang="en-US" dirty="0"/>
              <a:t> load balancer that is specifically designed for handling </a:t>
            </a:r>
            <a:r>
              <a:rPr lang="en-US" b="1" dirty="0"/>
              <a:t>HTTP and HTTPS traffic</a:t>
            </a:r>
            <a:r>
              <a:rPr lang="en-US" dirty="0"/>
              <a:t>. It acts as an </a:t>
            </a:r>
            <a:r>
              <a:rPr lang="en-US" b="1" dirty="0"/>
              <a:t>Application Delivery Controller (ADC)</a:t>
            </a:r>
            <a:r>
              <a:rPr lang="en-US" dirty="0"/>
              <a:t> and provides advanced routing capabilities beyond just distributing traffic.</a:t>
            </a:r>
            <a:endParaRPr lang="en-US" sz="2000" dirty="0">
              <a:latin typeface="Times New Roman" panose="02020603050405020304" pitchFamily="18" charset="0"/>
              <a:cs typeface="Times New Roman" panose="02020603050405020304" pitchFamily="18" charset="0"/>
            </a:endParaRPr>
          </a:p>
        </p:txBody>
      </p:sp>
      <p:pic>
        <p:nvPicPr>
          <p:cNvPr id="1026" name="Picture 2" descr="What is Azure Application Gateway | Microsoft Learn">
            <a:extLst>
              <a:ext uri="{FF2B5EF4-FFF2-40B4-BE49-F238E27FC236}">
                <a16:creationId xmlns:a16="http://schemas.microsoft.com/office/drawing/2014/main" id="{A2BCE0B3-3C35-CA1B-496C-BDC65214C5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5600" y="2962126"/>
            <a:ext cx="6858000" cy="4200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155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8001000" y="57150"/>
            <a:ext cx="4800600" cy="7200900"/>
          </a:xfrm>
          <a:prstGeom prst="rect">
            <a:avLst/>
          </a:prstGeom>
        </p:spPr>
      </p:pic>
      <p:sp>
        <p:nvSpPr>
          <p:cNvPr id="3" name="Text 0"/>
          <p:cNvSpPr/>
          <p:nvPr/>
        </p:nvSpPr>
        <p:spPr>
          <a:xfrm>
            <a:off x="694566" y="1180624"/>
            <a:ext cx="4961766" cy="620182"/>
          </a:xfrm>
          <a:prstGeom prst="rect">
            <a:avLst/>
          </a:prstGeom>
          <a:noFill/>
          <a:ln/>
        </p:spPr>
        <p:txBody>
          <a:bodyPr wrap="none" lIns="0" tIns="0" rIns="0" bIns="0" rtlCol="0" anchor="t"/>
          <a:lstStyle/>
          <a:p>
            <a:pPr>
              <a:lnSpc>
                <a:spcPts val="4856"/>
              </a:lnSpc>
            </a:pPr>
            <a:r>
              <a:rPr lang="en-US" sz="3894" dirty="0">
                <a:solidFill>
                  <a:srgbClr val="312F2B"/>
                </a:solidFill>
                <a:latin typeface="Gelasio" pitchFamily="34" charset="0"/>
                <a:ea typeface="Gelasio" pitchFamily="34" charset="-122"/>
                <a:cs typeface="Gelasio" pitchFamily="34" charset="-120"/>
              </a:rPr>
              <a:t>Hybrid Cloud</a:t>
            </a:r>
            <a:endParaRPr lang="en-US" sz="3894" dirty="0"/>
          </a:p>
        </p:txBody>
      </p:sp>
      <p:sp>
        <p:nvSpPr>
          <p:cNvPr id="4" name="Shape 1"/>
          <p:cNvSpPr/>
          <p:nvPr/>
        </p:nvSpPr>
        <p:spPr>
          <a:xfrm>
            <a:off x="694566" y="2321704"/>
            <a:ext cx="446514" cy="446514"/>
          </a:xfrm>
          <a:prstGeom prst="roundRect">
            <a:avLst>
              <a:gd name="adj" fmla="val 18669"/>
            </a:avLst>
          </a:prstGeom>
          <a:solidFill>
            <a:srgbClr val="E8E8E3"/>
          </a:solidFill>
          <a:ln w="7620">
            <a:solidFill>
              <a:srgbClr val="CECEC9"/>
            </a:solidFill>
            <a:prstDash val="solid"/>
          </a:ln>
        </p:spPr>
      </p:sp>
      <p:sp>
        <p:nvSpPr>
          <p:cNvPr id="5" name="Text 2"/>
          <p:cNvSpPr/>
          <p:nvPr/>
        </p:nvSpPr>
        <p:spPr>
          <a:xfrm>
            <a:off x="853857" y="2396088"/>
            <a:ext cx="127933" cy="297746"/>
          </a:xfrm>
          <a:prstGeom prst="rect">
            <a:avLst/>
          </a:prstGeom>
          <a:noFill/>
          <a:ln/>
        </p:spPr>
        <p:txBody>
          <a:bodyPr wrap="none" lIns="0" tIns="0" rIns="0" bIns="0" rtlCol="0" anchor="t"/>
          <a:lstStyle/>
          <a:p>
            <a:pPr algn="ctr">
              <a:lnSpc>
                <a:spcPts val="2319"/>
              </a:lnSpc>
            </a:pPr>
            <a:r>
              <a:rPr lang="en-US" sz="2319" dirty="0">
                <a:solidFill>
                  <a:srgbClr val="272525"/>
                </a:solidFill>
                <a:latin typeface="Gelasio" pitchFamily="34" charset="0"/>
                <a:ea typeface="Gelasio" pitchFamily="34" charset="-122"/>
                <a:cs typeface="Gelasio" pitchFamily="34" charset="-120"/>
              </a:rPr>
              <a:t>1</a:t>
            </a:r>
            <a:endParaRPr lang="en-US" sz="2319" dirty="0"/>
          </a:p>
        </p:txBody>
      </p:sp>
      <p:sp>
        <p:nvSpPr>
          <p:cNvPr id="6" name="Text 3"/>
          <p:cNvSpPr/>
          <p:nvPr/>
        </p:nvSpPr>
        <p:spPr>
          <a:xfrm>
            <a:off x="1339543" y="2321704"/>
            <a:ext cx="2480831" cy="310039"/>
          </a:xfrm>
          <a:prstGeom prst="rect">
            <a:avLst/>
          </a:prstGeom>
          <a:noFill/>
          <a:ln/>
        </p:spPr>
        <p:txBody>
          <a:bodyPr wrap="none" lIns="0" tIns="0" rIns="0" bIns="0" rtlCol="0" anchor="t"/>
          <a:lstStyle/>
          <a:p>
            <a:pPr>
              <a:lnSpc>
                <a:spcPts val="2406"/>
              </a:lnSpc>
            </a:pPr>
            <a:r>
              <a:rPr lang="en-US" sz="1925" dirty="0">
                <a:solidFill>
                  <a:srgbClr val="272525"/>
                </a:solidFill>
                <a:latin typeface="Gelasio" pitchFamily="34" charset="0"/>
                <a:ea typeface="Gelasio" pitchFamily="34" charset="-122"/>
                <a:cs typeface="Gelasio" pitchFamily="34" charset="-120"/>
              </a:rPr>
              <a:t>Flexibility</a:t>
            </a:r>
            <a:endParaRPr lang="en-US" sz="1925" dirty="0"/>
          </a:p>
        </p:txBody>
      </p:sp>
      <p:sp>
        <p:nvSpPr>
          <p:cNvPr id="7" name="Text 4"/>
          <p:cNvSpPr/>
          <p:nvPr/>
        </p:nvSpPr>
        <p:spPr>
          <a:xfrm>
            <a:off x="1339543" y="2750820"/>
            <a:ext cx="2561779" cy="1587699"/>
          </a:xfrm>
          <a:prstGeom prst="rect">
            <a:avLst/>
          </a:prstGeom>
          <a:noFill/>
          <a:ln/>
        </p:spPr>
        <p:txBody>
          <a:bodyPr wrap="square" lIns="0" tIns="0" rIns="0" bIns="0" rtlCol="0" anchor="t"/>
          <a:lstStyle/>
          <a:p>
            <a:pPr>
              <a:lnSpc>
                <a:spcPts val="2494"/>
              </a:lnSpc>
            </a:pPr>
            <a:r>
              <a:rPr lang="en-US" sz="1531" dirty="0">
                <a:solidFill>
                  <a:srgbClr val="272525"/>
                </a:solidFill>
                <a:latin typeface="Lato" pitchFamily="34" charset="0"/>
                <a:ea typeface="Lato" pitchFamily="34" charset="-122"/>
                <a:cs typeface="Lato" pitchFamily="34" charset="-120"/>
              </a:rPr>
              <a:t>Hybrid clouds enable organizations to leverage the benefits of both public and private cloud environments, providing greater flexibility.</a:t>
            </a:r>
            <a:endParaRPr lang="en-US" sz="1531" dirty="0"/>
          </a:p>
        </p:txBody>
      </p:sp>
      <p:sp>
        <p:nvSpPr>
          <p:cNvPr id="8" name="Shape 5"/>
          <p:cNvSpPr/>
          <p:nvPr/>
        </p:nvSpPr>
        <p:spPr>
          <a:xfrm>
            <a:off x="4099784" y="2321704"/>
            <a:ext cx="446514" cy="446514"/>
          </a:xfrm>
          <a:prstGeom prst="roundRect">
            <a:avLst>
              <a:gd name="adj" fmla="val 18669"/>
            </a:avLst>
          </a:prstGeom>
          <a:solidFill>
            <a:srgbClr val="E8E8E3"/>
          </a:solidFill>
          <a:ln w="7620">
            <a:solidFill>
              <a:srgbClr val="CECEC9"/>
            </a:solidFill>
            <a:prstDash val="solid"/>
          </a:ln>
        </p:spPr>
      </p:sp>
      <p:sp>
        <p:nvSpPr>
          <p:cNvPr id="9" name="Text 6"/>
          <p:cNvSpPr/>
          <p:nvPr/>
        </p:nvSpPr>
        <p:spPr>
          <a:xfrm>
            <a:off x="4239905" y="2396088"/>
            <a:ext cx="166271" cy="297746"/>
          </a:xfrm>
          <a:prstGeom prst="rect">
            <a:avLst/>
          </a:prstGeom>
          <a:noFill/>
          <a:ln/>
        </p:spPr>
        <p:txBody>
          <a:bodyPr wrap="none" lIns="0" tIns="0" rIns="0" bIns="0" rtlCol="0" anchor="t"/>
          <a:lstStyle/>
          <a:p>
            <a:pPr algn="ctr">
              <a:lnSpc>
                <a:spcPts val="2319"/>
              </a:lnSpc>
            </a:pPr>
            <a:r>
              <a:rPr lang="en-US" sz="2319" dirty="0">
                <a:solidFill>
                  <a:srgbClr val="272525"/>
                </a:solidFill>
                <a:latin typeface="Gelasio" pitchFamily="34" charset="0"/>
                <a:ea typeface="Gelasio" pitchFamily="34" charset="-122"/>
                <a:cs typeface="Gelasio" pitchFamily="34" charset="-120"/>
              </a:rPr>
              <a:t>2</a:t>
            </a:r>
            <a:endParaRPr lang="en-US" sz="2319" dirty="0"/>
          </a:p>
        </p:txBody>
      </p:sp>
      <p:sp>
        <p:nvSpPr>
          <p:cNvPr id="10" name="Text 7"/>
          <p:cNvSpPr/>
          <p:nvPr/>
        </p:nvSpPr>
        <p:spPr>
          <a:xfrm>
            <a:off x="4744760" y="2321704"/>
            <a:ext cx="2561779" cy="620078"/>
          </a:xfrm>
          <a:prstGeom prst="rect">
            <a:avLst/>
          </a:prstGeom>
          <a:noFill/>
          <a:ln/>
        </p:spPr>
        <p:txBody>
          <a:bodyPr wrap="square" lIns="0" tIns="0" rIns="0" bIns="0" rtlCol="0" anchor="t"/>
          <a:lstStyle/>
          <a:p>
            <a:pPr>
              <a:lnSpc>
                <a:spcPts val="2406"/>
              </a:lnSpc>
            </a:pPr>
            <a:r>
              <a:rPr lang="en-US" sz="1925" dirty="0">
                <a:solidFill>
                  <a:srgbClr val="272525"/>
                </a:solidFill>
                <a:latin typeface="Gelasio" pitchFamily="34" charset="0"/>
                <a:ea typeface="Gelasio" pitchFamily="34" charset="-122"/>
                <a:cs typeface="Gelasio" pitchFamily="34" charset="-120"/>
              </a:rPr>
              <a:t>Workload Optimization</a:t>
            </a:r>
            <a:endParaRPr lang="en-US" sz="1925" dirty="0"/>
          </a:p>
        </p:txBody>
      </p:sp>
      <p:sp>
        <p:nvSpPr>
          <p:cNvPr id="11" name="Text 8"/>
          <p:cNvSpPr/>
          <p:nvPr/>
        </p:nvSpPr>
        <p:spPr>
          <a:xfrm>
            <a:off x="4744760" y="3060859"/>
            <a:ext cx="2561779" cy="1587699"/>
          </a:xfrm>
          <a:prstGeom prst="rect">
            <a:avLst/>
          </a:prstGeom>
          <a:noFill/>
          <a:ln/>
        </p:spPr>
        <p:txBody>
          <a:bodyPr wrap="square" lIns="0" tIns="0" rIns="0" bIns="0" rtlCol="0" anchor="t"/>
          <a:lstStyle/>
          <a:p>
            <a:pPr>
              <a:lnSpc>
                <a:spcPts val="2494"/>
              </a:lnSpc>
            </a:pPr>
            <a:r>
              <a:rPr lang="en-US" sz="1531" dirty="0">
                <a:solidFill>
                  <a:srgbClr val="272525"/>
                </a:solidFill>
                <a:latin typeface="Lato" pitchFamily="34" charset="0"/>
                <a:ea typeface="Lato" pitchFamily="34" charset="-122"/>
                <a:cs typeface="Lato" pitchFamily="34" charset="-120"/>
              </a:rPr>
              <a:t>Hybrid clouds allow organizations to optimize their workloads by placing them in the most appropriate cloud environment.</a:t>
            </a:r>
            <a:endParaRPr lang="en-US" sz="1531" dirty="0"/>
          </a:p>
        </p:txBody>
      </p:sp>
      <p:sp>
        <p:nvSpPr>
          <p:cNvPr id="12" name="Shape 9"/>
          <p:cNvSpPr/>
          <p:nvPr/>
        </p:nvSpPr>
        <p:spPr>
          <a:xfrm>
            <a:off x="694566" y="5070277"/>
            <a:ext cx="446514" cy="446514"/>
          </a:xfrm>
          <a:prstGeom prst="roundRect">
            <a:avLst>
              <a:gd name="adj" fmla="val 18669"/>
            </a:avLst>
          </a:prstGeom>
          <a:solidFill>
            <a:srgbClr val="E8E8E3"/>
          </a:solidFill>
          <a:ln w="7620">
            <a:solidFill>
              <a:srgbClr val="CECEC9"/>
            </a:solidFill>
            <a:prstDash val="solid"/>
          </a:ln>
        </p:spPr>
      </p:sp>
      <p:sp>
        <p:nvSpPr>
          <p:cNvPr id="13" name="Text 10"/>
          <p:cNvSpPr/>
          <p:nvPr/>
        </p:nvSpPr>
        <p:spPr>
          <a:xfrm>
            <a:off x="835625" y="5144661"/>
            <a:ext cx="164292" cy="297746"/>
          </a:xfrm>
          <a:prstGeom prst="rect">
            <a:avLst/>
          </a:prstGeom>
          <a:noFill/>
          <a:ln/>
        </p:spPr>
        <p:txBody>
          <a:bodyPr wrap="none" lIns="0" tIns="0" rIns="0" bIns="0" rtlCol="0" anchor="t"/>
          <a:lstStyle/>
          <a:p>
            <a:pPr algn="ctr">
              <a:lnSpc>
                <a:spcPts val="2319"/>
              </a:lnSpc>
            </a:pPr>
            <a:r>
              <a:rPr lang="en-US" sz="2319" dirty="0">
                <a:solidFill>
                  <a:srgbClr val="272525"/>
                </a:solidFill>
                <a:latin typeface="Gelasio" pitchFamily="34" charset="0"/>
                <a:ea typeface="Gelasio" pitchFamily="34" charset="-122"/>
                <a:cs typeface="Gelasio" pitchFamily="34" charset="-120"/>
              </a:rPr>
              <a:t>3</a:t>
            </a:r>
            <a:endParaRPr lang="en-US" sz="2319" dirty="0"/>
          </a:p>
        </p:txBody>
      </p:sp>
      <p:sp>
        <p:nvSpPr>
          <p:cNvPr id="14" name="Text 11"/>
          <p:cNvSpPr/>
          <p:nvPr/>
        </p:nvSpPr>
        <p:spPr>
          <a:xfrm>
            <a:off x="1339543" y="5070277"/>
            <a:ext cx="2480831" cy="310039"/>
          </a:xfrm>
          <a:prstGeom prst="rect">
            <a:avLst/>
          </a:prstGeom>
          <a:noFill/>
          <a:ln/>
        </p:spPr>
        <p:txBody>
          <a:bodyPr wrap="none" lIns="0" tIns="0" rIns="0" bIns="0" rtlCol="0" anchor="t"/>
          <a:lstStyle/>
          <a:p>
            <a:pPr>
              <a:lnSpc>
                <a:spcPts val="2406"/>
              </a:lnSpc>
            </a:pPr>
            <a:r>
              <a:rPr lang="en-US" sz="1925" dirty="0">
                <a:solidFill>
                  <a:srgbClr val="272525"/>
                </a:solidFill>
                <a:latin typeface="Gelasio" pitchFamily="34" charset="0"/>
                <a:ea typeface="Gelasio" pitchFamily="34" charset="-122"/>
                <a:cs typeface="Gelasio" pitchFamily="34" charset="-120"/>
              </a:rPr>
              <a:t>Scalability</a:t>
            </a:r>
            <a:endParaRPr lang="en-US" sz="1925" dirty="0"/>
          </a:p>
        </p:txBody>
      </p:sp>
      <p:sp>
        <p:nvSpPr>
          <p:cNvPr id="15" name="Text 12"/>
          <p:cNvSpPr/>
          <p:nvPr/>
        </p:nvSpPr>
        <p:spPr>
          <a:xfrm>
            <a:off x="1339543" y="5499393"/>
            <a:ext cx="5966892" cy="635079"/>
          </a:xfrm>
          <a:prstGeom prst="rect">
            <a:avLst/>
          </a:prstGeom>
          <a:noFill/>
          <a:ln/>
        </p:spPr>
        <p:txBody>
          <a:bodyPr wrap="square" lIns="0" tIns="0" rIns="0" bIns="0" rtlCol="0" anchor="t"/>
          <a:lstStyle/>
          <a:p>
            <a:pPr>
              <a:lnSpc>
                <a:spcPts val="2494"/>
              </a:lnSpc>
            </a:pPr>
            <a:r>
              <a:rPr lang="en-US" sz="1531" dirty="0">
                <a:solidFill>
                  <a:srgbClr val="272525"/>
                </a:solidFill>
                <a:latin typeface="Lato" pitchFamily="34" charset="0"/>
                <a:ea typeface="Lato" pitchFamily="34" charset="-122"/>
                <a:cs typeface="Lato" pitchFamily="34" charset="-120"/>
              </a:rPr>
              <a:t>Hybrid clouds can scale resources up or down as needed, combining the scalability of public clouds with the control of private clouds.</a:t>
            </a:r>
            <a:endParaRPr lang="en-US" sz="1531" dirty="0"/>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a:t>www.Techlanders.com</a:t>
            </a:r>
          </a:p>
        </p:txBody>
      </p:sp>
      <p:sp>
        <p:nvSpPr>
          <p:cNvPr id="4" name="Slide Number Placeholder 3"/>
          <p:cNvSpPr>
            <a:spLocks noGrp="1"/>
          </p:cNvSpPr>
          <p:nvPr>
            <p:ph type="sldNum" sz="quarter" idx="12"/>
          </p:nvPr>
        </p:nvSpPr>
        <p:spPr/>
        <p:txBody>
          <a:bodyPr/>
          <a:lstStyle/>
          <a:p>
            <a:fld id="{13F480B4-4699-41FE-89A7-96EFD1001786}" type="slidenum">
              <a:rPr lang="en-US" smtClean="0"/>
              <a:t>110</a:t>
            </a:fld>
            <a:endParaRPr lang="en-US"/>
          </a:p>
        </p:txBody>
      </p:sp>
      <p:sp>
        <p:nvSpPr>
          <p:cNvPr id="5" name="Title 4"/>
          <p:cNvSpPr>
            <a:spLocks noGrp="1"/>
          </p:cNvSpPr>
          <p:nvPr>
            <p:ph type="title"/>
          </p:nvPr>
        </p:nvSpPr>
        <p:spPr>
          <a:xfrm>
            <a:off x="856089" y="3200400"/>
            <a:ext cx="11521440" cy="1219200"/>
          </a:xfrm>
        </p:spPr>
        <p:txBody>
          <a:bodyPr>
            <a:noAutofit/>
          </a:bodyPr>
          <a:lstStyle/>
          <a:p>
            <a:r>
              <a:rPr lang="en-US" sz="4500" dirty="0"/>
              <a:t>Azure Monitoring &amp; Logging</a:t>
            </a:r>
          </a:p>
        </p:txBody>
      </p:sp>
    </p:spTree>
    <p:extLst>
      <p:ext uri="{BB962C8B-B14F-4D97-AF65-F5344CB8AC3E}">
        <p14:creationId xmlns:p14="http://schemas.microsoft.com/office/powerpoint/2010/main" val="293794471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a:t>www.Techlanders.com</a:t>
            </a:r>
          </a:p>
        </p:txBody>
      </p:sp>
      <p:sp>
        <p:nvSpPr>
          <p:cNvPr id="4" name="Slide Number Placeholder 3"/>
          <p:cNvSpPr>
            <a:spLocks noGrp="1"/>
          </p:cNvSpPr>
          <p:nvPr>
            <p:ph type="sldNum" sz="quarter" idx="12"/>
          </p:nvPr>
        </p:nvSpPr>
        <p:spPr/>
        <p:txBody>
          <a:bodyPr/>
          <a:lstStyle/>
          <a:p>
            <a:fld id="{13F480B4-4699-41FE-89A7-96EFD1001786}" type="slidenum">
              <a:rPr lang="en-US" smtClean="0"/>
              <a:t>111</a:t>
            </a:fld>
            <a:endParaRPr lang="en-US"/>
          </a:p>
        </p:txBody>
      </p:sp>
      <p:sp>
        <p:nvSpPr>
          <p:cNvPr id="5" name="Title 4"/>
          <p:cNvSpPr>
            <a:spLocks noGrp="1"/>
          </p:cNvSpPr>
          <p:nvPr>
            <p:ph type="title"/>
          </p:nvPr>
        </p:nvSpPr>
        <p:spPr/>
        <p:txBody>
          <a:bodyPr>
            <a:noAutofit/>
          </a:bodyPr>
          <a:lstStyle/>
          <a:p>
            <a:r>
              <a:rPr lang="en-US" sz="4500" dirty="0"/>
              <a:t>Microsoft Azure Monitor </a:t>
            </a:r>
          </a:p>
        </p:txBody>
      </p:sp>
      <p:sp>
        <p:nvSpPr>
          <p:cNvPr id="11" name="TextBox 10">
            <a:extLst>
              <a:ext uri="{FF2B5EF4-FFF2-40B4-BE49-F238E27FC236}">
                <a16:creationId xmlns:a16="http://schemas.microsoft.com/office/drawing/2014/main" id="{81CADFBD-44DE-3E57-3D2E-244082A4938E}"/>
              </a:ext>
            </a:extLst>
          </p:cNvPr>
          <p:cNvSpPr txBox="1"/>
          <p:nvPr/>
        </p:nvSpPr>
        <p:spPr>
          <a:xfrm>
            <a:off x="228600" y="1325712"/>
            <a:ext cx="12115799" cy="1421992"/>
          </a:xfrm>
          <a:prstGeom prst="rect">
            <a:avLst/>
          </a:prstGeom>
          <a:noFill/>
        </p:spPr>
        <p:txBody>
          <a:bodyPr wrap="square">
            <a:spAutoFit/>
          </a:bodyPr>
          <a:lstStyle/>
          <a:p>
            <a:pPr marL="342900" indent="-342900" algn="just" fontAlgn="base">
              <a:lnSpc>
                <a:spcPct val="150000"/>
              </a:lnSpc>
              <a:buFont typeface="Arial" panose="020B0604020202020204" pitchFamily="34" charset="0"/>
              <a:buChar char="•"/>
            </a:pPr>
            <a:r>
              <a:rPr lang="en-US" sz="2000" b="0" i="0" dirty="0">
                <a:solidFill>
                  <a:srgbClr val="212529"/>
                </a:solidFill>
                <a:effectLst/>
                <a:latin typeface="Times New Roman" panose="02020603050405020304" pitchFamily="18" charset="0"/>
                <a:cs typeface="Times New Roman" panose="02020603050405020304" pitchFamily="18" charset="0"/>
              </a:rPr>
              <a:t>Microsoft Azure Monitor is a tool that collects and analyzes data about the various </a:t>
            </a:r>
            <a:r>
              <a:rPr lang="en-US" sz="2000" dirty="0">
                <a:solidFill>
                  <a:srgbClr val="212529"/>
                </a:solidFill>
                <a:latin typeface="Times New Roman" panose="02020603050405020304" pitchFamily="18" charset="0"/>
                <a:cs typeface="Times New Roman" panose="02020603050405020304" pitchFamily="18" charset="0"/>
              </a:rPr>
              <a:t>Azure </a:t>
            </a:r>
            <a:r>
              <a:rPr lang="en-US" sz="2000" b="0" i="0" dirty="0">
                <a:solidFill>
                  <a:srgbClr val="212529"/>
                </a:solidFill>
                <a:effectLst/>
                <a:latin typeface="Times New Roman" panose="02020603050405020304" pitchFamily="18" charset="0"/>
                <a:cs typeface="Times New Roman" panose="02020603050405020304" pitchFamily="18" charset="0"/>
              </a:rPr>
              <a:t>resources and the infrastructure on which these resources are run. Azure Monitor offers a one stop solution to store and analyze data about the working of various resources.</a:t>
            </a:r>
            <a:endParaRPr lang="en-US" sz="2000" b="0" i="0" dirty="0">
              <a:solidFill>
                <a:srgbClr val="444444"/>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2263533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a:t>www.Techlanders.com</a:t>
            </a:r>
          </a:p>
        </p:txBody>
      </p:sp>
      <p:sp>
        <p:nvSpPr>
          <p:cNvPr id="4" name="Slide Number Placeholder 3"/>
          <p:cNvSpPr>
            <a:spLocks noGrp="1"/>
          </p:cNvSpPr>
          <p:nvPr>
            <p:ph type="sldNum" sz="quarter" idx="12"/>
          </p:nvPr>
        </p:nvSpPr>
        <p:spPr/>
        <p:txBody>
          <a:bodyPr/>
          <a:lstStyle/>
          <a:p>
            <a:fld id="{13F480B4-4699-41FE-89A7-96EFD1001786}" type="slidenum">
              <a:rPr lang="en-US" smtClean="0"/>
              <a:t>112</a:t>
            </a:fld>
            <a:endParaRPr lang="en-US"/>
          </a:p>
        </p:txBody>
      </p:sp>
      <p:sp>
        <p:nvSpPr>
          <p:cNvPr id="5" name="Title 4"/>
          <p:cNvSpPr>
            <a:spLocks noGrp="1"/>
          </p:cNvSpPr>
          <p:nvPr>
            <p:ph type="title"/>
          </p:nvPr>
        </p:nvSpPr>
        <p:spPr/>
        <p:txBody>
          <a:bodyPr>
            <a:noAutofit/>
          </a:bodyPr>
          <a:lstStyle/>
          <a:p>
            <a:r>
              <a:rPr lang="en-US" sz="4500" dirty="0"/>
              <a:t>How Microsoft Azure Monitor Work</a:t>
            </a:r>
          </a:p>
        </p:txBody>
      </p:sp>
      <p:pic>
        <p:nvPicPr>
          <p:cNvPr id="6" name="Picture 5">
            <a:extLst>
              <a:ext uri="{FF2B5EF4-FFF2-40B4-BE49-F238E27FC236}">
                <a16:creationId xmlns:a16="http://schemas.microsoft.com/office/drawing/2014/main" id="{534C21CE-00E2-4CD2-4941-20D0F657BF7A}"/>
              </a:ext>
            </a:extLst>
          </p:cNvPr>
          <p:cNvPicPr>
            <a:picLocks noChangeAspect="1"/>
          </p:cNvPicPr>
          <p:nvPr/>
        </p:nvPicPr>
        <p:blipFill>
          <a:blip r:embed="rId2"/>
          <a:stretch>
            <a:fillRect/>
          </a:stretch>
        </p:blipFill>
        <p:spPr>
          <a:xfrm>
            <a:off x="1081571" y="2133600"/>
            <a:ext cx="10638457" cy="3733800"/>
          </a:xfrm>
          <a:prstGeom prst="rect">
            <a:avLst/>
          </a:prstGeom>
        </p:spPr>
      </p:pic>
    </p:spTree>
    <p:extLst>
      <p:ext uri="{BB962C8B-B14F-4D97-AF65-F5344CB8AC3E}">
        <p14:creationId xmlns:p14="http://schemas.microsoft.com/office/powerpoint/2010/main" val="171684486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a:t>www.Techlanders.com</a:t>
            </a:r>
          </a:p>
        </p:txBody>
      </p:sp>
      <p:sp>
        <p:nvSpPr>
          <p:cNvPr id="4" name="Slide Number Placeholder 3"/>
          <p:cNvSpPr>
            <a:spLocks noGrp="1"/>
          </p:cNvSpPr>
          <p:nvPr>
            <p:ph type="sldNum" sz="quarter" idx="12"/>
          </p:nvPr>
        </p:nvSpPr>
        <p:spPr/>
        <p:txBody>
          <a:bodyPr/>
          <a:lstStyle/>
          <a:p>
            <a:fld id="{13F480B4-4699-41FE-89A7-96EFD1001786}" type="slidenum">
              <a:rPr lang="en-US" smtClean="0"/>
              <a:t>113</a:t>
            </a:fld>
            <a:endParaRPr lang="en-US"/>
          </a:p>
        </p:txBody>
      </p:sp>
      <p:sp>
        <p:nvSpPr>
          <p:cNvPr id="5" name="Title 4"/>
          <p:cNvSpPr>
            <a:spLocks noGrp="1"/>
          </p:cNvSpPr>
          <p:nvPr>
            <p:ph type="title"/>
          </p:nvPr>
        </p:nvSpPr>
        <p:spPr>
          <a:xfrm>
            <a:off x="533400" y="2819400"/>
            <a:ext cx="11521440" cy="1219200"/>
          </a:xfrm>
        </p:spPr>
        <p:txBody>
          <a:bodyPr>
            <a:noAutofit/>
          </a:bodyPr>
          <a:lstStyle/>
          <a:p>
            <a:r>
              <a:rPr lang="en-US" sz="4500" dirty="0"/>
              <a:t>Lab : Azure Monitor </a:t>
            </a:r>
          </a:p>
        </p:txBody>
      </p:sp>
    </p:spTree>
    <p:extLst>
      <p:ext uri="{BB962C8B-B14F-4D97-AF65-F5344CB8AC3E}">
        <p14:creationId xmlns:p14="http://schemas.microsoft.com/office/powerpoint/2010/main" val="112850961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a:t>www.Techlanders.com</a:t>
            </a:r>
          </a:p>
        </p:txBody>
      </p:sp>
      <p:sp>
        <p:nvSpPr>
          <p:cNvPr id="4" name="Slide Number Placeholder 3"/>
          <p:cNvSpPr>
            <a:spLocks noGrp="1"/>
          </p:cNvSpPr>
          <p:nvPr>
            <p:ph type="sldNum" sz="quarter" idx="12"/>
          </p:nvPr>
        </p:nvSpPr>
        <p:spPr/>
        <p:txBody>
          <a:bodyPr/>
          <a:lstStyle/>
          <a:p>
            <a:fld id="{13F480B4-4699-41FE-89A7-96EFD1001786}" type="slidenum">
              <a:rPr lang="en-US" smtClean="0"/>
              <a:t>114</a:t>
            </a:fld>
            <a:endParaRPr lang="en-US"/>
          </a:p>
        </p:txBody>
      </p:sp>
      <p:sp>
        <p:nvSpPr>
          <p:cNvPr id="5" name="Title 4"/>
          <p:cNvSpPr>
            <a:spLocks noGrp="1"/>
          </p:cNvSpPr>
          <p:nvPr>
            <p:ph type="title"/>
          </p:nvPr>
        </p:nvSpPr>
        <p:spPr>
          <a:xfrm>
            <a:off x="533400" y="2819400"/>
            <a:ext cx="11521440" cy="1219200"/>
          </a:xfrm>
        </p:spPr>
        <p:txBody>
          <a:bodyPr>
            <a:noAutofit/>
          </a:bodyPr>
          <a:lstStyle/>
          <a:p>
            <a:r>
              <a:rPr lang="en-US" sz="4500" dirty="0"/>
              <a:t>Serverless Computing</a:t>
            </a:r>
          </a:p>
        </p:txBody>
      </p:sp>
    </p:spTree>
    <p:extLst>
      <p:ext uri="{BB962C8B-B14F-4D97-AF65-F5344CB8AC3E}">
        <p14:creationId xmlns:p14="http://schemas.microsoft.com/office/powerpoint/2010/main" val="53067055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a:t>www.Techlanders.com</a:t>
            </a:r>
          </a:p>
        </p:txBody>
      </p:sp>
      <p:sp>
        <p:nvSpPr>
          <p:cNvPr id="4" name="Slide Number Placeholder 3"/>
          <p:cNvSpPr>
            <a:spLocks noGrp="1"/>
          </p:cNvSpPr>
          <p:nvPr>
            <p:ph type="sldNum" sz="quarter" idx="12"/>
          </p:nvPr>
        </p:nvSpPr>
        <p:spPr/>
        <p:txBody>
          <a:bodyPr/>
          <a:lstStyle/>
          <a:p>
            <a:fld id="{13F480B4-4699-41FE-89A7-96EFD1001786}" type="slidenum">
              <a:rPr lang="en-US" smtClean="0"/>
              <a:t>115</a:t>
            </a:fld>
            <a:endParaRPr lang="en-US"/>
          </a:p>
        </p:txBody>
      </p:sp>
      <p:sp>
        <p:nvSpPr>
          <p:cNvPr id="5" name="Title 4"/>
          <p:cNvSpPr>
            <a:spLocks noGrp="1"/>
          </p:cNvSpPr>
          <p:nvPr>
            <p:ph type="title"/>
          </p:nvPr>
        </p:nvSpPr>
        <p:spPr>
          <a:xfrm>
            <a:off x="640080" y="10886"/>
            <a:ext cx="11521440" cy="1219200"/>
          </a:xfrm>
        </p:spPr>
        <p:txBody>
          <a:bodyPr>
            <a:noAutofit/>
          </a:bodyPr>
          <a:lstStyle/>
          <a:p>
            <a:r>
              <a:rPr lang="en-US" sz="4500" dirty="0"/>
              <a:t>Serverless computing </a:t>
            </a:r>
          </a:p>
        </p:txBody>
      </p:sp>
      <p:sp>
        <p:nvSpPr>
          <p:cNvPr id="11" name="TextBox 10">
            <a:extLst>
              <a:ext uri="{FF2B5EF4-FFF2-40B4-BE49-F238E27FC236}">
                <a16:creationId xmlns:a16="http://schemas.microsoft.com/office/drawing/2014/main" id="{81CADFBD-44DE-3E57-3D2E-244082A4938E}"/>
              </a:ext>
            </a:extLst>
          </p:cNvPr>
          <p:cNvSpPr txBox="1"/>
          <p:nvPr/>
        </p:nvSpPr>
        <p:spPr>
          <a:xfrm>
            <a:off x="228600" y="1197429"/>
            <a:ext cx="12115799" cy="2345322"/>
          </a:xfrm>
          <a:prstGeom prst="rect">
            <a:avLst/>
          </a:prstGeom>
          <a:noFill/>
        </p:spPr>
        <p:txBody>
          <a:bodyPr wrap="square">
            <a:spAutoFit/>
          </a:bodyPr>
          <a:lstStyle/>
          <a:p>
            <a:pPr marL="342900" indent="-342900" algn="just" fontAlgn="base">
              <a:lnSpc>
                <a:spcPct val="150000"/>
              </a:lnSpc>
              <a:buFont typeface="Arial" panose="020B0604020202020204" pitchFamily="34" charset="0"/>
              <a:buChar char="•"/>
            </a:pPr>
            <a:r>
              <a:rPr lang="en-US" sz="2000" b="0" i="0" dirty="0">
                <a:effectLst/>
                <a:latin typeface="Times New Roman" panose="02020603050405020304" pitchFamily="18" charset="0"/>
                <a:cs typeface="Times New Roman" panose="02020603050405020304" pitchFamily="18" charset="0"/>
              </a:rPr>
              <a:t>Serverless computing enables developers to build applications faster by eliminating the need for them to manage infrastructure. </a:t>
            </a:r>
          </a:p>
          <a:p>
            <a:pPr marL="342900" indent="-342900" algn="just" fontAlgn="base">
              <a:lnSpc>
                <a:spcPct val="150000"/>
              </a:lnSpc>
              <a:buFont typeface="Arial" panose="020B0604020202020204" pitchFamily="34" charset="0"/>
              <a:buChar char="•"/>
            </a:pPr>
            <a:r>
              <a:rPr lang="en-US" sz="2000" b="0" i="0" dirty="0">
                <a:effectLst/>
                <a:latin typeface="Times New Roman" panose="02020603050405020304" pitchFamily="18" charset="0"/>
                <a:cs typeface="Times New Roman" panose="02020603050405020304" pitchFamily="18" charset="0"/>
              </a:rPr>
              <a:t>With serverless applications, the cloud service provider automatically provisions, scales, and manages the infrastructure required to run the code.</a:t>
            </a:r>
          </a:p>
          <a:p>
            <a:pPr marL="342900" indent="-342900" algn="just" fontAlgn="base">
              <a:lnSpc>
                <a:spcPct val="150000"/>
              </a:lnSpc>
              <a:buFont typeface="Arial" panose="020B0604020202020204" pitchFamily="34" charset="0"/>
              <a:buChar char="•"/>
            </a:pPr>
            <a:endParaRPr lang="en-US" sz="2000" b="0" i="0" dirty="0">
              <a:solidFill>
                <a:srgbClr val="444444"/>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2911739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a:t>www.Techlanders.com</a:t>
            </a:r>
          </a:p>
        </p:txBody>
      </p:sp>
      <p:sp>
        <p:nvSpPr>
          <p:cNvPr id="4" name="Slide Number Placeholder 3"/>
          <p:cNvSpPr>
            <a:spLocks noGrp="1"/>
          </p:cNvSpPr>
          <p:nvPr>
            <p:ph type="sldNum" sz="quarter" idx="12"/>
          </p:nvPr>
        </p:nvSpPr>
        <p:spPr/>
        <p:txBody>
          <a:bodyPr/>
          <a:lstStyle/>
          <a:p>
            <a:fld id="{13F480B4-4699-41FE-89A7-96EFD1001786}" type="slidenum">
              <a:rPr lang="en-US" smtClean="0"/>
              <a:t>116</a:t>
            </a:fld>
            <a:endParaRPr lang="en-US"/>
          </a:p>
        </p:txBody>
      </p:sp>
      <p:sp>
        <p:nvSpPr>
          <p:cNvPr id="5" name="Title 4"/>
          <p:cNvSpPr>
            <a:spLocks noGrp="1"/>
          </p:cNvSpPr>
          <p:nvPr>
            <p:ph type="title"/>
          </p:nvPr>
        </p:nvSpPr>
        <p:spPr>
          <a:xfrm>
            <a:off x="640080" y="0"/>
            <a:ext cx="11521440" cy="1219200"/>
          </a:xfrm>
        </p:spPr>
        <p:txBody>
          <a:bodyPr>
            <a:noAutofit/>
          </a:bodyPr>
          <a:lstStyle/>
          <a:p>
            <a:r>
              <a:rPr lang="en-US" sz="4500" dirty="0"/>
              <a:t>Top benefits of serverless computing</a:t>
            </a:r>
          </a:p>
        </p:txBody>
      </p:sp>
      <p:sp>
        <p:nvSpPr>
          <p:cNvPr id="11" name="TextBox 10">
            <a:extLst>
              <a:ext uri="{FF2B5EF4-FFF2-40B4-BE49-F238E27FC236}">
                <a16:creationId xmlns:a16="http://schemas.microsoft.com/office/drawing/2014/main" id="{81CADFBD-44DE-3E57-3D2E-244082A4938E}"/>
              </a:ext>
            </a:extLst>
          </p:cNvPr>
          <p:cNvSpPr txBox="1"/>
          <p:nvPr/>
        </p:nvSpPr>
        <p:spPr>
          <a:xfrm>
            <a:off x="228600" y="1325712"/>
            <a:ext cx="12115799" cy="4093428"/>
          </a:xfrm>
          <a:prstGeom prst="rect">
            <a:avLst/>
          </a:prstGeom>
          <a:noFill/>
        </p:spPr>
        <p:txBody>
          <a:bodyPr wrap="square">
            <a:spAutoFit/>
          </a:bodyPr>
          <a:lstStyle/>
          <a:p>
            <a:pPr marL="342900" indent="-342900" algn="just" fontAlgn="base">
              <a:buFont typeface="Wingdings" panose="05000000000000000000" pitchFamily="2" charset="2"/>
              <a:buChar char="v"/>
            </a:pPr>
            <a:r>
              <a:rPr lang="en-US" sz="2000" b="1" i="0" dirty="0">
                <a:solidFill>
                  <a:srgbClr val="FF0000"/>
                </a:solidFill>
                <a:effectLst/>
                <a:latin typeface="Times New Roman" panose="02020603050405020304" pitchFamily="18" charset="0"/>
                <a:cs typeface="Times New Roman" panose="02020603050405020304" pitchFamily="18" charset="0"/>
              </a:rPr>
              <a:t>No infrastructure management </a:t>
            </a:r>
            <a:r>
              <a:rPr lang="en-US" sz="2000" b="0" i="0" dirty="0">
                <a:effectLst/>
                <a:latin typeface="Times New Roman" panose="02020603050405020304" pitchFamily="18" charset="0"/>
                <a:cs typeface="Times New Roman" panose="02020603050405020304" pitchFamily="18" charset="0"/>
              </a:rPr>
              <a:t>: Using fully managed services enables developers to avoid administrative tasks and focus on core business logic. With a serverless platform, you simply deploy your code, and it runs with high availability.   </a:t>
            </a:r>
          </a:p>
          <a:p>
            <a:pPr marL="342900" indent="-342900" algn="just" fontAlgn="base">
              <a:buFont typeface="Wingdings" panose="05000000000000000000" pitchFamily="2" charset="2"/>
              <a:buChar char="v"/>
            </a:pPr>
            <a:endParaRPr lang="en-US" sz="2000" b="0" i="0" dirty="0">
              <a:effectLst/>
              <a:latin typeface="Times New Roman" panose="02020603050405020304" pitchFamily="18" charset="0"/>
              <a:cs typeface="Times New Roman" panose="02020603050405020304" pitchFamily="18" charset="0"/>
            </a:endParaRPr>
          </a:p>
          <a:p>
            <a:pPr marL="342900" indent="-342900" algn="just" fontAlgn="base">
              <a:buFont typeface="Wingdings" panose="05000000000000000000" pitchFamily="2" charset="2"/>
              <a:buChar char="v"/>
            </a:pPr>
            <a:r>
              <a:rPr lang="en-US" sz="2000" b="1" i="0" dirty="0">
                <a:solidFill>
                  <a:srgbClr val="FF0000"/>
                </a:solidFill>
                <a:effectLst/>
                <a:latin typeface="Times New Roman" panose="02020603050405020304" pitchFamily="18" charset="0"/>
                <a:cs typeface="Times New Roman" panose="02020603050405020304" pitchFamily="18" charset="0"/>
              </a:rPr>
              <a:t>Dynamic scalability </a:t>
            </a:r>
            <a:r>
              <a:rPr lang="en-US" sz="2000" b="0" i="0" dirty="0">
                <a:effectLst/>
                <a:latin typeface="Times New Roman" panose="02020603050405020304" pitchFamily="18" charset="0"/>
                <a:cs typeface="Times New Roman" panose="02020603050405020304" pitchFamily="18" charset="0"/>
              </a:rPr>
              <a:t>: With serverless computing, the infrastructure dynamically scales up and down within seconds to match the demands of any workload.</a:t>
            </a:r>
          </a:p>
          <a:p>
            <a:pPr marL="342900" indent="-342900" algn="just" fontAlgn="base">
              <a:buFont typeface="Wingdings" panose="05000000000000000000" pitchFamily="2" charset="2"/>
              <a:buChar char="v"/>
            </a:pPr>
            <a:endParaRPr lang="en-US" sz="2000" b="0" i="0" dirty="0">
              <a:effectLst/>
              <a:latin typeface="Times New Roman" panose="02020603050405020304" pitchFamily="18" charset="0"/>
              <a:cs typeface="Times New Roman" panose="02020603050405020304" pitchFamily="18" charset="0"/>
            </a:endParaRPr>
          </a:p>
          <a:p>
            <a:pPr marL="342900" indent="-342900" algn="just" fontAlgn="base">
              <a:buFont typeface="Wingdings" panose="05000000000000000000" pitchFamily="2" charset="2"/>
              <a:buChar char="v"/>
            </a:pPr>
            <a:r>
              <a:rPr lang="en-US" sz="2000" b="1" i="0" dirty="0">
                <a:solidFill>
                  <a:srgbClr val="FF0000"/>
                </a:solidFill>
                <a:effectLst/>
                <a:latin typeface="Times New Roman" panose="02020603050405020304" pitchFamily="18" charset="0"/>
                <a:cs typeface="Times New Roman" panose="02020603050405020304" pitchFamily="18" charset="0"/>
              </a:rPr>
              <a:t>Faster time to market </a:t>
            </a:r>
            <a:r>
              <a:rPr lang="en-US" sz="2000" b="0" i="0" dirty="0">
                <a:effectLst/>
                <a:latin typeface="Times New Roman" panose="02020603050405020304" pitchFamily="18" charset="0"/>
                <a:cs typeface="Times New Roman" panose="02020603050405020304" pitchFamily="18" charset="0"/>
              </a:rPr>
              <a:t>: Serverless applications reduce the operations dependencies on each development cycle, increasing development teams’ agility to deliver more functionality in less time.</a:t>
            </a:r>
          </a:p>
          <a:p>
            <a:pPr marL="342900" indent="-342900" algn="just" fontAlgn="base">
              <a:buFont typeface="Wingdings" panose="05000000000000000000" pitchFamily="2" charset="2"/>
              <a:buChar char="v"/>
            </a:pPr>
            <a:endParaRPr lang="en-US" sz="2000" b="0" i="0" dirty="0">
              <a:effectLst/>
              <a:latin typeface="Times New Roman" panose="02020603050405020304" pitchFamily="18" charset="0"/>
              <a:cs typeface="Times New Roman" panose="02020603050405020304" pitchFamily="18" charset="0"/>
            </a:endParaRPr>
          </a:p>
          <a:p>
            <a:pPr marL="342900" indent="-342900" algn="just" fontAlgn="base">
              <a:buFont typeface="Wingdings" panose="05000000000000000000" pitchFamily="2" charset="2"/>
              <a:buChar char="v"/>
            </a:pPr>
            <a:r>
              <a:rPr lang="en-US" sz="2000" b="1" i="0" dirty="0">
                <a:solidFill>
                  <a:srgbClr val="FF0000"/>
                </a:solidFill>
                <a:effectLst/>
                <a:latin typeface="Times New Roman" panose="02020603050405020304" pitchFamily="18" charset="0"/>
                <a:cs typeface="Times New Roman" panose="02020603050405020304" pitchFamily="18" charset="0"/>
              </a:rPr>
              <a:t>More efficient use of resources </a:t>
            </a:r>
            <a:r>
              <a:rPr lang="en-US" sz="2000" b="0" i="0" dirty="0">
                <a:effectLst/>
                <a:latin typeface="Times New Roman" panose="02020603050405020304" pitchFamily="18" charset="0"/>
                <a:cs typeface="Times New Roman" panose="02020603050405020304" pitchFamily="18" charset="0"/>
              </a:rPr>
              <a:t>: Shifting to serverless technologies helps organizations reduce TCO and reallocate resources to accelerate the pace of innovation.</a:t>
            </a:r>
          </a:p>
          <a:p>
            <a:pPr marL="342900" indent="-342900" algn="l" fontAlgn="base">
              <a:buFont typeface="Arial" panose="020B0604020202020204" pitchFamily="34" charset="0"/>
              <a:buChar char="•"/>
            </a:pPr>
            <a:endParaRPr lang="en-US" sz="2000" b="0" i="0" dirty="0">
              <a:solidFill>
                <a:srgbClr val="444444"/>
              </a:solidFill>
              <a:effectLst/>
              <a:latin typeface="Times New Roman" panose="02020603050405020304" pitchFamily="18" charset="0"/>
              <a:cs typeface="Times New Roman" panose="02020603050405020304" pitchFamily="18" charset="0"/>
            </a:endParaRPr>
          </a:p>
        </p:txBody>
      </p:sp>
      <p:sp>
        <p:nvSpPr>
          <p:cNvPr id="6" name="AutoShape 2">
            <a:extLst>
              <a:ext uri="{FF2B5EF4-FFF2-40B4-BE49-F238E27FC236}">
                <a16:creationId xmlns:a16="http://schemas.microsoft.com/office/drawing/2014/main" id="{06131363-C370-E7A4-0356-692F416BAB36}"/>
              </a:ext>
            </a:extLst>
          </p:cNvPr>
          <p:cNvSpPr>
            <a:spLocks noChangeAspect="1" noChangeArrowheads="1"/>
          </p:cNvSpPr>
          <p:nvPr/>
        </p:nvSpPr>
        <p:spPr bwMode="auto">
          <a:xfrm>
            <a:off x="144463" y="-1295400"/>
            <a:ext cx="457200" cy="44767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3">
            <a:extLst>
              <a:ext uri="{FF2B5EF4-FFF2-40B4-BE49-F238E27FC236}">
                <a16:creationId xmlns:a16="http://schemas.microsoft.com/office/drawing/2014/main" id="{3B9F7647-C189-01EB-98EA-F07669BF0C6E}"/>
              </a:ext>
            </a:extLst>
          </p:cNvPr>
          <p:cNvSpPr>
            <a:spLocks noChangeAspect="1" noChangeArrowheads="1"/>
          </p:cNvSpPr>
          <p:nvPr/>
        </p:nvSpPr>
        <p:spPr bwMode="auto">
          <a:xfrm>
            <a:off x="144463" y="-258763"/>
            <a:ext cx="457200" cy="4572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4">
            <a:extLst>
              <a:ext uri="{FF2B5EF4-FFF2-40B4-BE49-F238E27FC236}">
                <a16:creationId xmlns:a16="http://schemas.microsoft.com/office/drawing/2014/main" id="{834D577A-D43A-C7BE-31BC-E032BA41C813}"/>
              </a:ext>
            </a:extLst>
          </p:cNvPr>
          <p:cNvSpPr>
            <a:spLocks noChangeAspect="1" noChangeArrowheads="1"/>
          </p:cNvSpPr>
          <p:nvPr/>
        </p:nvSpPr>
        <p:spPr bwMode="auto">
          <a:xfrm>
            <a:off x="144463" y="777875"/>
            <a:ext cx="457200" cy="44767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008820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xEl>
                                              <p:pRg st="0" end="0"/>
                                            </p:txEl>
                                          </p:spTgt>
                                        </p:tgtEl>
                                        <p:attrNameLst>
                                          <p:attrName>style.visibility</p:attrName>
                                        </p:attrNameLst>
                                      </p:cBhvr>
                                      <p:to>
                                        <p:strVal val="visible"/>
                                      </p:to>
                                    </p:set>
                                    <p:animEffect transition="in" filter="fade">
                                      <p:cBhvr>
                                        <p:cTn id="12" dur="500"/>
                                        <p:tgtEl>
                                          <p:spTgt spid="11">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xEl>
                                              <p:pRg st="2" end="2"/>
                                            </p:txEl>
                                          </p:spTgt>
                                        </p:tgtEl>
                                        <p:attrNameLst>
                                          <p:attrName>style.visibility</p:attrName>
                                        </p:attrNameLst>
                                      </p:cBhvr>
                                      <p:to>
                                        <p:strVal val="visible"/>
                                      </p:to>
                                    </p:set>
                                    <p:animEffect transition="in" filter="fade">
                                      <p:cBhvr>
                                        <p:cTn id="17" dur="500"/>
                                        <p:tgtEl>
                                          <p:spTgt spid="1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
                                            <p:txEl>
                                              <p:pRg st="4" end="4"/>
                                            </p:txEl>
                                          </p:spTgt>
                                        </p:tgtEl>
                                        <p:attrNameLst>
                                          <p:attrName>style.visibility</p:attrName>
                                        </p:attrNameLst>
                                      </p:cBhvr>
                                      <p:to>
                                        <p:strVal val="visible"/>
                                      </p:to>
                                    </p:set>
                                    <p:animEffect transition="in" filter="fade">
                                      <p:cBhvr>
                                        <p:cTn id="22" dur="500"/>
                                        <p:tgtEl>
                                          <p:spTgt spid="11">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1">
                                            <p:txEl>
                                              <p:pRg st="6" end="6"/>
                                            </p:txEl>
                                          </p:spTgt>
                                        </p:tgtEl>
                                        <p:attrNameLst>
                                          <p:attrName>style.visibility</p:attrName>
                                        </p:attrNameLst>
                                      </p:cBhvr>
                                      <p:to>
                                        <p:strVal val="visible"/>
                                      </p:to>
                                    </p:set>
                                    <p:animEffect transition="in" filter="fade">
                                      <p:cBhvr>
                                        <p:cTn id="27" dur="500"/>
                                        <p:tgtEl>
                                          <p:spTgt spid="11">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a:t>www.Techlanders.com</a:t>
            </a:r>
          </a:p>
        </p:txBody>
      </p:sp>
      <p:sp>
        <p:nvSpPr>
          <p:cNvPr id="4" name="Slide Number Placeholder 3"/>
          <p:cNvSpPr>
            <a:spLocks noGrp="1"/>
          </p:cNvSpPr>
          <p:nvPr>
            <p:ph type="sldNum" sz="quarter" idx="12"/>
          </p:nvPr>
        </p:nvSpPr>
        <p:spPr/>
        <p:txBody>
          <a:bodyPr/>
          <a:lstStyle/>
          <a:p>
            <a:fld id="{13F480B4-4699-41FE-89A7-96EFD1001786}" type="slidenum">
              <a:rPr lang="en-US" smtClean="0"/>
              <a:t>117</a:t>
            </a:fld>
            <a:endParaRPr lang="en-US"/>
          </a:p>
        </p:txBody>
      </p:sp>
      <p:sp>
        <p:nvSpPr>
          <p:cNvPr id="5" name="Title 4"/>
          <p:cNvSpPr>
            <a:spLocks noGrp="1"/>
          </p:cNvSpPr>
          <p:nvPr>
            <p:ph type="title"/>
          </p:nvPr>
        </p:nvSpPr>
        <p:spPr/>
        <p:txBody>
          <a:bodyPr>
            <a:noAutofit/>
          </a:bodyPr>
          <a:lstStyle/>
          <a:p>
            <a:r>
              <a:rPr lang="en-US" sz="4500" dirty="0"/>
              <a:t>App Service </a:t>
            </a:r>
          </a:p>
        </p:txBody>
      </p:sp>
      <p:sp>
        <p:nvSpPr>
          <p:cNvPr id="11" name="TextBox 10">
            <a:extLst>
              <a:ext uri="{FF2B5EF4-FFF2-40B4-BE49-F238E27FC236}">
                <a16:creationId xmlns:a16="http://schemas.microsoft.com/office/drawing/2014/main" id="{81CADFBD-44DE-3E57-3D2E-244082A4938E}"/>
              </a:ext>
            </a:extLst>
          </p:cNvPr>
          <p:cNvSpPr txBox="1"/>
          <p:nvPr/>
        </p:nvSpPr>
        <p:spPr>
          <a:xfrm>
            <a:off x="228600" y="1325712"/>
            <a:ext cx="12115799" cy="3268652"/>
          </a:xfrm>
          <a:prstGeom prst="rect">
            <a:avLst/>
          </a:prstGeom>
          <a:noFill/>
        </p:spPr>
        <p:txBody>
          <a:bodyPr wrap="square">
            <a:spAutoFit/>
          </a:bodyPr>
          <a:lstStyle/>
          <a:p>
            <a:pPr marL="342900" indent="-342900" algn="just" fontAlgn="base">
              <a:lnSpc>
                <a:spcPct val="150000"/>
              </a:lnSpc>
              <a:buFont typeface="Arial" panose="020B0604020202020204" pitchFamily="34" charset="0"/>
              <a:buChar char="•"/>
            </a:pPr>
            <a:r>
              <a:rPr lang="en-US" sz="2000" b="0" i="0" dirty="0">
                <a:effectLst/>
                <a:latin typeface="Times New Roman" panose="02020603050405020304" pitchFamily="18" charset="0"/>
                <a:cs typeface="Times New Roman" panose="02020603050405020304" pitchFamily="18" charset="0"/>
              </a:rPr>
              <a:t>App Service is a Platform as a Service (PaaS) offering from Microsoft. </a:t>
            </a:r>
          </a:p>
          <a:p>
            <a:pPr marL="342900" indent="-342900" algn="just" fontAlgn="base">
              <a:lnSpc>
                <a:spcPct val="150000"/>
              </a:lnSpc>
              <a:buFont typeface="Arial" panose="020B0604020202020204" pitchFamily="34" charset="0"/>
              <a:buChar char="•"/>
            </a:pPr>
            <a:r>
              <a:rPr lang="en-US" sz="2000" b="0" i="0" dirty="0">
                <a:effectLst/>
                <a:latin typeface="Times New Roman" panose="02020603050405020304" pitchFamily="18" charset="0"/>
                <a:cs typeface="Times New Roman" panose="02020603050405020304" pitchFamily="18" charset="0"/>
              </a:rPr>
              <a:t>Azure App Services provide a hosting service that developers can use to develop mobile or web apps.</a:t>
            </a:r>
          </a:p>
          <a:p>
            <a:pPr marL="342900" indent="-342900" algn="just" fontAlgn="base">
              <a:lnSpc>
                <a:spcPct val="150000"/>
              </a:lnSpc>
              <a:buFont typeface="Arial" panose="020B0604020202020204" pitchFamily="34" charset="0"/>
              <a:buChar char="•"/>
            </a:pPr>
            <a:r>
              <a:rPr lang="en-US" sz="2000" b="0" i="0" dirty="0">
                <a:effectLst/>
                <a:latin typeface="Times New Roman" panose="02020603050405020304" pitchFamily="18" charset="0"/>
                <a:cs typeface="Times New Roman" panose="02020603050405020304" pitchFamily="18" charset="0"/>
              </a:rPr>
              <a:t>Azure Web Apps provides a platform to build an app in Azure without having to deploy, configure and maintain your own Azure VM’s.</a:t>
            </a:r>
          </a:p>
          <a:p>
            <a:pPr marL="342900" indent="-342900" algn="just" fontAlgn="base">
              <a:lnSpc>
                <a:spcPct val="150000"/>
              </a:lnSpc>
              <a:buFont typeface="Arial" panose="020B0604020202020204" pitchFamily="34" charset="0"/>
              <a:buChar char="•"/>
            </a:pPr>
            <a:r>
              <a:rPr lang="en-US" sz="2000" b="0" i="0" dirty="0">
                <a:effectLst/>
                <a:latin typeface="Times New Roman" panose="02020603050405020304" pitchFamily="18" charset="0"/>
                <a:cs typeface="Times New Roman" panose="02020603050405020304" pitchFamily="18" charset="0"/>
              </a:rPr>
              <a:t>You can build Web App using the ASP.NET, PHP, Node.js and Python.</a:t>
            </a:r>
          </a:p>
          <a:p>
            <a:pPr marL="342900" indent="-342900" algn="just" fontAlgn="base">
              <a:lnSpc>
                <a:spcPct val="150000"/>
              </a:lnSpc>
              <a:buFont typeface="Arial" panose="020B0604020202020204" pitchFamily="34" charset="0"/>
              <a:buChar char="•"/>
            </a:pPr>
            <a:r>
              <a:rPr lang="en-US" sz="2000" b="0" i="0" dirty="0">
                <a:effectLst/>
                <a:latin typeface="Times New Roman" panose="02020603050405020304" pitchFamily="18" charset="0"/>
                <a:cs typeface="Times New Roman" panose="02020603050405020304" pitchFamily="18" charset="0"/>
              </a:rPr>
              <a:t>They also integrate common development environments like Visual Studio and GitHub.</a:t>
            </a:r>
          </a:p>
          <a:p>
            <a:pPr marL="342900" indent="-342900" algn="just" fontAlgn="base">
              <a:lnSpc>
                <a:spcPct val="150000"/>
              </a:lnSpc>
              <a:buFont typeface="Arial" panose="020B0604020202020204" pitchFamily="34" charset="0"/>
              <a:buChar char="•"/>
            </a:pPr>
            <a:r>
              <a:rPr lang="en-US" sz="2000" b="0" i="0" dirty="0">
                <a:effectLst/>
                <a:latin typeface="Times New Roman" panose="02020603050405020304" pitchFamily="18" charset="0"/>
                <a:cs typeface="Times New Roman" panose="02020603050405020304" pitchFamily="18" charset="0"/>
              </a:rPr>
              <a:t>You need to pay for the Azure compute resources you use.</a:t>
            </a:r>
          </a:p>
        </p:txBody>
      </p:sp>
    </p:spTree>
    <p:extLst>
      <p:ext uri="{BB962C8B-B14F-4D97-AF65-F5344CB8AC3E}">
        <p14:creationId xmlns:p14="http://schemas.microsoft.com/office/powerpoint/2010/main" val="290921815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a:t>www.Techlanders.com</a:t>
            </a:r>
          </a:p>
        </p:txBody>
      </p:sp>
      <p:sp>
        <p:nvSpPr>
          <p:cNvPr id="4" name="Slide Number Placeholder 3"/>
          <p:cNvSpPr>
            <a:spLocks noGrp="1"/>
          </p:cNvSpPr>
          <p:nvPr>
            <p:ph type="sldNum" sz="quarter" idx="12"/>
          </p:nvPr>
        </p:nvSpPr>
        <p:spPr/>
        <p:txBody>
          <a:bodyPr/>
          <a:lstStyle/>
          <a:p>
            <a:fld id="{13F480B4-4699-41FE-89A7-96EFD1001786}" type="slidenum">
              <a:rPr lang="en-US" smtClean="0"/>
              <a:t>118</a:t>
            </a:fld>
            <a:endParaRPr lang="en-US"/>
          </a:p>
        </p:txBody>
      </p:sp>
      <p:sp>
        <p:nvSpPr>
          <p:cNvPr id="5" name="Title 4"/>
          <p:cNvSpPr>
            <a:spLocks noGrp="1"/>
          </p:cNvSpPr>
          <p:nvPr>
            <p:ph type="title"/>
          </p:nvPr>
        </p:nvSpPr>
        <p:spPr/>
        <p:txBody>
          <a:bodyPr>
            <a:noAutofit/>
          </a:bodyPr>
          <a:lstStyle/>
          <a:p>
            <a:r>
              <a:rPr lang="en-US" sz="4500" dirty="0"/>
              <a:t>Azure Web Apps Features</a:t>
            </a:r>
          </a:p>
        </p:txBody>
      </p:sp>
      <p:sp>
        <p:nvSpPr>
          <p:cNvPr id="11" name="TextBox 10">
            <a:extLst>
              <a:ext uri="{FF2B5EF4-FFF2-40B4-BE49-F238E27FC236}">
                <a16:creationId xmlns:a16="http://schemas.microsoft.com/office/drawing/2014/main" id="{81CADFBD-44DE-3E57-3D2E-244082A4938E}"/>
              </a:ext>
            </a:extLst>
          </p:cNvPr>
          <p:cNvSpPr txBox="1"/>
          <p:nvPr/>
        </p:nvSpPr>
        <p:spPr>
          <a:xfrm>
            <a:off x="1219200" y="1676400"/>
            <a:ext cx="11430000" cy="4191981"/>
          </a:xfrm>
          <a:prstGeom prst="rect">
            <a:avLst/>
          </a:prstGeom>
          <a:noFill/>
        </p:spPr>
        <p:txBody>
          <a:bodyPr wrap="square">
            <a:spAutoFit/>
          </a:bodyPr>
          <a:lstStyle/>
          <a:p>
            <a:pPr marL="342900" indent="-342900" algn="just" fontAlgn="base">
              <a:lnSpc>
                <a:spcPct val="150000"/>
              </a:lnSpc>
              <a:buFont typeface="Arial" panose="020B0604020202020204" pitchFamily="34" charset="0"/>
              <a:buChar char="•"/>
            </a:pPr>
            <a:r>
              <a:rPr lang="en-US" sz="2000" i="0" dirty="0">
                <a:effectLst/>
                <a:latin typeface="Times New Roman" panose="02020603050405020304" pitchFamily="18" charset="0"/>
                <a:cs typeface="Times New Roman" panose="02020603050405020304" pitchFamily="18" charset="0"/>
              </a:rPr>
              <a:t>Multiple Languages and Frameworks</a:t>
            </a:r>
          </a:p>
          <a:p>
            <a:pPr marL="342900" indent="-342900" algn="just" fontAlgn="base">
              <a:lnSpc>
                <a:spcPct val="150000"/>
              </a:lnSpc>
              <a:buFont typeface="Arial" panose="020B0604020202020204" pitchFamily="34" charset="0"/>
              <a:buChar char="•"/>
            </a:pPr>
            <a:r>
              <a:rPr lang="en-US" sz="2000" i="0" dirty="0">
                <a:effectLst/>
                <a:latin typeface="Times New Roman" panose="02020603050405020304" pitchFamily="18" charset="0"/>
                <a:cs typeface="Times New Roman" panose="02020603050405020304" pitchFamily="18" charset="0"/>
              </a:rPr>
              <a:t>Global Scale and Availability</a:t>
            </a:r>
          </a:p>
          <a:p>
            <a:pPr marL="342900" indent="-342900" algn="just" fontAlgn="base">
              <a:lnSpc>
                <a:spcPct val="150000"/>
              </a:lnSpc>
              <a:buFont typeface="Arial" panose="020B0604020202020204" pitchFamily="34" charset="0"/>
              <a:buChar char="•"/>
            </a:pPr>
            <a:r>
              <a:rPr lang="en-US" sz="2000" i="0" dirty="0">
                <a:effectLst/>
                <a:latin typeface="Times New Roman" panose="02020603050405020304" pitchFamily="18" charset="0"/>
                <a:cs typeface="Times New Roman" panose="02020603050405020304" pitchFamily="18" charset="0"/>
              </a:rPr>
              <a:t>Easy Deployment</a:t>
            </a:r>
          </a:p>
          <a:p>
            <a:pPr marL="342900" indent="-342900" algn="just" fontAlgn="base">
              <a:lnSpc>
                <a:spcPct val="150000"/>
              </a:lnSpc>
              <a:buFont typeface="Arial" panose="020B0604020202020204" pitchFamily="34" charset="0"/>
              <a:buChar char="•"/>
            </a:pPr>
            <a:r>
              <a:rPr lang="en-US" sz="2000" i="0" dirty="0">
                <a:effectLst/>
                <a:latin typeface="Times New Roman" panose="02020603050405020304" pitchFamily="18" charset="0"/>
                <a:cs typeface="Times New Roman" panose="02020603050405020304" pitchFamily="18" charset="0"/>
              </a:rPr>
              <a:t>Security and Compliance.</a:t>
            </a:r>
          </a:p>
          <a:p>
            <a:pPr marL="342900" indent="-342900" algn="just" fontAlgn="base">
              <a:lnSpc>
                <a:spcPct val="150000"/>
              </a:lnSpc>
              <a:buFont typeface="Arial" panose="020B0604020202020204" pitchFamily="34" charset="0"/>
              <a:buChar char="•"/>
            </a:pPr>
            <a:r>
              <a:rPr lang="en-US" sz="2000" i="0" dirty="0">
                <a:effectLst/>
                <a:latin typeface="Times New Roman" panose="02020603050405020304" pitchFamily="18" charset="0"/>
                <a:cs typeface="Times New Roman" panose="02020603050405020304" pitchFamily="18" charset="0"/>
              </a:rPr>
              <a:t>Visual Studio Integration.</a:t>
            </a:r>
          </a:p>
          <a:p>
            <a:pPr marL="342900" indent="-342900" algn="just" fontAlgn="base">
              <a:lnSpc>
                <a:spcPct val="150000"/>
              </a:lnSpc>
              <a:buFont typeface="Arial" panose="020B0604020202020204" pitchFamily="34" charset="0"/>
              <a:buChar char="•"/>
            </a:pPr>
            <a:r>
              <a:rPr lang="en-US" sz="2000" i="0" dirty="0">
                <a:effectLst/>
                <a:latin typeface="Times New Roman" panose="02020603050405020304" pitchFamily="18" charset="0"/>
                <a:cs typeface="Times New Roman" panose="02020603050405020304" pitchFamily="18" charset="0"/>
              </a:rPr>
              <a:t>API and Mobile Features.</a:t>
            </a:r>
          </a:p>
          <a:p>
            <a:pPr marL="342900" indent="-342900" algn="just" fontAlgn="base">
              <a:lnSpc>
                <a:spcPct val="150000"/>
              </a:lnSpc>
              <a:buFont typeface="Arial" panose="020B0604020202020204" pitchFamily="34" charset="0"/>
              <a:buChar char="•"/>
            </a:pPr>
            <a:r>
              <a:rPr lang="en-US" sz="2000" i="0" dirty="0">
                <a:effectLst/>
                <a:latin typeface="Times New Roman" panose="02020603050405020304" pitchFamily="18" charset="0"/>
                <a:cs typeface="Times New Roman" panose="02020603050405020304" pitchFamily="18" charset="0"/>
              </a:rPr>
              <a:t>Serverless Code</a:t>
            </a:r>
          </a:p>
          <a:p>
            <a:pPr marL="342900" indent="-342900" algn="just" fontAlgn="base">
              <a:lnSpc>
                <a:spcPct val="150000"/>
              </a:lnSpc>
              <a:buFont typeface="Arial" panose="020B0604020202020204" pitchFamily="34" charset="0"/>
              <a:buChar char="•"/>
            </a:pPr>
            <a:r>
              <a:rPr lang="en-US" sz="2000" i="0" dirty="0">
                <a:effectLst/>
                <a:latin typeface="Times New Roman" panose="02020603050405020304" pitchFamily="18" charset="0"/>
                <a:cs typeface="Times New Roman" panose="02020603050405020304" pitchFamily="18" charset="0"/>
              </a:rPr>
              <a:t>Managed Production Environment</a:t>
            </a:r>
          </a:p>
          <a:p>
            <a:pPr marL="342900" indent="-342900" algn="just" fontAlgn="base">
              <a:lnSpc>
                <a:spcPct val="150000"/>
              </a:lnSpc>
              <a:buFont typeface="Arial" panose="020B0604020202020204" pitchFamily="34" charset="0"/>
              <a:buChar char="•"/>
            </a:pPr>
            <a:r>
              <a:rPr lang="en-US" sz="2000" i="0" dirty="0">
                <a:effectLst/>
                <a:latin typeface="Times New Roman" panose="02020603050405020304" pitchFamily="18" charset="0"/>
                <a:cs typeface="Times New Roman" panose="02020603050405020304" pitchFamily="18" charset="0"/>
              </a:rPr>
              <a:t>Application Templates</a:t>
            </a:r>
            <a:endParaRPr lang="en-US" sz="2000" i="0" dirty="0">
              <a:solidFill>
                <a:srgbClr val="444444"/>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40675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a:t>www.Techlanders.com</a:t>
            </a:r>
          </a:p>
        </p:txBody>
      </p:sp>
      <p:sp>
        <p:nvSpPr>
          <p:cNvPr id="4" name="Slide Number Placeholder 3"/>
          <p:cNvSpPr>
            <a:spLocks noGrp="1"/>
          </p:cNvSpPr>
          <p:nvPr>
            <p:ph type="sldNum" sz="quarter" idx="12"/>
          </p:nvPr>
        </p:nvSpPr>
        <p:spPr/>
        <p:txBody>
          <a:bodyPr/>
          <a:lstStyle/>
          <a:p>
            <a:fld id="{13F480B4-4699-41FE-89A7-96EFD1001786}" type="slidenum">
              <a:rPr lang="en-US" smtClean="0"/>
              <a:t>119</a:t>
            </a:fld>
            <a:endParaRPr lang="en-US"/>
          </a:p>
        </p:txBody>
      </p:sp>
      <p:sp>
        <p:nvSpPr>
          <p:cNvPr id="11" name="Title 9">
            <a:extLst>
              <a:ext uri="{FF2B5EF4-FFF2-40B4-BE49-F238E27FC236}">
                <a16:creationId xmlns:a16="http://schemas.microsoft.com/office/drawing/2014/main" id="{EE348413-46D0-351E-2B5B-EF0EFBFD8014}"/>
              </a:ext>
            </a:extLst>
          </p:cNvPr>
          <p:cNvSpPr>
            <a:spLocks noGrp="1"/>
          </p:cNvSpPr>
          <p:nvPr>
            <p:ph type="title"/>
          </p:nvPr>
        </p:nvSpPr>
        <p:spPr>
          <a:xfrm>
            <a:off x="762000" y="1981200"/>
            <a:ext cx="11521440" cy="2743200"/>
          </a:xfrm>
        </p:spPr>
        <p:txBody>
          <a:bodyPr>
            <a:normAutofit/>
          </a:bodyPr>
          <a:lstStyle/>
          <a:p>
            <a:r>
              <a:rPr lang="en-US" sz="8000" u="none" dirty="0"/>
              <a:t>Azure Data Factory </a:t>
            </a:r>
            <a:endParaRPr lang="en-US" u="none" dirty="0"/>
          </a:p>
        </p:txBody>
      </p:sp>
    </p:spTree>
    <p:extLst>
      <p:ext uri="{BB962C8B-B14F-4D97-AF65-F5344CB8AC3E}">
        <p14:creationId xmlns:p14="http://schemas.microsoft.com/office/powerpoint/2010/main" val="41444539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550069" y="489288"/>
            <a:ext cx="6900863" cy="982414"/>
          </a:xfrm>
          <a:prstGeom prst="rect">
            <a:avLst/>
          </a:prstGeom>
          <a:noFill/>
          <a:ln/>
        </p:spPr>
        <p:txBody>
          <a:bodyPr wrap="square" lIns="0" tIns="0" rIns="0" bIns="0" rtlCol="0" anchor="t"/>
          <a:lstStyle/>
          <a:p>
            <a:pPr>
              <a:lnSpc>
                <a:spcPts val="3850"/>
              </a:lnSpc>
            </a:pPr>
            <a:r>
              <a:rPr lang="en-US" sz="3063" dirty="0">
                <a:solidFill>
                  <a:srgbClr val="312F2B"/>
                </a:solidFill>
                <a:latin typeface="Gelasio" pitchFamily="34" charset="0"/>
                <a:ea typeface="Gelasio" pitchFamily="34" charset="-122"/>
                <a:cs typeface="Gelasio" pitchFamily="34" charset="-120"/>
              </a:rPr>
              <a:t>Cloud Service Models</a:t>
            </a:r>
            <a:endParaRPr lang="en-US" sz="3063" dirty="0"/>
          </a:p>
        </p:txBody>
      </p:sp>
      <p:sp>
        <p:nvSpPr>
          <p:cNvPr id="14" name="TextBox 13">
            <a:extLst>
              <a:ext uri="{FF2B5EF4-FFF2-40B4-BE49-F238E27FC236}">
                <a16:creationId xmlns:a16="http://schemas.microsoft.com/office/drawing/2014/main" id="{BC3C2A28-1CAC-BB9D-3727-1980BD6E0849}"/>
              </a:ext>
            </a:extLst>
          </p:cNvPr>
          <p:cNvSpPr txBox="1"/>
          <p:nvPr/>
        </p:nvSpPr>
        <p:spPr>
          <a:xfrm>
            <a:off x="324091" y="1775325"/>
            <a:ext cx="7383201" cy="3101747"/>
          </a:xfrm>
          <a:prstGeom prst="rect">
            <a:avLst/>
          </a:prstGeom>
          <a:noFill/>
        </p:spPr>
        <p:txBody>
          <a:bodyPr wrap="square">
            <a:spAutoFit/>
          </a:bodyPr>
          <a:lstStyle/>
          <a:p>
            <a:pPr algn="just">
              <a:lnSpc>
                <a:spcPct val="200000"/>
              </a:lnSpc>
            </a:pPr>
            <a:r>
              <a:rPr lang="en-US" sz="2013" dirty="0">
                <a:latin typeface="Open Sans" panose="020B0606030504020204" pitchFamily="34" charset="0"/>
                <a:ea typeface="Open Sans" panose="020B0606030504020204" pitchFamily="34" charset="0"/>
                <a:cs typeface="Open Sans" panose="020B0606030504020204" pitchFamily="34" charset="0"/>
              </a:rPr>
              <a:t>A cloud service model refers to how cloud computing services are delivered to customers. These models define the types of services that are offered by cloud providers and the level of control, management, and responsibility given to the customer</a:t>
            </a:r>
          </a:p>
        </p:txBody>
      </p:sp>
      <p:pic>
        <p:nvPicPr>
          <p:cNvPr id="4" name="Picture 2" descr="IaaS, PaaS and SaaS cloud service models | Stackscale">
            <a:extLst>
              <a:ext uri="{FF2B5EF4-FFF2-40B4-BE49-F238E27FC236}">
                <a16:creationId xmlns:a16="http://schemas.microsoft.com/office/drawing/2014/main" id="{BD77A3F8-36AF-2A63-3209-BEC683BE8B4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015096" y="3980410"/>
            <a:ext cx="4776113" cy="331400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a:t>www.Techlanders.com</a:t>
            </a:r>
          </a:p>
        </p:txBody>
      </p:sp>
      <p:sp>
        <p:nvSpPr>
          <p:cNvPr id="4" name="Slide Number Placeholder 3"/>
          <p:cNvSpPr>
            <a:spLocks noGrp="1"/>
          </p:cNvSpPr>
          <p:nvPr>
            <p:ph type="sldNum" sz="quarter" idx="12"/>
          </p:nvPr>
        </p:nvSpPr>
        <p:spPr/>
        <p:txBody>
          <a:bodyPr/>
          <a:lstStyle/>
          <a:p>
            <a:fld id="{13F480B4-4699-41FE-89A7-96EFD1001786}" type="slidenum">
              <a:rPr lang="en-US" smtClean="0"/>
              <a:t>120</a:t>
            </a:fld>
            <a:endParaRPr lang="en-US"/>
          </a:p>
        </p:txBody>
      </p:sp>
      <p:sp>
        <p:nvSpPr>
          <p:cNvPr id="5" name="Title 4"/>
          <p:cNvSpPr>
            <a:spLocks noGrp="1"/>
          </p:cNvSpPr>
          <p:nvPr>
            <p:ph type="title"/>
          </p:nvPr>
        </p:nvSpPr>
        <p:spPr/>
        <p:txBody>
          <a:bodyPr>
            <a:noAutofit/>
          </a:bodyPr>
          <a:lstStyle/>
          <a:p>
            <a:r>
              <a:rPr lang="en-US" sz="4500" dirty="0"/>
              <a:t>Azure Data Factory </a:t>
            </a:r>
          </a:p>
        </p:txBody>
      </p:sp>
      <p:sp>
        <p:nvSpPr>
          <p:cNvPr id="2" name="Content Placeholder 1"/>
          <p:cNvSpPr>
            <a:spLocks noGrp="1"/>
          </p:cNvSpPr>
          <p:nvPr>
            <p:ph idx="1"/>
          </p:nvPr>
        </p:nvSpPr>
        <p:spPr>
          <a:xfrm>
            <a:off x="640080" y="1463040"/>
            <a:ext cx="11521440" cy="5071534"/>
          </a:xfrm>
        </p:spPr>
        <p:txBody>
          <a:bodyPr>
            <a:normAutofit/>
          </a:bodyPr>
          <a:lstStyle/>
          <a:p>
            <a:pPr marL="480781" indent="-342900" algn="just">
              <a:lnSpc>
                <a:spcPct val="150000"/>
              </a:lnSpc>
            </a:pPr>
            <a:r>
              <a:rPr lang="en-US" sz="2000" dirty="0">
                <a:latin typeface="Times New Roman" panose="02020603050405020304" pitchFamily="18" charset="0"/>
                <a:cs typeface="Times New Roman" panose="02020603050405020304" pitchFamily="18" charset="0"/>
              </a:rPr>
              <a:t>It is the cloud-based ETL and data integration service that allows you to create data-driven workflows for orchestrating data movement and transforming data at scale. </a:t>
            </a:r>
          </a:p>
          <a:p>
            <a:pPr marL="480781" indent="-342900" algn="just">
              <a:lnSpc>
                <a:spcPct val="150000"/>
              </a:lnSpc>
            </a:pPr>
            <a:r>
              <a:rPr lang="en-US" sz="2000" dirty="0">
                <a:latin typeface="Times New Roman" panose="02020603050405020304" pitchFamily="18" charset="0"/>
                <a:cs typeface="Times New Roman" panose="02020603050405020304" pitchFamily="18" charset="0"/>
              </a:rPr>
              <a:t>Using Azure Data Factory, you can create and schedule data-driven workflows (called pipelines) that can ingest data from disparate data stores.</a:t>
            </a:r>
          </a:p>
          <a:p>
            <a:pPr marL="480781" indent="-342900" algn="just">
              <a:lnSpc>
                <a:spcPct val="150000"/>
              </a:lnSpc>
            </a:pPr>
            <a:r>
              <a:rPr lang="en-US" sz="2000" dirty="0">
                <a:latin typeface="Times New Roman" panose="02020603050405020304" pitchFamily="18" charset="0"/>
                <a:cs typeface="Times New Roman" panose="02020603050405020304" pitchFamily="18" charset="0"/>
              </a:rPr>
              <a:t>You can build complex ETL processes that transform data visually with data flows or by using compute services such as Azure HDInsight Hadoop, Azure Databricks, and Azure SQL Database.</a:t>
            </a:r>
            <a:endParaRPr lang="en-US" sz="2300" dirty="0"/>
          </a:p>
        </p:txBody>
      </p:sp>
    </p:spTree>
    <p:extLst>
      <p:ext uri="{BB962C8B-B14F-4D97-AF65-F5344CB8AC3E}">
        <p14:creationId xmlns:p14="http://schemas.microsoft.com/office/powerpoint/2010/main" val="3771639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1000"/>
                                        <p:tgtEl>
                                          <p:spTgt spid="2">
                                            <p:txEl>
                                              <p:pRg st="0" end="0"/>
                                            </p:txEl>
                                          </p:spTgt>
                                        </p:tgtEl>
                                      </p:cBhvr>
                                    </p:animEffect>
                                    <p:anim calcmode="lin" valueType="num">
                                      <p:cBhvr>
                                        <p:cTn id="8"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1000"/>
                                        <p:tgtEl>
                                          <p:spTgt spid="2">
                                            <p:txEl>
                                              <p:pRg st="1" end="1"/>
                                            </p:txEl>
                                          </p:spTgt>
                                        </p:tgtEl>
                                      </p:cBhvr>
                                    </p:animEffect>
                                    <p:anim calcmode="lin" valueType="num">
                                      <p:cBhvr>
                                        <p:cTn id="13" dur="1000" fill="hold"/>
                                        <p:tgtEl>
                                          <p:spTgt spid="2">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2">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1000"/>
                                        <p:tgtEl>
                                          <p:spTgt spid="2">
                                            <p:txEl>
                                              <p:pRg st="2" end="2"/>
                                            </p:txEl>
                                          </p:spTgt>
                                        </p:tgtEl>
                                      </p:cBhvr>
                                    </p:animEffect>
                                    <p:anim calcmode="lin" valueType="num">
                                      <p:cBhvr>
                                        <p:cTn id="18"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96E740-90D4-9CBB-3B8A-7E6E3EE57A32}"/>
              </a:ext>
            </a:extLst>
          </p:cNvPr>
          <p:cNvSpPr>
            <a:spLocks noGrp="1"/>
          </p:cNvSpPr>
          <p:nvPr>
            <p:ph type="title"/>
          </p:nvPr>
        </p:nvSpPr>
        <p:spPr/>
        <p:txBody>
          <a:bodyPr/>
          <a:lstStyle/>
          <a:p>
            <a:r>
              <a:rPr lang="en-US" dirty="0"/>
              <a:t>ETL</a:t>
            </a:r>
          </a:p>
        </p:txBody>
      </p:sp>
      <p:sp>
        <p:nvSpPr>
          <p:cNvPr id="3" name="Content Placeholder 2">
            <a:extLst>
              <a:ext uri="{FF2B5EF4-FFF2-40B4-BE49-F238E27FC236}">
                <a16:creationId xmlns:a16="http://schemas.microsoft.com/office/drawing/2014/main" id="{ECE022C3-89EE-FC8A-076B-17F38CE0946C}"/>
              </a:ext>
            </a:extLst>
          </p:cNvPr>
          <p:cNvSpPr>
            <a:spLocks noGrp="1"/>
          </p:cNvSpPr>
          <p:nvPr>
            <p:ph idx="1"/>
          </p:nvPr>
        </p:nvSpPr>
        <p:spPr>
          <a:xfrm>
            <a:off x="640080" y="1512147"/>
            <a:ext cx="11521440" cy="4827694"/>
          </a:xfrm>
        </p:spPr>
        <p:txBody>
          <a:bodyPr>
            <a:normAutofit lnSpcReduction="10000"/>
          </a:bodyPr>
          <a:lstStyle/>
          <a:p>
            <a:pPr marL="0" indent="0">
              <a:lnSpc>
                <a:spcPct val="150000"/>
              </a:lnSpc>
              <a:buNone/>
            </a:pPr>
            <a:r>
              <a:rPr lang="en-US" sz="2000" dirty="0"/>
              <a:t>ETL stands for "extract, transform, and load". It's a data integration process that involves moving data from multiple sources into a single repository, such as a data warehouse or data lake. The process is used to clean, organize, and prepare data for storage, analysis, and machine learning. </a:t>
            </a:r>
          </a:p>
          <a:p>
            <a:pPr marL="0" indent="0">
              <a:lnSpc>
                <a:spcPct val="150000"/>
              </a:lnSpc>
              <a:buNone/>
            </a:pPr>
            <a:r>
              <a:rPr lang="en-US" sz="2000" dirty="0"/>
              <a:t>Here are the three steps of the ETL process:</a:t>
            </a:r>
          </a:p>
          <a:p>
            <a:pPr>
              <a:lnSpc>
                <a:spcPct val="150000"/>
              </a:lnSpc>
            </a:pPr>
            <a:r>
              <a:rPr lang="en-US" sz="2000" dirty="0"/>
              <a:t>Extract: Collect data from one or more sources and temporarily store it. Validation rules are applied to ensure the data meets the requirements of its destination. </a:t>
            </a:r>
          </a:p>
          <a:p>
            <a:pPr>
              <a:lnSpc>
                <a:spcPct val="150000"/>
              </a:lnSpc>
            </a:pPr>
            <a:r>
              <a:rPr lang="en-US" sz="2000" dirty="0"/>
              <a:t>Transform: Process the data to make it conform to a uniform schema. This can involve aggregators, data masking, expression, joiner, filter, lookup, rank, router, union, XML, Normalizer, H2R, R2H, and web service. </a:t>
            </a:r>
          </a:p>
          <a:p>
            <a:pPr>
              <a:lnSpc>
                <a:spcPct val="150000"/>
              </a:lnSpc>
            </a:pPr>
            <a:r>
              <a:rPr lang="en-US" sz="2000" dirty="0"/>
              <a:t>Load: Move the data into the target repository.</a:t>
            </a:r>
          </a:p>
        </p:txBody>
      </p:sp>
      <p:sp>
        <p:nvSpPr>
          <p:cNvPr id="4" name="Footer Placeholder 3">
            <a:extLst>
              <a:ext uri="{FF2B5EF4-FFF2-40B4-BE49-F238E27FC236}">
                <a16:creationId xmlns:a16="http://schemas.microsoft.com/office/drawing/2014/main" id="{3A51CDBF-79BD-96DF-2D1B-D745A55E385E}"/>
              </a:ext>
            </a:extLst>
          </p:cNvPr>
          <p:cNvSpPr>
            <a:spLocks noGrp="1"/>
          </p:cNvSpPr>
          <p:nvPr>
            <p:ph type="ftr" sz="quarter" idx="11"/>
          </p:nvPr>
        </p:nvSpPr>
        <p:spPr/>
        <p:txBody>
          <a:bodyPr/>
          <a:lstStyle/>
          <a:p>
            <a:r>
              <a:rPr lang="en-US"/>
              <a:t>Copyright  © Techlanders Solutions</a:t>
            </a:r>
            <a:endParaRPr lang="en-US" dirty="0"/>
          </a:p>
        </p:txBody>
      </p:sp>
      <p:sp>
        <p:nvSpPr>
          <p:cNvPr id="5" name="Slide Number Placeholder 4">
            <a:extLst>
              <a:ext uri="{FF2B5EF4-FFF2-40B4-BE49-F238E27FC236}">
                <a16:creationId xmlns:a16="http://schemas.microsoft.com/office/drawing/2014/main" id="{B0A9CC72-EC9F-167B-2377-2E04C3C64CB4}"/>
              </a:ext>
            </a:extLst>
          </p:cNvPr>
          <p:cNvSpPr>
            <a:spLocks noGrp="1"/>
          </p:cNvSpPr>
          <p:nvPr>
            <p:ph type="sldNum" sz="quarter" idx="12"/>
          </p:nvPr>
        </p:nvSpPr>
        <p:spPr/>
        <p:txBody>
          <a:bodyPr/>
          <a:lstStyle/>
          <a:p>
            <a:fld id="{4119462B-DC2E-4E97-BC89-145590C3647E}" type="slidenum">
              <a:rPr lang="en-US" smtClean="0"/>
              <a:t>121</a:t>
            </a:fld>
            <a:endParaRPr lang="en-US"/>
          </a:p>
        </p:txBody>
      </p:sp>
    </p:spTree>
    <p:extLst>
      <p:ext uri="{BB962C8B-B14F-4D97-AF65-F5344CB8AC3E}">
        <p14:creationId xmlns:p14="http://schemas.microsoft.com/office/powerpoint/2010/main" val="67966050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a:t>www.Techlanders.com</a:t>
            </a:r>
          </a:p>
        </p:txBody>
      </p:sp>
      <p:sp>
        <p:nvSpPr>
          <p:cNvPr id="4" name="Slide Number Placeholder 3"/>
          <p:cNvSpPr>
            <a:spLocks noGrp="1"/>
          </p:cNvSpPr>
          <p:nvPr>
            <p:ph type="sldNum" sz="quarter" idx="12"/>
          </p:nvPr>
        </p:nvSpPr>
        <p:spPr/>
        <p:txBody>
          <a:bodyPr/>
          <a:lstStyle/>
          <a:p>
            <a:fld id="{13F480B4-4699-41FE-89A7-96EFD1001786}" type="slidenum">
              <a:rPr lang="en-US" smtClean="0"/>
              <a:t>122</a:t>
            </a:fld>
            <a:endParaRPr lang="en-US"/>
          </a:p>
        </p:txBody>
      </p:sp>
      <p:sp>
        <p:nvSpPr>
          <p:cNvPr id="5" name="Title 4"/>
          <p:cNvSpPr>
            <a:spLocks noGrp="1"/>
          </p:cNvSpPr>
          <p:nvPr>
            <p:ph type="title"/>
          </p:nvPr>
        </p:nvSpPr>
        <p:spPr/>
        <p:txBody>
          <a:bodyPr>
            <a:noAutofit/>
          </a:bodyPr>
          <a:lstStyle/>
          <a:p>
            <a:r>
              <a:rPr lang="en-US" sz="4500" dirty="0"/>
              <a:t>Azure Data Factory </a:t>
            </a:r>
          </a:p>
        </p:txBody>
      </p:sp>
      <p:pic>
        <p:nvPicPr>
          <p:cNvPr id="1026" name="Picture 2" descr="Azure Data Factory | Productive Edge">
            <a:extLst>
              <a:ext uri="{FF2B5EF4-FFF2-40B4-BE49-F238E27FC236}">
                <a16:creationId xmlns:a16="http://schemas.microsoft.com/office/drawing/2014/main" id="{2F8B577A-F7E9-91C0-A056-AC3F78AD9D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400" y="1777562"/>
            <a:ext cx="9753600" cy="4391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535360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a:t>www.Techlanders.com</a:t>
            </a:r>
          </a:p>
        </p:txBody>
      </p:sp>
      <p:sp>
        <p:nvSpPr>
          <p:cNvPr id="4" name="Slide Number Placeholder 3"/>
          <p:cNvSpPr>
            <a:spLocks noGrp="1"/>
          </p:cNvSpPr>
          <p:nvPr>
            <p:ph type="sldNum" sz="quarter" idx="12"/>
          </p:nvPr>
        </p:nvSpPr>
        <p:spPr/>
        <p:txBody>
          <a:bodyPr/>
          <a:lstStyle/>
          <a:p>
            <a:fld id="{13F480B4-4699-41FE-89A7-96EFD1001786}" type="slidenum">
              <a:rPr lang="en-US" smtClean="0"/>
              <a:t>123</a:t>
            </a:fld>
            <a:endParaRPr lang="en-US"/>
          </a:p>
        </p:txBody>
      </p:sp>
      <p:sp>
        <p:nvSpPr>
          <p:cNvPr id="5" name="Title 4"/>
          <p:cNvSpPr>
            <a:spLocks noGrp="1"/>
          </p:cNvSpPr>
          <p:nvPr>
            <p:ph type="title"/>
          </p:nvPr>
        </p:nvSpPr>
        <p:spPr/>
        <p:txBody>
          <a:bodyPr>
            <a:noAutofit/>
          </a:bodyPr>
          <a:lstStyle/>
          <a:p>
            <a:r>
              <a:rPr lang="en-US" sz="4500" dirty="0"/>
              <a:t>Key Components</a:t>
            </a:r>
          </a:p>
        </p:txBody>
      </p:sp>
      <p:sp>
        <p:nvSpPr>
          <p:cNvPr id="2" name="Content Placeholder 1"/>
          <p:cNvSpPr>
            <a:spLocks noGrp="1"/>
          </p:cNvSpPr>
          <p:nvPr>
            <p:ph idx="1"/>
          </p:nvPr>
        </p:nvSpPr>
        <p:spPr>
          <a:xfrm>
            <a:off x="670560" y="1512147"/>
            <a:ext cx="11521440" cy="5071534"/>
          </a:xfrm>
        </p:spPr>
        <p:txBody>
          <a:bodyPr>
            <a:normAutofit/>
          </a:bodyPr>
          <a:lstStyle/>
          <a:p>
            <a:pPr marL="137881" indent="0">
              <a:lnSpc>
                <a:spcPct val="150000"/>
              </a:lnSpc>
              <a:buNone/>
            </a:pPr>
            <a:r>
              <a:rPr lang="en-US" sz="2000" dirty="0">
                <a:latin typeface="Times New Roman" panose="02020603050405020304" pitchFamily="18" charset="0"/>
                <a:cs typeface="Times New Roman" panose="02020603050405020304" pitchFamily="18" charset="0"/>
              </a:rPr>
              <a:t>Azure Data Factory is composed of below key components</a:t>
            </a:r>
          </a:p>
          <a:p>
            <a:pPr marL="480781" indent="-342900">
              <a:lnSpc>
                <a:spcPct val="150000"/>
              </a:lnSpc>
            </a:pPr>
            <a:r>
              <a:rPr lang="en-US" sz="2000" dirty="0">
                <a:latin typeface="Times New Roman" panose="02020603050405020304" pitchFamily="18" charset="0"/>
                <a:cs typeface="Times New Roman" panose="02020603050405020304" pitchFamily="18" charset="0"/>
              </a:rPr>
              <a:t>Pipelines</a:t>
            </a:r>
          </a:p>
          <a:p>
            <a:pPr marL="480781" indent="-342900">
              <a:lnSpc>
                <a:spcPct val="150000"/>
              </a:lnSpc>
            </a:pPr>
            <a:r>
              <a:rPr lang="en-US" sz="2000" dirty="0">
                <a:latin typeface="Times New Roman" panose="02020603050405020304" pitchFamily="18" charset="0"/>
                <a:cs typeface="Times New Roman" panose="02020603050405020304" pitchFamily="18" charset="0"/>
              </a:rPr>
              <a:t>Activities</a:t>
            </a:r>
          </a:p>
          <a:p>
            <a:pPr marL="480781" indent="-342900">
              <a:lnSpc>
                <a:spcPct val="150000"/>
              </a:lnSpc>
            </a:pPr>
            <a:r>
              <a:rPr lang="en-US" sz="2000" dirty="0">
                <a:latin typeface="Times New Roman" panose="02020603050405020304" pitchFamily="18" charset="0"/>
                <a:cs typeface="Times New Roman" panose="02020603050405020304" pitchFamily="18" charset="0"/>
              </a:rPr>
              <a:t>Datasets</a:t>
            </a:r>
          </a:p>
          <a:p>
            <a:pPr marL="480781" indent="-342900">
              <a:lnSpc>
                <a:spcPct val="150000"/>
              </a:lnSpc>
            </a:pPr>
            <a:r>
              <a:rPr lang="en-US" sz="2000" dirty="0">
                <a:latin typeface="Times New Roman" panose="02020603050405020304" pitchFamily="18" charset="0"/>
                <a:cs typeface="Times New Roman" panose="02020603050405020304" pitchFamily="18" charset="0"/>
              </a:rPr>
              <a:t>Linked services</a:t>
            </a:r>
          </a:p>
          <a:p>
            <a:pPr marL="480781" indent="-342900">
              <a:lnSpc>
                <a:spcPct val="150000"/>
              </a:lnSpc>
            </a:pPr>
            <a:r>
              <a:rPr lang="en-US" sz="2000" dirty="0">
                <a:latin typeface="Times New Roman" panose="02020603050405020304" pitchFamily="18" charset="0"/>
                <a:cs typeface="Times New Roman" panose="02020603050405020304" pitchFamily="18" charset="0"/>
              </a:rPr>
              <a:t>Data Flows</a:t>
            </a:r>
          </a:p>
          <a:p>
            <a:pPr marL="480781" indent="-342900">
              <a:lnSpc>
                <a:spcPct val="150000"/>
              </a:lnSpc>
            </a:pPr>
            <a:r>
              <a:rPr lang="en-US" sz="2000" dirty="0">
                <a:latin typeface="Times New Roman" panose="02020603050405020304" pitchFamily="18" charset="0"/>
                <a:cs typeface="Times New Roman" panose="02020603050405020304" pitchFamily="18" charset="0"/>
              </a:rPr>
              <a:t>Integration Runtimes</a:t>
            </a:r>
            <a:endParaRPr lang="en-US" sz="2300" dirty="0"/>
          </a:p>
        </p:txBody>
      </p:sp>
    </p:spTree>
    <p:extLst>
      <p:ext uri="{BB962C8B-B14F-4D97-AF65-F5344CB8AC3E}">
        <p14:creationId xmlns:p14="http://schemas.microsoft.com/office/powerpoint/2010/main" val="2070971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1000"/>
                                        <p:tgtEl>
                                          <p:spTgt spid="2">
                                            <p:txEl>
                                              <p:pRg st="0" end="0"/>
                                            </p:txEl>
                                          </p:spTgt>
                                        </p:tgtEl>
                                      </p:cBhvr>
                                    </p:animEffect>
                                    <p:anim calcmode="lin" valueType="num">
                                      <p:cBhvr>
                                        <p:cTn id="8"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1000"/>
                                        <p:tgtEl>
                                          <p:spTgt spid="2">
                                            <p:txEl>
                                              <p:pRg st="1" end="1"/>
                                            </p:txEl>
                                          </p:spTgt>
                                        </p:tgtEl>
                                      </p:cBhvr>
                                    </p:animEffect>
                                    <p:anim calcmode="lin" valueType="num">
                                      <p:cBhvr>
                                        <p:cTn id="13" dur="1000" fill="hold"/>
                                        <p:tgtEl>
                                          <p:spTgt spid="2">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2">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1000"/>
                                        <p:tgtEl>
                                          <p:spTgt spid="2">
                                            <p:txEl>
                                              <p:pRg st="2" end="2"/>
                                            </p:txEl>
                                          </p:spTgt>
                                        </p:tgtEl>
                                      </p:cBhvr>
                                    </p:animEffect>
                                    <p:anim calcmode="lin" valueType="num">
                                      <p:cBhvr>
                                        <p:cTn id="18"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2">
                                            <p:txEl>
                                              <p:pRg st="2" end="2"/>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1000"/>
                                        <p:tgtEl>
                                          <p:spTgt spid="2">
                                            <p:txEl>
                                              <p:pRg st="3" end="3"/>
                                            </p:txEl>
                                          </p:spTgt>
                                        </p:tgtEl>
                                      </p:cBhvr>
                                    </p:animEffect>
                                    <p:anim calcmode="lin" valueType="num">
                                      <p:cBhvr>
                                        <p:cTn id="23"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24" dur="1000" fill="hold"/>
                                        <p:tgtEl>
                                          <p:spTgt spid="2">
                                            <p:txEl>
                                              <p:pRg st="3" end="3"/>
                                            </p:txEl>
                                          </p:spTgt>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Effect transition="in" filter="fade">
                                      <p:cBhvr>
                                        <p:cTn id="27" dur="1000"/>
                                        <p:tgtEl>
                                          <p:spTgt spid="2">
                                            <p:txEl>
                                              <p:pRg st="4" end="4"/>
                                            </p:txEl>
                                          </p:spTgt>
                                        </p:tgtEl>
                                      </p:cBhvr>
                                    </p:animEffect>
                                    <p:anim calcmode="lin" valueType="num">
                                      <p:cBhvr>
                                        <p:cTn id="28" dur="1000" fill="hold"/>
                                        <p:tgtEl>
                                          <p:spTgt spid="2">
                                            <p:txEl>
                                              <p:pRg st="4" end="4"/>
                                            </p:txEl>
                                          </p:spTgt>
                                        </p:tgtEl>
                                        <p:attrNameLst>
                                          <p:attrName>ppt_x</p:attrName>
                                        </p:attrNameLst>
                                      </p:cBhvr>
                                      <p:tavLst>
                                        <p:tav tm="0">
                                          <p:val>
                                            <p:strVal val="#ppt_x"/>
                                          </p:val>
                                        </p:tav>
                                        <p:tav tm="100000">
                                          <p:val>
                                            <p:strVal val="#ppt_x"/>
                                          </p:val>
                                        </p:tav>
                                      </p:tavLst>
                                    </p:anim>
                                    <p:anim calcmode="lin" valueType="num">
                                      <p:cBhvr>
                                        <p:cTn id="29" dur="1000" fill="hold"/>
                                        <p:tgtEl>
                                          <p:spTgt spid="2">
                                            <p:txEl>
                                              <p:pRg st="4" end="4"/>
                                            </p:txEl>
                                          </p:spTgt>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2">
                                            <p:txEl>
                                              <p:pRg st="5" end="5"/>
                                            </p:txEl>
                                          </p:spTgt>
                                        </p:tgtEl>
                                        <p:attrNameLst>
                                          <p:attrName>style.visibility</p:attrName>
                                        </p:attrNameLst>
                                      </p:cBhvr>
                                      <p:to>
                                        <p:strVal val="visible"/>
                                      </p:to>
                                    </p:set>
                                    <p:animEffect transition="in" filter="fade">
                                      <p:cBhvr>
                                        <p:cTn id="32" dur="1000"/>
                                        <p:tgtEl>
                                          <p:spTgt spid="2">
                                            <p:txEl>
                                              <p:pRg st="5" end="5"/>
                                            </p:txEl>
                                          </p:spTgt>
                                        </p:tgtEl>
                                      </p:cBhvr>
                                    </p:animEffect>
                                    <p:anim calcmode="lin" valueType="num">
                                      <p:cBhvr>
                                        <p:cTn id="33" dur="1000" fill="hold"/>
                                        <p:tgtEl>
                                          <p:spTgt spid="2">
                                            <p:txEl>
                                              <p:pRg st="5" end="5"/>
                                            </p:txEl>
                                          </p:spTgt>
                                        </p:tgtEl>
                                        <p:attrNameLst>
                                          <p:attrName>ppt_x</p:attrName>
                                        </p:attrNameLst>
                                      </p:cBhvr>
                                      <p:tavLst>
                                        <p:tav tm="0">
                                          <p:val>
                                            <p:strVal val="#ppt_x"/>
                                          </p:val>
                                        </p:tav>
                                        <p:tav tm="100000">
                                          <p:val>
                                            <p:strVal val="#ppt_x"/>
                                          </p:val>
                                        </p:tav>
                                      </p:tavLst>
                                    </p:anim>
                                    <p:anim calcmode="lin" valueType="num">
                                      <p:cBhvr>
                                        <p:cTn id="34" dur="1000" fill="hold"/>
                                        <p:tgtEl>
                                          <p:spTgt spid="2">
                                            <p:txEl>
                                              <p:pRg st="5" end="5"/>
                                            </p:txEl>
                                          </p:spTgt>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2">
                                            <p:txEl>
                                              <p:pRg st="6" end="6"/>
                                            </p:txEl>
                                          </p:spTgt>
                                        </p:tgtEl>
                                        <p:attrNameLst>
                                          <p:attrName>style.visibility</p:attrName>
                                        </p:attrNameLst>
                                      </p:cBhvr>
                                      <p:to>
                                        <p:strVal val="visible"/>
                                      </p:to>
                                    </p:set>
                                    <p:animEffect transition="in" filter="fade">
                                      <p:cBhvr>
                                        <p:cTn id="37" dur="1000"/>
                                        <p:tgtEl>
                                          <p:spTgt spid="2">
                                            <p:txEl>
                                              <p:pRg st="6" end="6"/>
                                            </p:txEl>
                                          </p:spTgt>
                                        </p:tgtEl>
                                      </p:cBhvr>
                                    </p:animEffect>
                                    <p:anim calcmode="lin" valueType="num">
                                      <p:cBhvr>
                                        <p:cTn id="38" dur="1000" fill="hold"/>
                                        <p:tgtEl>
                                          <p:spTgt spid="2">
                                            <p:txEl>
                                              <p:pRg st="6" end="6"/>
                                            </p:txEl>
                                          </p:spTgt>
                                        </p:tgtEl>
                                        <p:attrNameLst>
                                          <p:attrName>ppt_x</p:attrName>
                                        </p:attrNameLst>
                                      </p:cBhvr>
                                      <p:tavLst>
                                        <p:tav tm="0">
                                          <p:val>
                                            <p:strVal val="#ppt_x"/>
                                          </p:val>
                                        </p:tav>
                                        <p:tav tm="100000">
                                          <p:val>
                                            <p:strVal val="#ppt_x"/>
                                          </p:val>
                                        </p:tav>
                                      </p:tavLst>
                                    </p:anim>
                                    <p:anim calcmode="lin" valueType="num">
                                      <p:cBhvr>
                                        <p:cTn id="39" dur="1000" fill="hold"/>
                                        <p:tgtEl>
                                          <p:spTgt spid="2">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a:t>www.Techlanders.com</a:t>
            </a:r>
          </a:p>
        </p:txBody>
      </p:sp>
      <p:sp>
        <p:nvSpPr>
          <p:cNvPr id="4" name="Slide Number Placeholder 3"/>
          <p:cNvSpPr>
            <a:spLocks noGrp="1"/>
          </p:cNvSpPr>
          <p:nvPr>
            <p:ph type="sldNum" sz="quarter" idx="12"/>
          </p:nvPr>
        </p:nvSpPr>
        <p:spPr/>
        <p:txBody>
          <a:bodyPr/>
          <a:lstStyle/>
          <a:p>
            <a:fld id="{13F480B4-4699-41FE-89A7-96EFD1001786}" type="slidenum">
              <a:rPr lang="en-US" smtClean="0"/>
              <a:t>124</a:t>
            </a:fld>
            <a:endParaRPr lang="en-US"/>
          </a:p>
        </p:txBody>
      </p:sp>
      <p:sp>
        <p:nvSpPr>
          <p:cNvPr id="5" name="Title 4"/>
          <p:cNvSpPr>
            <a:spLocks noGrp="1"/>
          </p:cNvSpPr>
          <p:nvPr>
            <p:ph type="title"/>
          </p:nvPr>
        </p:nvSpPr>
        <p:spPr/>
        <p:txBody>
          <a:bodyPr>
            <a:noAutofit/>
          </a:bodyPr>
          <a:lstStyle/>
          <a:p>
            <a:r>
              <a:rPr lang="en-US" sz="4500" dirty="0"/>
              <a:t>Pipelines</a:t>
            </a:r>
          </a:p>
        </p:txBody>
      </p:sp>
      <p:sp>
        <p:nvSpPr>
          <p:cNvPr id="2" name="Content Placeholder 1"/>
          <p:cNvSpPr>
            <a:spLocks noGrp="1"/>
          </p:cNvSpPr>
          <p:nvPr>
            <p:ph idx="1"/>
          </p:nvPr>
        </p:nvSpPr>
        <p:spPr>
          <a:xfrm>
            <a:off x="640080" y="1463040"/>
            <a:ext cx="11521440" cy="5071534"/>
          </a:xfrm>
        </p:spPr>
        <p:txBody>
          <a:bodyPr>
            <a:normAutofit/>
          </a:bodyPr>
          <a:lstStyle/>
          <a:p>
            <a:pPr marL="137881" indent="0">
              <a:lnSpc>
                <a:spcPct val="150000"/>
              </a:lnSpc>
              <a:buNone/>
            </a:pPr>
            <a:r>
              <a:rPr lang="en-US" sz="2000" dirty="0">
                <a:latin typeface="Times New Roman" panose="02020603050405020304" pitchFamily="18" charset="0"/>
                <a:cs typeface="Times New Roman" panose="02020603050405020304" pitchFamily="18" charset="0"/>
              </a:rPr>
              <a:t>A data factory might have one or more pipelines. A pipeline is a logical grouping of activities that performs a unit of work. Together, the activities in a pipeline perform a task. </a:t>
            </a:r>
          </a:p>
          <a:p>
            <a:pPr marL="137881" indent="0">
              <a:lnSpc>
                <a:spcPct val="150000"/>
              </a:lnSpc>
              <a:buNone/>
            </a:pPr>
            <a:r>
              <a:rPr lang="en-US" sz="2000" dirty="0">
                <a:latin typeface="Times New Roman" panose="02020603050405020304" pitchFamily="18" charset="0"/>
                <a:cs typeface="Times New Roman" panose="02020603050405020304" pitchFamily="18" charset="0"/>
              </a:rPr>
              <a:t>For example, a pipeline can contain a group of activities that ingests data from an Azure blob, and then runs a Hive query on an HDInsight cluster to partition the data.</a:t>
            </a:r>
            <a:endParaRPr lang="en-US" sz="2300" dirty="0"/>
          </a:p>
        </p:txBody>
      </p:sp>
    </p:spTree>
    <p:extLst>
      <p:ext uri="{BB962C8B-B14F-4D97-AF65-F5344CB8AC3E}">
        <p14:creationId xmlns:p14="http://schemas.microsoft.com/office/powerpoint/2010/main" val="3268560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1000"/>
                                        <p:tgtEl>
                                          <p:spTgt spid="2">
                                            <p:txEl>
                                              <p:pRg st="0" end="0"/>
                                            </p:txEl>
                                          </p:spTgt>
                                        </p:tgtEl>
                                      </p:cBhvr>
                                    </p:animEffect>
                                    <p:anim calcmode="lin" valueType="num">
                                      <p:cBhvr>
                                        <p:cTn id="8"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1000"/>
                                        <p:tgtEl>
                                          <p:spTgt spid="2">
                                            <p:txEl>
                                              <p:pRg st="1" end="1"/>
                                            </p:txEl>
                                          </p:spTgt>
                                        </p:tgtEl>
                                      </p:cBhvr>
                                    </p:animEffect>
                                    <p:anim calcmode="lin" valueType="num">
                                      <p:cBhvr>
                                        <p:cTn id="13" dur="1000" fill="hold"/>
                                        <p:tgtEl>
                                          <p:spTgt spid="2">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2">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a:t>www.Techlanders.com</a:t>
            </a:r>
          </a:p>
        </p:txBody>
      </p:sp>
      <p:sp>
        <p:nvSpPr>
          <p:cNvPr id="4" name="Slide Number Placeholder 3"/>
          <p:cNvSpPr>
            <a:spLocks noGrp="1"/>
          </p:cNvSpPr>
          <p:nvPr>
            <p:ph type="sldNum" sz="quarter" idx="12"/>
          </p:nvPr>
        </p:nvSpPr>
        <p:spPr/>
        <p:txBody>
          <a:bodyPr/>
          <a:lstStyle/>
          <a:p>
            <a:fld id="{13F480B4-4699-41FE-89A7-96EFD1001786}" type="slidenum">
              <a:rPr lang="en-US" smtClean="0"/>
              <a:t>125</a:t>
            </a:fld>
            <a:endParaRPr lang="en-US"/>
          </a:p>
        </p:txBody>
      </p:sp>
      <p:sp>
        <p:nvSpPr>
          <p:cNvPr id="5" name="Title 4"/>
          <p:cNvSpPr>
            <a:spLocks noGrp="1"/>
          </p:cNvSpPr>
          <p:nvPr>
            <p:ph type="title"/>
          </p:nvPr>
        </p:nvSpPr>
        <p:spPr/>
        <p:txBody>
          <a:bodyPr>
            <a:noAutofit/>
          </a:bodyPr>
          <a:lstStyle/>
          <a:p>
            <a:r>
              <a:rPr lang="en-US" sz="4500" dirty="0"/>
              <a:t>Activities</a:t>
            </a:r>
          </a:p>
        </p:txBody>
      </p:sp>
      <p:sp>
        <p:nvSpPr>
          <p:cNvPr id="2" name="Content Placeholder 1"/>
          <p:cNvSpPr>
            <a:spLocks noGrp="1"/>
          </p:cNvSpPr>
          <p:nvPr>
            <p:ph idx="1"/>
          </p:nvPr>
        </p:nvSpPr>
        <p:spPr>
          <a:xfrm>
            <a:off x="640080" y="1463040"/>
            <a:ext cx="11521440" cy="5071534"/>
          </a:xfrm>
        </p:spPr>
        <p:txBody>
          <a:bodyPr>
            <a:normAutofit/>
          </a:bodyPr>
          <a:lstStyle/>
          <a:p>
            <a:pPr marL="137881" indent="0" algn="just">
              <a:lnSpc>
                <a:spcPct val="150000"/>
              </a:lnSpc>
              <a:buNone/>
            </a:pPr>
            <a:r>
              <a:rPr lang="en-US" sz="2000" dirty="0">
                <a:latin typeface="Times New Roman" panose="02020603050405020304" pitchFamily="18" charset="0"/>
                <a:cs typeface="Times New Roman" panose="02020603050405020304" pitchFamily="18" charset="0"/>
              </a:rPr>
              <a:t>Activities represent a processing step in a pipeline. For example, you might use a copy activity to copy data from one data store to another data store. Similarly, you might use a Hive activity, which runs a Hive query on an Azure HDInsight cluster, to transform or analyze your data. Data Factory supports three types of activities: data movement activities, data transformation activities, and control activities.</a:t>
            </a:r>
            <a:endParaRPr lang="en-US" sz="2300" dirty="0"/>
          </a:p>
        </p:txBody>
      </p:sp>
    </p:spTree>
    <p:extLst>
      <p:ext uri="{BB962C8B-B14F-4D97-AF65-F5344CB8AC3E}">
        <p14:creationId xmlns:p14="http://schemas.microsoft.com/office/powerpoint/2010/main" val="2279283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1000"/>
                                        <p:tgtEl>
                                          <p:spTgt spid="2">
                                            <p:txEl>
                                              <p:pRg st="0" end="0"/>
                                            </p:txEl>
                                          </p:spTgt>
                                        </p:tgtEl>
                                      </p:cBhvr>
                                    </p:animEffect>
                                    <p:anim calcmode="lin" valueType="num">
                                      <p:cBhvr>
                                        <p:cTn id="8"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a:t>www.Techlanders.com</a:t>
            </a:r>
          </a:p>
        </p:txBody>
      </p:sp>
      <p:sp>
        <p:nvSpPr>
          <p:cNvPr id="4" name="Slide Number Placeholder 3"/>
          <p:cNvSpPr>
            <a:spLocks noGrp="1"/>
          </p:cNvSpPr>
          <p:nvPr>
            <p:ph type="sldNum" sz="quarter" idx="12"/>
          </p:nvPr>
        </p:nvSpPr>
        <p:spPr/>
        <p:txBody>
          <a:bodyPr/>
          <a:lstStyle/>
          <a:p>
            <a:fld id="{13F480B4-4699-41FE-89A7-96EFD1001786}" type="slidenum">
              <a:rPr lang="en-US" smtClean="0"/>
              <a:t>126</a:t>
            </a:fld>
            <a:endParaRPr lang="en-US"/>
          </a:p>
        </p:txBody>
      </p:sp>
      <p:sp>
        <p:nvSpPr>
          <p:cNvPr id="5" name="Title 4"/>
          <p:cNvSpPr>
            <a:spLocks noGrp="1"/>
          </p:cNvSpPr>
          <p:nvPr>
            <p:ph type="title"/>
          </p:nvPr>
        </p:nvSpPr>
        <p:spPr/>
        <p:txBody>
          <a:bodyPr>
            <a:noAutofit/>
          </a:bodyPr>
          <a:lstStyle/>
          <a:p>
            <a:r>
              <a:rPr lang="en-US" sz="4500" dirty="0"/>
              <a:t>Datasets</a:t>
            </a:r>
          </a:p>
        </p:txBody>
      </p:sp>
      <p:sp>
        <p:nvSpPr>
          <p:cNvPr id="2" name="Content Placeholder 1"/>
          <p:cNvSpPr>
            <a:spLocks noGrp="1"/>
          </p:cNvSpPr>
          <p:nvPr>
            <p:ph idx="1"/>
          </p:nvPr>
        </p:nvSpPr>
        <p:spPr>
          <a:xfrm>
            <a:off x="640080" y="1463040"/>
            <a:ext cx="11521440" cy="5071534"/>
          </a:xfrm>
        </p:spPr>
        <p:txBody>
          <a:bodyPr>
            <a:normAutofit/>
          </a:bodyPr>
          <a:lstStyle/>
          <a:p>
            <a:pPr marL="137881" indent="0">
              <a:lnSpc>
                <a:spcPct val="150000"/>
              </a:lnSpc>
              <a:buNone/>
            </a:pPr>
            <a:r>
              <a:rPr lang="en-US" sz="2000" dirty="0">
                <a:latin typeface="Times New Roman" panose="02020603050405020304" pitchFamily="18" charset="0"/>
                <a:cs typeface="Times New Roman" panose="02020603050405020304" pitchFamily="18" charset="0"/>
              </a:rPr>
              <a:t>Datasets represent data structures within the data stores, which simply point to or reference the data you want to use in your activities as inputs or outputs.</a:t>
            </a:r>
            <a:endParaRPr lang="en-US" sz="2300" dirty="0"/>
          </a:p>
        </p:txBody>
      </p:sp>
    </p:spTree>
    <p:extLst>
      <p:ext uri="{BB962C8B-B14F-4D97-AF65-F5344CB8AC3E}">
        <p14:creationId xmlns:p14="http://schemas.microsoft.com/office/powerpoint/2010/main" val="1892358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1000"/>
                                        <p:tgtEl>
                                          <p:spTgt spid="2">
                                            <p:txEl>
                                              <p:pRg st="0" end="0"/>
                                            </p:txEl>
                                          </p:spTgt>
                                        </p:tgtEl>
                                      </p:cBhvr>
                                    </p:animEffect>
                                    <p:anim calcmode="lin" valueType="num">
                                      <p:cBhvr>
                                        <p:cTn id="8"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a:t>www.Techlanders.com</a:t>
            </a:r>
          </a:p>
        </p:txBody>
      </p:sp>
      <p:sp>
        <p:nvSpPr>
          <p:cNvPr id="4" name="Slide Number Placeholder 3"/>
          <p:cNvSpPr>
            <a:spLocks noGrp="1"/>
          </p:cNvSpPr>
          <p:nvPr>
            <p:ph type="sldNum" sz="quarter" idx="12"/>
          </p:nvPr>
        </p:nvSpPr>
        <p:spPr/>
        <p:txBody>
          <a:bodyPr/>
          <a:lstStyle/>
          <a:p>
            <a:fld id="{13F480B4-4699-41FE-89A7-96EFD1001786}" type="slidenum">
              <a:rPr lang="en-US" smtClean="0"/>
              <a:t>127</a:t>
            </a:fld>
            <a:endParaRPr lang="en-US"/>
          </a:p>
        </p:txBody>
      </p:sp>
      <p:sp>
        <p:nvSpPr>
          <p:cNvPr id="5" name="Title 4"/>
          <p:cNvSpPr>
            <a:spLocks noGrp="1"/>
          </p:cNvSpPr>
          <p:nvPr>
            <p:ph type="title"/>
          </p:nvPr>
        </p:nvSpPr>
        <p:spPr/>
        <p:txBody>
          <a:bodyPr>
            <a:noAutofit/>
          </a:bodyPr>
          <a:lstStyle/>
          <a:p>
            <a:r>
              <a:rPr lang="en-US" sz="4500" dirty="0"/>
              <a:t>Linked services</a:t>
            </a:r>
          </a:p>
        </p:txBody>
      </p:sp>
      <p:sp>
        <p:nvSpPr>
          <p:cNvPr id="2" name="Content Placeholder 1"/>
          <p:cNvSpPr>
            <a:spLocks noGrp="1"/>
          </p:cNvSpPr>
          <p:nvPr>
            <p:ph idx="1"/>
          </p:nvPr>
        </p:nvSpPr>
        <p:spPr>
          <a:xfrm>
            <a:off x="640080" y="1463040"/>
            <a:ext cx="11521440" cy="5071534"/>
          </a:xfrm>
        </p:spPr>
        <p:txBody>
          <a:bodyPr>
            <a:normAutofit/>
          </a:bodyPr>
          <a:lstStyle/>
          <a:p>
            <a:pPr marL="137881" indent="0" algn="just">
              <a:lnSpc>
                <a:spcPct val="150000"/>
              </a:lnSpc>
              <a:buNone/>
            </a:pPr>
            <a:r>
              <a:rPr lang="en-US" sz="2000" dirty="0">
                <a:latin typeface="Times New Roman" panose="02020603050405020304" pitchFamily="18" charset="0"/>
                <a:cs typeface="Times New Roman" panose="02020603050405020304" pitchFamily="18" charset="0"/>
              </a:rPr>
              <a:t>Linked services are much like connection strings, which define the connection information that's needed for Data Factory to connect to external resources.</a:t>
            </a:r>
          </a:p>
          <a:p>
            <a:pPr marL="137881" indent="0" algn="just">
              <a:lnSpc>
                <a:spcPct val="150000"/>
              </a:lnSpc>
              <a:buNone/>
            </a:pPr>
            <a:r>
              <a:rPr lang="en-US" sz="2000" dirty="0">
                <a:latin typeface="Times New Roman" panose="02020603050405020304" pitchFamily="18" charset="0"/>
                <a:cs typeface="Times New Roman" panose="02020603050405020304" pitchFamily="18" charset="0"/>
              </a:rPr>
              <a:t>A linked service defines the connection to the data source, and a dataset represents the structure of the data. For example, an Azure Storage-linked service specifies a connection string to connect to the Azure Storage account.</a:t>
            </a:r>
            <a:endParaRPr lang="en-US" sz="2300" dirty="0"/>
          </a:p>
        </p:txBody>
      </p:sp>
    </p:spTree>
    <p:extLst>
      <p:ext uri="{BB962C8B-B14F-4D97-AF65-F5344CB8AC3E}">
        <p14:creationId xmlns:p14="http://schemas.microsoft.com/office/powerpoint/2010/main" val="884985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1000"/>
                                        <p:tgtEl>
                                          <p:spTgt spid="2">
                                            <p:txEl>
                                              <p:pRg st="0" end="0"/>
                                            </p:txEl>
                                          </p:spTgt>
                                        </p:tgtEl>
                                      </p:cBhvr>
                                    </p:animEffect>
                                    <p:anim calcmode="lin" valueType="num">
                                      <p:cBhvr>
                                        <p:cTn id="8"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1000"/>
                                        <p:tgtEl>
                                          <p:spTgt spid="2">
                                            <p:txEl>
                                              <p:pRg st="1" end="1"/>
                                            </p:txEl>
                                          </p:spTgt>
                                        </p:tgtEl>
                                      </p:cBhvr>
                                    </p:animEffect>
                                    <p:anim calcmode="lin" valueType="num">
                                      <p:cBhvr>
                                        <p:cTn id="13" dur="1000" fill="hold"/>
                                        <p:tgtEl>
                                          <p:spTgt spid="2">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2">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a:t>www.Techlanders.com</a:t>
            </a:r>
          </a:p>
        </p:txBody>
      </p:sp>
      <p:sp>
        <p:nvSpPr>
          <p:cNvPr id="4" name="Slide Number Placeholder 3"/>
          <p:cNvSpPr>
            <a:spLocks noGrp="1"/>
          </p:cNvSpPr>
          <p:nvPr>
            <p:ph type="sldNum" sz="quarter" idx="12"/>
          </p:nvPr>
        </p:nvSpPr>
        <p:spPr/>
        <p:txBody>
          <a:bodyPr/>
          <a:lstStyle/>
          <a:p>
            <a:fld id="{13F480B4-4699-41FE-89A7-96EFD1001786}" type="slidenum">
              <a:rPr lang="en-US" smtClean="0"/>
              <a:t>128</a:t>
            </a:fld>
            <a:endParaRPr lang="en-US"/>
          </a:p>
        </p:txBody>
      </p:sp>
      <p:sp>
        <p:nvSpPr>
          <p:cNvPr id="5" name="Title 4"/>
          <p:cNvSpPr>
            <a:spLocks noGrp="1"/>
          </p:cNvSpPr>
          <p:nvPr>
            <p:ph type="title"/>
          </p:nvPr>
        </p:nvSpPr>
        <p:spPr/>
        <p:txBody>
          <a:bodyPr>
            <a:noAutofit/>
          </a:bodyPr>
          <a:lstStyle/>
          <a:p>
            <a:r>
              <a:rPr lang="en-US" sz="4500" dirty="0"/>
              <a:t>Linked services</a:t>
            </a:r>
          </a:p>
        </p:txBody>
      </p:sp>
      <p:sp>
        <p:nvSpPr>
          <p:cNvPr id="2" name="Content Placeholder 1"/>
          <p:cNvSpPr>
            <a:spLocks noGrp="1"/>
          </p:cNvSpPr>
          <p:nvPr>
            <p:ph idx="1"/>
          </p:nvPr>
        </p:nvSpPr>
        <p:spPr>
          <a:xfrm>
            <a:off x="640080" y="1463040"/>
            <a:ext cx="11521440" cy="5071534"/>
          </a:xfrm>
        </p:spPr>
        <p:txBody>
          <a:bodyPr>
            <a:normAutofit/>
          </a:bodyPr>
          <a:lstStyle/>
          <a:p>
            <a:pPr marL="137881" indent="0">
              <a:lnSpc>
                <a:spcPct val="150000"/>
              </a:lnSpc>
              <a:buNone/>
            </a:pPr>
            <a:r>
              <a:rPr lang="en-US" sz="2000" dirty="0">
                <a:latin typeface="Times New Roman" panose="02020603050405020304" pitchFamily="18" charset="0"/>
                <a:cs typeface="Times New Roman" panose="02020603050405020304" pitchFamily="18" charset="0"/>
              </a:rPr>
              <a:t>Linked services are used for two purposes in Data Factory:</a:t>
            </a:r>
          </a:p>
          <a:p>
            <a:pPr marL="137881" indent="0">
              <a:lnSpc>
                <a:spcPct val="150000"/>
              </a:lnSpc>
              <a:buNone/>
            </a:pPr>
            <a:endParaRPr lang="en-US" sz="2000" dirty="0">
              <a:latin typeface="Times New Roman" panose="02020603050405020304" pitchFamily="18" charset="0"/>
              <a:cs typeface="Times New Roman" panose="02020603050405020304" pitchFamily="18" charset="0"/>
            </a:endParaRPr>
          </a:p>
          <a:p>
            <a:pPr marL="480781" indent="-342900">
              <a:lnSpc>
                <a:spcPct val="150000"/>
              </a:lnSpc>
            </a:pPr>
            <a:r>
              <a:rPr lang="en-US" sz="2000" dirty="0">
                <a:latin typeface="Times New Roman" panose="02020603050405020304" pitchFamily="18" charset="0"/>
                <a:cs typeface="Times New Roman" panose="02020603050405020304" pitchFamily="18" charset="0"/>
              </a:rPr>
              <a:t>To represent a data store that includes, but isn't limited to, a SQL Server database, Oracle database, file share, or Azure blob storage account.</a:t>
            </a:r>
          </a:p>
          <a:p>
            <a:pPr marL="480781" indent="-342900">
              <a:lnSpc>
                <a:spcPct val="150000"/>
              </a:lnSpc>
            </a:pPr>
            <a:endParaRPr lang="en-US" sz="2000" dirty="0">
              <a:latin typeface="Times New Roman" panose="02020603050405020304" pitchFamily="18" charset="0"/>
              <a:cs typeface="Times New Roman" panose="02020603050405020304" pitchFamily="18" charset="0"/>
            </a:endParaRPr>
          </a:p>
          <a:p>
            <a:pPr marL="480781" indent="-342900">
              <a:lnSpc>
                <a:spcPct val="150000"/>
              </a:lnSpc>
            </a:pPr>
            <a:r>
              <a:rPr lang="en-US" sz="2000" dirty="0">
                <a:latin typeface="Times New Roman" panose="02020603050405020304" pitchFamily="18" charset="0"/>
                <a:cs typeface="Times New Roman" panose="02020603050405020304" pitchFamily="18" charset="0"/>
              </a:rPr>
              <a:t>To represent a compute resource that can host the execution of an activity. For example, the HDInsightHive activity runs on an HDInsight Hadoop cluster. </a:t>
            </a:r>
          </a:p>
        </p:txBody>
      </p:sp>
    </p:spTree>
    <p:extLst>
      <p:ext uri="{BB962C8B-B14F-4D97-AF65-F5344CB8AC3E}">
        <p14:creationId xmlns:p14="http://schemas.microsoft.com/office/powerpoint/2010/main" val="3661677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1000"/>
                                        <p:tgtEl>
                                          <p:spTgt spid="2">
                                            <p:txEl>
                                              <p:pRg st="0" end="0"/>
                                            </p:txEl>
                                          </p:spTgt>
                                        </p:tgtEl>
                                      </p:cBhvr>
                                    </p:animEffect>
                                    <p:anim calcmode="lin" valueType="num">
                                      <p:cBhvr>
                                        <p:cTn id="8"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
                                            <p:txEl>
                                              <p:pRg st="4" end="4"/>
                                            </p:txEl>
                                          </p:spTgt>
                                        </p:tgtEl>
                                        <p:attrNameLst>
                                          <p:attrName>style.visibility</p:attrName>
                                        </p:attrNameLst>
                                      </p:cBhvr>
                                      <p:to>
                                        <p:strVal val="visible"/>
                                      </p:to>
                                    </p:set>
                                    <p:animEffect transition="in" filter="fade">
                                      <p:cBhvr>
                                        <p:cTn id="12" dur="1000"/>
                                        <p:tgtEl>
                                          <p:spTgt spid="2">
                                            <p:txEl>
                                              <p:pRg st="4" end="4"/>
                                            </p:txEl>
                                          </p:spTgt>
                                        </p:tgtEl>
                                      </p:cBhvr>
                                    </p:animEffect>
                                    <p:anim calcmode="lin" valueType="num">
                                      <p:cBhvr>
                                        <p:cTn id="13" dur="1000" fill="hold"/>
                                        <p:tgtEl>
                                          <p:spTgt spid="2">
                                            <p:txEl>
                                              <p:pRg st="4" end="4"/>
                                            </p:txEl>
                                          </p:spTgt>
                                        </p:tgtEl>
                                        <p:attrNameLst>
                                          <p:attrName>ppt_x</p:attrName>
                                        </p:attrNameLst>
                                      </p:cBhvr>
                                      <p:tavLst>
                                        <p:tav tm="0">
                                          <p:val>
                                            <p:strVal val="#ppt_x"/>
                                          </p:val>
                                        </p:tav>
                                        <p:tav tm="100000">
                                          <p:val>
                                            <p:strVal val="#ppt_x"/>
                                          </p:val>
                                        </p:tav>
                                      </p:tavLst>
                                    </p:anim>
                                    <p:anim calcmode="lin" valueType="num">
                                      <p:cBhvr>
                                        <p:cTn id="14" dur="1000" fill="hold"/>
                                        <p:tgtEl>
                                          <p:spTgt spid="2">
                                            <p:txEl>
                                              <p:pRg st="4" end="4"/>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1000"/>
                                        <p:tgtEl>
                                          <p:spTgt spid="2">
                                            <p:txEl>
                                              <p:pRg st="2" end="2"/>
                                            </p:txEl>
                                          </p:spTgt>
                                        </p:tgtEl>
                                      </p:cBhvr>
                                    </p:animEffect>
                                    <p:anim calcmode="lin" valueType="num">
                                      <p:cBhvr>
                                        <p:cTn id="18"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a:t>www.Techlanders.com</a:t>
            </a:r>
          </a:p>
        </p:txBody>
      </p:sp>
      <p:sp>
        <p:nvSpPr>
          <p:cNvPr id="4" name="Slide Number Placeholder 3"/>
          <p:cNvSpPr>
            <a:spLocks noGrp="1"/>
          </p:cNvSpPr>
          <p:nvPr>
            <p:ph type="sldNum" sz="quarter" idx="12"/>
          </p:nvPr>
        </p:nvSpPr>
        <p:spPr/>
        <p:txBody>
          <a:bodyPr/>
          <a:lstStyle/>
          <a:p>
            <a:fld id="{13F480B4-4699-41FE-89A7-96EFD1001786}" type="slidenum">
              <a:rPr lang="en-US" smtClean="0"/>
              <a:t>129</a:t>
            </a:fld>
            <a:endParaRPr lang="en-US"/>
          </a:p>
        </p:txBody>
      </p:sp>
      <p:sp>
        <p:nvSpPr>
          <p:cNvPr id="5" name="Title 4"/>
          <p:cNvSpPr>
            <a:spLocks noGrp="1"/>
          </p:cNvSpPr>
          <p:nvPr>
            <p:ph type="title"/>
          </p:nvPr>
        </p:nvSpPr>
        <p:spPr/>
        <p:txBody>
          <a:bodyPr>
            <a:noAutofit/>
          </a:bodyPr>
          <a:lstStyle/>
          <a:p>
            <a:r>
              <a:rPr lang="en-US" sz="4500" dirty="0"/>
              <a:t>Integration Runtime</a:t>
            </a:r>
          </a:p>
        </p:txBody>
      </p:sp>
      <p:sp>
        <p:nvSpPr>
          <p:cNvPr id="2" name="Content Placeholder 1"/>
          <p:cNvSpPr>
            <a:spLocks noGrp="1"/>
          </p:cNvSpPr>
          <p:nvPr>
            <p:ph idx="1"/>
          </p:nvPr>
        </p:nvSpPr>
        <p:spPr>
          <a:xfrm>
            <a:off x="640080" y="1463040"/>
            <a:ext cx="11521440" cy="5071534"/>
          </a:xfrm>
        </p:spPr>
        <p:txBody>
          <a:bodyPr>
            <a:normAutofit/>
          </a:bodyPr>
          <a:lstStyle/>
          <a:p>
            <a:pPr marL="137881" indent="0">
              <a:lnSpc>
                <a:spcPct val="150000"/>
              </a:lnSpc>
              <a:buNone/>
            </a:pPr>
            <a:r>
              <a:rPr lang="en-US" sz="2000" dirty="0">
                <a:latin typeface="Times New Roman" panose="02020603050405020304" pitchFamily="18" charset="0"/>
                <a:cs typeface="Times New Roman" panose="02020603050405020304" pitchFamily="18" charset="0"/>
              </a:rPr>
              <a:t>In Data Factory, an activity defines the action to be performed. A linked service defines a target data store or a compute service. An integration runtime provides the bridge between the activity and linked Services. It's referenced by the linked service or activity, and provides the compute environment where the activity either runs on or gets dispatched from. This way, the activity can be performed in the region closest possible to the target data store or compute service in the most performant way while meeting security and compliance needs.</a:t>
            </a:r>
            <a:endParaRPr lang="en-US" sz="2300" dirty="0"/>
          </a:p>
        </p:txBody>
      </p:sp>
    </p:spTree>
    <p:extLst>
      <p:ext uri="{BB962C8B-B14F-4D97-AF65-F5344CB8AC3E}">
        <p14:creationId xmlns:p14="http://schemas.microsoft.com/office/powerpoint/2010/main" val="2975794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1000"/>
                                        <p:tgtEl>
                                          <p:spTgt spid="2">
                                            <p:txEl>
                                              <p:pRg st="0" end="0"/>
                                            </p:txEl>
                                          </p:spTgt>
                                        </p:tgtEl>
                                      </p:cBhvr>
                                    </p:animEffect>
                                    <p:anim calcmode="lin" valueType="num">
                                      <p:cBhvr>
                                        <p:cTn id="8"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8001000" y="57150"/>
            <a:ext cx="4800600" cy="7203817"/>
          </a:xfrm>
          <a:prstGeom prst="rect">
            <a:avLst/>
          </a:prstGeom>
        </p:spPr>
      </p:pic>
      <p:sp>
        <p:nvSpPr>
          <p:cNvPr id="3" name="Text 0"/>
          <p:cNvSpPr/>
          <p:nvPr/>
        </p:nvSpPr>
        <p:spPr>
          <a:xfrm>
            <a:off x="550069" y="489288"/>
            <a:ext cx="6900863" cy="982414"/>
          </a:xfrm>
          <a:prstGeom prst="rect">
            <a:avLst/>
          </a:prstGeom>
          <a:noFill/>
          <a:ln/>
        </p:spPr>
        <p:txBody>
          <a:bodyPr wrap="square" lIns="0" tIns="0" rIns="0" bIns="0" rtlCol="0" anchor="t"/>
          <a:lstStyle/>
          <a:p>
            <a:pPr>
              <a:lnSpc>
                <a:spcPts val="3850"/>
              </a:lnSpc>
            </a:pPr>
            <a:r>
              <a:rPr lang="en-US" sz="3063" dirty="0">
                <a:solidFill>
                  <a:srgbClr val="312F2B"/>
                </a:solidFill>
                <a:latin typeface="Gelasio" pitchFamily="34" charset="0"/>
                <a:ea typeface="Gelasio" pitchFamily="34" charset="-122"/>
                <a:cs typeface="Gelasio" pitchFamily="34" charset="-120"/>
              </a:rPr>
              <a:t>Cloud Service Models: IaaS, PaaS, SaaS</a:t>
            </a:r>
            <a:endParaRPr lang="en-US" sz="3063" dirty="0"/>
          </a:p>
        </p:txBody>
      </p:sp>
      <p:pic>
        <p:nvPicPr>
          <p:cNvPr id="4" name="Image 1" descr="preencoded.png"/>
          <p:cNvPicPr>
            <a:picLocks noChangeAspect="1"/>
          </p:cNvPicPr>
          <p:nvPr/>
        </p:nvPicPr>
        <p:blipFill>
          <a:blip r:embed="rId4"/>
          <a:stretch>
            <a:fillRect/>
          </a:stretch>
        </p:blipFill>
        <p:spPr>
          <a:xfrm>
            <a:off x="550069" y="1707461"/>
            <a:ext cx="392862" cy="392862"/>
          </a:xfrm>
          <a:prstGeom prst="rect">
            <a:avLst/>
          </a:prstGeom>
        </p:spPr>
      </p:pic>
      <p:sp>
        <p:nvSpPr>
          <p:cNvPr id="5" name="Text 1"/>
          <p:cNvSpPr/>
          <p:nvPr/>
        </p:nvSpPr>
        <p:spPr>
          <a:xfrm>
            <a:off x="550069" y="2257425"/>
            <a:ext cx="1964621" cy="245551"/>
          </a:xfrm>
          <a:prstGeom prst="rect">
            <a:avLst/>
          </a:prstGeom>
          <a:noFill/>
          <a:ln/>
        </p:spPr>
        <p:txBody>
          <a:bodyPr wrap="none" lIns="0" tIns="0" rIns="0" bIns="0" rtlCol="0" anchor="t"/>
          <a:lstStyle/>
          <a:p>
            <a:pPr>
              <a:lnSpc>
                <a:spcPts val="1925"/>
              </a:lnSpc>
            </a:pPr>
            <a:r>
              <a:rPr lang="en-US" sz="1531" dirty="0">
                <a:solidFill>
                  <a:srgbClr val="272525"/>
                </a:solidFill>
                <a:latin typeface="Gelasio" pitchFamily="34" charset="0"/>
                <a:ea typeface="Gelasio" pitchFamily="34" charset="-122"/>
                <a:cs typeface="Gelasio" pitchFamily="34" charset="-120"/>
              </a:rPr>
              <a:t>IaaS</a:t>
            </a:r>
            <a:endParaRPr lang="en-US" sz="1531" dirty="0"/>
          </a:p>
        </p:txBody>
      </p:sp>
      <p:sp>
        <p:nvSpPr>
          <p:cNvPr id="6" name="Text 2"/>
          <p:cNvSpPr/>
          <p:nvPr/>
        </p:nvSpPr>
        <p:spPr>
          <a:xfrm>
            <a:off x="550069" y="2597259"/>
            <a:ext cx="6900863" cy="502980"/>
          </a:xfrm>
          <a:prstGeom prst="rect">
            <a:avLst/>
          </a:prstGeom>
          <a:noFill/>
          <a:ln/>
        </p:spPr>
        <p:txBody>
          <a:bodyPr wrap="square" lIns="0" tIns="0" rIns="0" bIns="0" rtlCol="0" anchor="t"/>
          <a:lstStyle/>
          <a:p>
            <a:pPr>
              <a:lnSpc>
                <a:spcPts val="1969"/>
              </a:lnSpc>
            </a:pPr>
            <a:r>
              <a:rPr lang="en-US" sz="1225" dirty="0">
                <a:solidFill>
                  <a:srgbClr val="272525"/>
                </a:solidFill>
                <a:latin typeface="Lato" pitchFamily="34" charset="0"/>
                <a:ea typeface="Lato" pitchFamily="34" charset="-122"/>
                <a:cs typeface="Lato" pitchFamily="34" charset="-120"/>
              </a:rPr>
              <a:t>Infrastructure-as-a-Service (IaaS) provides on-demand access to virtualized computing resources, including servers, storage, and networking.</a:t>
            </a:r>
            <a:endParaRPr lang="en-US" sz="1225" dirty="0"/>
          </a:p>
        </p:txBody>
      </p:sp>
      <p:pic>
        <p:nvPicPr>
          <p:cNvPr id="7" name="Image 2" descr="preencoded.png"/>
          <p:cNvPicPr>
            <a:picLocks noChangeAspect="1"/>
          </p:cNvPicPr>
          <p:nvPr/>
        </p:nvPicPr>
        <p:blipFill>
          <a:blip r:embed="rId5"/>
          <a:stretch>
            <a:fillRect/>
          </a:stretch>
        </p:blipFill>
        <p:spPr>
          <a:xfrm>
            <a:off x="550069" y="3571757"/>
            <a:ext cx="392862" cy="392862"/>
          </a:xfrm>
          <a:prstGeom prst="rect">
            <a:avLst/>
          </a:prstGeom>
        </p:spPr>
      </p:pic>
      <p:sp>
        <p:nvSpPr>
          <p:cNvPr id="8" name="Text 3"/>
          <p:cNvSpPr/>
          <p:nvPr/>
        </p:nvSpPr>
        <p:spPr>
          <a:xfrm>
            <a:off x="550069" y="4121720"/>
            <a:ext cx="1964621" cy="245551"/>
          </a:xfrm>
          <a:prstGeom prst="rect">
            <a:avLst/>
          </a:prstGeom>
          <a:noFill/>
          <a:ln/>
        </p:spPr>
        <p:txBody>
          <a:bodyPr wrap="none" lIns="0" tIns="0" rIns="0" bIns="0" rtlCol="0" anchor="t"/>
          <a:lstStyle/>
          <a:p>
            <a:pPr>
              <a:lnSpc>
                <a:spcPts val="1925"/>
              </a:lnSpc>
            </a:pPr>
            <a:r>
              <a:rPr lang="en-US" sz="1531" dirty="0">
                <a:solidFill>
                  <a:srgbClr val="272525"/>
                </a:solidFill>
                <a:latin typeface="Gelasio" pitchFamily="34" charset="0"/>
                <a:ea typeface="Gelasio" pitchFamily="34" charset="-122"/>
                <a:cs typeface="Gelasio" pitchFamily="34" charset="-120"/>
              </a:rPr>
              <a:t>PaaS</a:t>
            </a:r>
            <a:endParaRPr lang="en-US" sz="1531" dirty="0"/>
          </a:p>
        </p:txBody>
      </p:sp>
      <p:sp>
        <p:nvSpPr>
          <p:cNvPr id="9" name="Text 4"/>
          <p:cNvSpPr/>
          <p:nvPr/>
        </p:nvSpPr>
        <p:spPr>
          <a:xfrm>
            <a:off x="550069" y="4461554"/>
            <a:ext cx="6900863" cy="502980"/>
          </a:xfrm>
          <a:prstGeom prst="rect">
            <a:avLst/>
          </a:prstGeom>
          <a:noFill/>
          <a:ln/>
        </p:spPr>
        <p:txBody>
          <a:bodyPr wrap="square" lIns="0" tIns="0" rIns="0" bIns="0" rtlCol="0" anchor="t"/>
          <a:lstStyle/>
          <a:p>
            <a:pPr>
              <a:lnSpc>
                <a:spcPts val="1969"/>
              </a:lnSpc>
            </a:pPr>
            <a:r>
              <a:rPr lang="en-US" sz="1225" dirty="0">
                <a:solidFill>
                  <a:srgbClr val="272525"/>
                </a:solidFill>
                <a:latin typeface="Lato" pitchFamily="34" charset="0"/>
                <a:ea typeface="Lato" pitchFamily="34" charset="-122"/>
                <a:cs typeface="Lato" pitchFamily="34" charset="-120"/>
              </a:rPr>
              <a:t>Platform-as-a-Service (PaaS) offers a complete platform for building, testing, and deploying applications, abstracting away infrastructure management.</a:t>
            </a:r>
            <a:endParaRPr lang="en-US" sz="1225" dirty="0"/>
          </a:p>
        </p:txBody>
      </p:sp>
      <p:pic>
        <p:nvPicPr>
          <p:cNvPr id="10" name="Image 3" descr="preencoded.png"/>
          <p:cNvPicPr>
            <a:picLocks noChangeAspect="1"/>
          </p:cNvPicPr>
          <p:nvPr/>
        </p:nvPicPr>
        <p:blipFill>
          <a:blip r:embed="rId6"/>
          <a:stretch>
            <a:fillRect/>
          </a:stretch>
        </p:blipFill>
        <p:spPr>
          <a:xfrm>
            <a:off x="550069" y="5436052"/>
            <a:ext cx="392862" cy="392862"/>
          </a:xfrm>
          <a:prstGeom prst="rect">
            <a:avLst/>
          </a:prstGeom>
        </p:spPr>
      </p:pic>
      <p:sp>
        <p:nvSpPr>
          <p:cNvPr id="11" name="Text 5"/>
          <p:cNvSpPr/>
          <p:nvPr/>
        </p:nvSpPr>
        <p:spPr>
          <a:xfrm>
            <a:off x="550069" y="5986016"/>
            <a:ext cx="1964621" cy="245551"/>
          </a:xfrm>
          <a:prstGeom prst="rect">
            <a:avLst/>
          </a:prstGeom>
          <a:noFill/>
          <a:ln/>
        </p:spPr>
        <p:txBody>
          <a:bodyPr wrap="none" lIns="0" tIns="0" rIns="0" bIns="0" rtlCol="0" anchor="t"/>
          <a:lstStyle/>
          <a:p>
            <a:pPr>
              <a:lnSpc>
                <a:spcPts val="1925"/>
              </a:lnSpc>
            </a:pPr>
            <a:r>
              <a:rPr lang="en-US" sz="1531" dirty="0">
                <a:solidFill>
                  <a:srgbClr val="272525"/>
                </a:solidFill>
                <a:latin typeface="Gelasio" pitchFamily="34" charset="0"/>
                <a:ea typeface="Gelasio" pitchFamily="34" charset="-122"/>
                <a:cs typeface="Gelasio" pitchFamily="34" charset="-120"/>
              </a:rPr>
              <a:t>SaaS</a:t>
            </a:r>
            <a:endParaRPr lang="en-US" sz="1531" dirty="0"/>
          </a:p>
        </p:txBody>
      </p:sp>
      <p:sp>
        <p:nvSpPr>
          <p:cNvPr id="12" name="Text 6"/>
          <p:cNvSpPr/>
          <p:nvPr/>
        </p:nvSpPr>
        <p:spPr>
          <a:xfrm>
            <a:off x="550069" y="6325850"/>
            <a:ext cx="6900863" cy="502980"/>
          </a:xfrm>
          <a:prstGeom prst="rect">
            <a:avLst/>
          </a:prstGeom>
          <a:noFill/>
          <a:ln/>
        </p:spPr>
        <p:txBody>
          <a:bodyPr wrap="square" lIns="0" tIns="0" rIns="0" bIns="0" rtlCol="0" anchor="t"/>
          <a:lstStyle/>
          <a:p>
            <a:pPr>
              <a:lnSpc>
                <a:spcPts val="1969"/>
              </a:lnSpc>
            </a:pPr>
            <a:r>
              <a:rPr lang="en-US" sz="1225" dirty="0">
                <a:solidFill>
                  <a:srgbClr val="272525"/>
                </a:solidFill>
                <a:latin typeface="Lato" pitchFamily="34" charset="0"/>
                <a:ea typeface="Lato" pitchFamily="34" charset="-122"/>
                <a:cs typeface="Lato" pitchFamily="34" charset="-120"/>
              </a:rPr>
              <a:t>Software-as-a-Service (SaaS) delivers complete, ready-to-use software applications to users over the internet, eliminating the need for local installation and management.</a:t>
            </a:r>
            <a:endParaRPr lang="en-US" sz="1225" dirty="0"/>
          </a:p>
        </p:txBody>
      </p:sp>
    </p:spTree>
    <p:extLst>
      <p:ext uri="{BB962C8B-B14F-4D97-AF65-F5344CB8AC3E}">
        <p14:creationId xmlns:p14="http://schemas.microsoft.com/office/powerpoint/2010/main" val="48146183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a:t>www.Techlanders.com</a:t>
            </a:r>
          </a:p>
        </p:txBody>
      </p:sp>
      <p:sp>
        <p:nvSpPr>
          <p:cNvPr id="4" name="Slide Number Placeholder 3"/>
          <p:cNvSpPr>
            <a:spLocks noGrp="1"/>
          </p:cNvSpPr>
          <p:nvPr>
            <p:ph type="sldNum" sz="quarter" idx="12"/>
          </p:nvPr>
        </p:nvSpPr>
        <p:spPr/>
        <p:txBody>
          <a:bodyPr/>
          <a:lstStyle/>
          <a:p>
            <a:fld id="{13F480B4-4699-41FE-89A7-96EFD1001786}" type="slidenum">
              <a:rPr lang="en-US" smtClean="0"/>
              <a:t>130</a:t>
            </a:fld>
            <a:endParaRPr lang="en-US"/>
          </a:p>
        </p:txBody>
      </p:sp>
      <p:sp>
        <p:nvSpPr>
          <p:cNvPr id="5" name="Title 4"/>
          <p:cNvSpPr>
            <a:spLocks noGrp="1"/>
          </p:cNvSpPr>
          <p:nvPr>
            <p:ph type="title"/>
          </p:nvPr>
        </p:nvSpPr>
        <p:spPr/>
        <p:txBody>
          <a:bodyPr>
            <a:noAutofit/>
          </a:bodyPr>
          <a:lstStyle/>
          <a:p>
            <a:r>
              <a:rPr lang="en-US" sz="4500" dirty="0"/>
              <a:t>Triggers</a:t>
            </a:r>
          </a:p>
        </p:txBody>
      </p:sp>
      <p:sp>
        <p:nvSpPr>
          <p:cNvPr id="2" name="Content Placeholder 1"/>
          <p:cNvSpPr>
            <a:spLocks noGrp="1"/>
          </p:cNvSpPr>
          <p:nvPr>
            <p:ph idx="1"/>
          </p:nvPr>
        </p:nvSpPr>
        <p:spPr>
          <a:xfrm>
            <a:off x="640080" y="1463040"/>
            <a:ext cx="11521440" cy="5071534"/>
          </a:xfrm>
        </p:spPr>
        <p:txBody>
          <a:bodyPr>
            <a:normAutofit/>
          </a:bodyPr>
          <a:lstStyle/>
          <a:p>
            <a:pPr marL="137881" indent="0">
              <a:lnSpc>
                <a:spcPct val="150000"/>
              </a:lnSpc>
              <a:buNone/>
            </a:pPr>
            <a:r>
              <a:rPr lang="en-US" sz="2000" dirty="0">
                <a:latin typeface="Times New Roman" panose="02020603050405020304" pitchFamily="18" charset="0"/>
                <a:cs typeface="Times New Roman" panose="02020603050405020304" pitchFamily="18" charset="0"/>
              </a:rPr>
              <a:t>Triggers represent the unit of processing that determines when a pipeline execution needs to be kicked off. There are different types of triggers for different types of events.</a:t>
            </a:r>
            <a:endParaRPr lang="en-US" sz="2300" dirty="0"/>
          </a:p>
        </p:txBody>
      </p:sp>
    </p:spTree>
    <p:extLst>
      <p:ext uri="{BB962C8B-B14F-4D97-AF65-F5344CB8AC3E}">
        <p14:creationId xmlns:p14="http://schemas.microsoft.com/office/powerpoint/2010/main" val="906104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1000"/>
                                        <p:tgtEl>
                                          <p:spTgt spid="2">
                                            <p:txEl>
                                              <p:pRg st="0" end="0"/>
                                            </p:txEl>
                                          </p:spTgt>
                                        </p:tgtEl>
                                      </p:cBhvr>
                                    </p:animEffect>
                                    <p:anim calcmode="lin" valueType="num">
                                      <p:cBhvr>
                                        <p:cTn id="8"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a:t>www.Techlanders.com</a:t>
            </a:r>
          </a:p>
        </p:txBody>
      </p:sp>
      <p:sp>
        <p:nvSpPr>
          <p:cNvPr id="4" name="Slide Number Placeholder 3"/>
          <p:cNvSpPr>
            <a:spLocks noGrp="1"/>
          </p:cNvSpPr>
          <p:nvPr>
            <p:ph type="sldNum" sz="quarter" idx="12"/>
          </p:nvPr>
        </p:nvSpPr>
        <p:spPr/>
        <p:txBody>
          <a:bodyPr/>
          <a:lstStyle/>
          <a:p>
            <a:fld id="{13F480B4-4699-41FE-89A7-96EFD1001786}" type="slidenum">
              <a:rPr lang="en-US" smtClean="0"/>
              <a:t>131</a:t>
            </a:fld>
            <a:endParaRPr lang="en-US"/>
          </a:p>
        </p:txBody>
      </p:sp>
      <p:sp>
        <p:nvSpPr>
          <p:cNvPr id="5" name="Title 4"/>
          <p:cNvSpPr>
            <a:spLocks noGrp="1"/>
          </p:cNvSpPr>
          <p:nvPr>
            <p:ph type="title"/>
          </p:nvPr>
        </p:nvSpPr>
        <p:spPr>
          <a:xfrm>
            <a:off x="614680" y="736600"/>
            <a:ext cx="12029584" cy="1219200"/>
          </a:xfrm>
        </p:spPr>
        <p:txBody>
          <a:bodyPr>
            <a:noAutofit/>
          </a:bodyPr>
          <a:lstStyle/>
          <a:p>
            <a:r>
              <a:rPr lang="en-US" sz="4500" dirty="0"/>
              <a:t>Relationships among pipeline, activity, dataset, and linked services</a:t>
            </a:r>
          </a:p>
        </p:txBody>
      </p:sp>
      <p:pic>
        <p:nvPicPr>
          <p:cNvPr id="4098" name="Picture 2" descr="Relationship between pipeline, activity, dataset, linked services">
            <a:extLst>
              <a:ext uri="{FF2B5EF4-FFF2-40B4-BE49-F238E27FC236}">
                <a16:creationId xmlns:a16="http://schemas.microsoft.com/office/drawing/2014/main" id="{854B664E-78A5-4B26-FB41-04A0C69D846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2819400"/>
            <a:ext cx="11806064" cy="3733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9368308"/>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a:t>www.Techlanders.com</a:t>
            </a:r>
          </a:p>
        </p:txBody>
      </p:sp>
      <p:sp>
        <p:nvSpPr>
          <p:cNvPr id="4" name="Slide Number Placeholder 3"/>
          <p:cNvSpPr>
            <a:spLocks noGrp="1"/>
          </p:cNvSpPr>
          <p:nvPr>
            <p:ph type="sldNum" sz="quarter" idx="12"/>
          </p:nvPr>
        </p:nvSpPr>
        <p:spPr/>
        <p:txBody>
          <a:bodyPr/>
          <a:lstStyle/>
          <a:p>
            <a:fld id="{13F480B4-4699-41FE-89A7-96EFD1001786}" type="slidenum">
              <a:rPr lang="en-US" smtClean="0"/>
              <a:t>132</a:t>
            </a:fld>
            <a:endParaRPr lang="en-US"/>
          </a:p>
        </p:txBody>
      </p:sp>
      <p:sp>
        <p:nvSpPr>
          <p:cNvPr id="11" name="Title 9">
            <a:extLst>
              <a:ext uri="{FF2B5EF4-FFF2-40B4-BE49-F238E27FC236}">
                <a16:creationId xmlns:a16="http://schemas.microsoft.com/office/drawing/2014/main" id="{EE348413-46D0-351E-2B5B-EF0EFBFD8014}"/>
              </a:ext>
            </a:extLst>
          </p:cNvPr>
          <p:cNvSpPr>
            <a:spLocks noGrp="1"/>
          </p:cNvSpPr>
          <p:nvPr>
            <p:ph type="title"/>
          </p:nvPr>
        </p:nvSpPr>
        <p:spPr>
          <a:xfrm>
            <a:off x="640080" y="2438400"/>
            <a:ext cx="11521440" cy="2743200"/>
          </a:xfrm>
        </p:spPr>
        <p:txBody>
          <a:bodyPr>
            <a:normAutofit fontScale="90000"/>
          </a:bodyPr>
          <a:lstStyle/>
          <a:p>
            <a:r>
              <a:rPr lang="en-US" sz="8000" u="none" dirty="0"/>
              <a:t>Lab -7</a:t>
            </a:r>
            <a:br>
              <a:rPr lang="en-US" u="none" dirty="0"/>
            </a:br>
            <a:br>
              <a:rPr lang="en-US" u="none" dirty="0"/>
            </a:br>
            <a:r>
              <a:rPr lang="en-US" u="none" dirty="0"/>
              <a:t>CREATE AZURE DATA FACTORY ACCOUNT </a:t>
            </a:r>
            <a:br>
              <a:rPr lang="en-US" u="none" dirty="0"/>
            </a:br>
            <a:endParaRPr lang="en-US" u="none" dirty="0"/>
          </a:p>
        </p:txBody>
      </p:sp>
    </p:spTree>
    <p:extLst>
      <p:ext uri="{BB962C8B-B14F-4D97-AF65-F5344CB8AC3E}">
        <p14:creationId xmlns:p14="http://schemas.microsoft.com/office/powerpoint/2010/main" val="3017555658"/>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a:t>www.Techlanders.com</a:t>
            </a:r>
          </a:p>
        </p:txBody>
      </p:sp>
      <p:sp>
        <p:nvSpPr>
          <p:cNvPr id="4" name="Slide Number Placeholder 3"/>
          <p:cNvSpPr>
            <a:spLocks noGrp="1"/>
          </p:cNvSpPr>
          <p:nvPr>
            <p:ph type="sldNum" sz="quarter" idx="12"/>
          </p:nvPr>
        </p:nvSpPr>
        <p:spPr/>
        <p:txBody>
          <a:bodyPr/>
          <a:lstStyle/>
          <a:p>
            <a:fld id="{13F480B4-4699-41FE-89A7-96EFD1001786}" type="slidenum">
              <a:rPr lang="en-US" smtClean="0"/>
              <a:t>133</a:t>
            </a:fld>
            <a:endParaRPr lang="en-US"/>
          </a:p>
        </p:txBody>
      </p:sp>
      <p:sp>
        <p:nvSpPr>
          <p:cNvPr id="5" name="Title 4"/>
          <p:cNvSpPr>
            <a:spLocks noGrp="1"/>
          </p:cNvSpPr>
          <p:nvPr>
            <p:ph type="title"/>
          </p:nvPr>
        </p:nvSpPr>
        <p:spPr>
          <a:xfrm>
            <a:off x="0" y="292947"/>
            <a:ext cx="12649200" cy="1219200"/>
          </a:xfrm>
        </p:spPr>
        <p:txBody>
          <a:bodyPr>
            <a:noAutofit/>
          </a:bodyPr>
          <a:lstStyle/>
          <a:p>
            <a:r>
              <a:rPr lang="en-US" sz="4500" dirty="0"/>
              <a:t>Different ways to work with Azure Data Factory</a:t>
            </a:r>
          </a:p>
        </p:txBody>
      </p:sp>
      <p:sp>
        <p:nvSpPr>
          <p:cNvPr id="2" name="Content Placeholder 1"/>
          <p:cNvSpPr>
            <a:spLocks noGrp="1"/>
          </p:cNvSpPr>
          <p:nvPr>
            <p:ph idx="1"/>
          </p:nvPr>
        </p:nvSpPr>
        <p:spPr>
          <a:xfrm>
            <a:off x="640080" y="1463040"/>
            <a:ext cx="11521440" cy="5071534"/>
          </a:xfrm>
        </p:spPr>
        <p:txBody>
          <a:bodyPr>
            <a:normAutofit/>
          </a:bodyPr>
          <a:lstStyle/>
          <a:p>
            <a:pPr marL="480781" indent="-342900">
              <a:lnSpc>
                <a:spcPct val="150000"/>
              </a:lnSpc>
            </a:pPr>
            <a:r>
              <a:rPr lang="en-US" sz="2000" dirty="0">
                <a:latin typeface="Times New Roman" panose="02020603050405020304" pitchFamily="18" charset="0"/>
                <a:cs typeface="Times New Roman" panose="02020603050405020304" pitchFamily="18" charset="0"/>
              </a:rPr>
              <a:t>Azure Portal UI</a:t>
            </a:r>
          </a:p>
          <a:p>
            <a:pPr marL="480781" indent="-342900">
              <a:lnSpc>
                <a:spcPct val="150000"/>
              </a:lnSpc>
            </a:pPr>
            <a:r>
              <a:rPr lang="en-US" sz="2000" dirty="0">
                <a:latin typeface="Times New Roman" panose="02020603050405020304" pitchFamily="18" charset="0"/>
                <a:cs typeface="Times New Roman" panose="02020603050405020304" pitchFamily="18" charset="0"/>
              </a:rPr>
              <a:t>Azure PowerShell</a:t>
            </a:r>
          </a:p>
          <a:p>
            <a:pPr marL="480781" indent="-342900">
              <a:lnSpc>
                <a:spcPct val="150000"/>
              </a:lnSpc>
            </a:pPr>
            <a:r>
              <a:rPr lang="en-US" sz="2000" dirty="0">
                <a:latin typeface="Times New Roman" panose="02020603050405020304" pitchFamily="18" charset="0"/>
                <a:cs typeface="Times New Roman" panose="02020603050405020304" pitchFamily="18" charset="0"/>
              </a:rPr>
              <a:t>.NET</a:t>
            </a:r>
          </a:p>
          <a:p>
            <a:pPr marL="480781" indent="-342900">
              <a:lnSpc>
                <a:spcPct val="150000"/>
              </a:lnSpc>
            </a:pPr>
            <a:r>
              <a:rPr lang="en-US" sz="2000" dirty="0">
                <a:latin typeface="Times New Roman" panose="02020603050405020304" pitchFamily="18" charset="0"/>
                <a:cs typeface="Times New Roman" panose="02020603050405020304" pitchFamily="18" charset="0"/>
              </a:rPr>
              <a:t>Python</a:t>
            </a:r>
          </a:p>
          <a:p>
            <a:pPr marL="480781" indent="-342900">
              <a:lnSpc>
                <a:spcPct val="150000"/>
              </a:lnSpc>
            </a:pPr>
            <a:r>
              <a:rPr lang="en-US" sz="2000" dirty="0">
                <a:latin typeface="Times New Roman" panose="02020603050405020304" pitchFamily="18" charset="0"/>
                <a:cs typeface="Times New Roman" panose="02020603050405020304" pitchFamily="18" charset="0"/>
              </a:rPr>
              <a:t>REST API</a:t>
            </a:r>
          </a:p>
          <a:p>
            <a:pPr marL="480781" indent="-342900">
              <a:lnSpc>
                <a:spcPct val="150000"/>
              </a:lnSpc>
            </a:pPr>
            <a:r>
              <a:rPr lang="en-US" sz="2000" dirty="0">
                <a:latin typeface="Times New Roman" panose="02020603050405020304" pitchFamily="18" charset="0"/>
                <a:cs typeface="Times New Roman" panose="02020603050405020304" pitchFamily="18" charset="0"/>
              </a:rPr>
              <a:t>Resource Manager Template</a:t>
            </a:r>
          </a:p>
          <a:p>
            <a:pPr marL="137881" indent="0">
              <a:lnSpc>
                <a:spcPct val="150000"/>
              </a:lnSpc>
              <a:buNone/>
            </a:pPr>
            <a:endParaRPr lang="en-US" sz="2000" dirty="0">
              <a:latin typeface="Times New Roman" panose="02020603050405020304" pitchFamily="18" charset="0"/>
              <a:cs typeface="Times New Roman" panose="02020603050405020304" pitchFamily="18" charset="0"/>
            </a:endParaRPr>
          </a:p>
          <a:p>
            <a:pPr marL="137881" indent="0">
              <a:lnSpc>
                <a:spcPct val="150000"/>
              </a:lnSpc>
              <a:buNone/>
            </a:pPr>
            <a:r>
              <a:rPr lang="en-US" sz="2000" dirty="0">
                <a:latin typeface="Times New Roman" panose="02020603050405020304" pitchFamily="18" charset="0"/>
                <a:cs typeface="Times New Roman" panose="02020603050405020304" pitchFamily="18" charset="0"/>
                <a:hlinkClick r:id="rId2"/>
              </a:rPr>
              <a:t>https://learn.microsoft.com/en-us/azure/data-factory/</a:t>
            </a:r>
            <a:endParaRPr lang="en-US" sz="2000" dirty="0">
              <a:latin typeface="Times New Roman" panose="02020603050405020304" pitchFamily="18" charset="0"/>
              <a:cs typeface="Times New Roman" panose="02020603050405020304" pitchFamily="18" charset="0"/>
            </a:endParaRPr>
          </a:p>
          <a:p>
            <a:pPr marL="137881" indent="0">
              <a:lnSpc>
                <a:spcPct val="150000"/>
              </a:lnSpc>
              <a:buNone/>
            </a:pPr>
            <a:endParaRPr lang="en-US" sz="2000" dirty="0">
              <a:latin typeface="Times New Roman" panose="02020603050405020304" pitchFamily="18" charset="0"/>
              <a:cs typeface="Times New Roman" panose="02020603050405020304" pitchFamily="18" charset="0"/>
            </a:endParaRPr>
          </a:p>
          <a:p>
            <a:pPr marL="137881" indent="0">
              <a:lnSpc>
                <a:spcPct val="150000"/>
              </a:lnSpc>
              <a:buNone/>
            </a:pPr>
            <a:endParaRPr lang="en-US" sz="2000" dirty="0">
              <a:latin typeface="Times New Roman" panose="02020603050405020304" pitchFamily="18" charset="0"/>
              <a:cs typeface="Times New Roman" panose="02020603050405020304" pitchFamily="18" charset="0"/>
            </a:endParaRPr>
          </a:p>
          <a:p>
            <a:pPr marL="137881" indent="0">
              <a:buNone/>
            </a:pPr>
            <a:endParaRPr lang="en-US" sz="2300" dirty="0"/>
          </a:p>
        </p:txBody>
      </p:sp>
    </p:spTree>
    <p:extLst>
      <p:ext uri="{BB962C8B-B14F-4D97-AF65-F5344CB8AC3E}">
        <p14:creationId xmlns:p14="http://schemas.microsoft.com/office/powerpoint/2010/main" val="32849615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1000"/>
                                        <p:tgtEl>
                                          <p:spTgt spid="2">
                                            <p:txEl>
                                              <p:pRg st="0" end="0"/>
                                            </p:txEl>
                                          </p:spTgt>
                                        </p:tgtEl>
                                      </p:cBhvr>
                                    </p:animEffect>
                                    <p:anim calcmode="lin" valueType="num">
                                      <p:cBhvr>
                                        <p:cTn id="8"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1000"/>
                                        <p:tgtEl>
                                          <p:spTgt spid="2">
                                            <p:txEl>
                                              <p:pRg st="1" end="1"/>
                                            </p:txEl>
                                          </p:spTgt>
                                        </p:tgtEl>
                                      </p:cBhvr>
                                    </p:animEffect>
                                    <p:anim calcmode="lin" valueType="num">
                                      <p:cBhvr>
                                        <p:cTn id="13" dur="1000" fill="hold"/>
                                        <p:tgtEl>
                                          <p:spTgt spid="2">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2">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1000"/>
                                        <p:tgtEl>
                                          <p:spTgt spid="2">
                                            <p:txEl>
                                              <p:pRg st="2" end="2"/>
                                            </p:txEl>
                                          </p:spTgt>
                                        </p:tgtEl>
                                      </p:cBhvr>
                                    </p:animEffect>
                                    <p:anim calcmode="lin" valueType="num">
                                      <p:cBhvr>
                                        <p:cTn id="18"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2">
                                            <p:txEl>
                                              <p:pRg st="2" end="2"/>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1000"/>
                                        <p:tgtEl>
                                          <p:spTgt spid="2">
                                            <p:txEl>
                                              <p:pRg st="3" end="3"/>
                                            </p:txEl>
                                          </p:spTgt>
                                        </p:tgtEl>
                                      </p:cBhvr>
                                    </p:animEffect>
                                    <p:anim calcmode="lin" valueType="num">
                                      <p:cBhvr>
                                        <p:cTn id="23"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24" dur="1000" fill="hold"/>
                                        <p:tgtEl>
                                          <p:spTgt spid="2">
                                            <p:txEl>
                                              <p:pRg st="3" end="3"/>
                                            </p:txEl>
                                          </p:spTgt>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Effect transition="in" filter="fade">
                                      <p:cBhvr>
                                        <p:cTn id="27" dur="1000"/>
                                        <p:tgtEl>
                                          <p:spTgt spid="2">
                                            <p:txEl>
                                              <p:pRg st="4" end="4"/>
                                            </p:txEl>
                                          </p:spTgt>
                                        </p:tgtEl>
                                      </p:cBhvr>
                                    </p:animEffect>
                                    <p:anim calcmode="lin" valueType="num">
                                      <p:cBhvr>
                                        <p:cTn id="28" dur="1000" fill="hold"/>
                                        <p:tgtEl>
                                          <p:spTgt spid="2">
                                            <p:txEl>
                                              <p:pRg st="4" end="4"/>
                                            </p:txEl>
                                          </p:spTgt>
                                        </p:tgtEl>
                                        <p:attrNameLst>
                                          <p:attrName>ppt_x</p:attrName>
                                        </p:attrNameLst>
                                      </p:cBhvr>
                                      <p:tavLst>
                                        <p:tav tm="0">
                                          <p:val>
                                            <p:strVal val="#ppt_x"/>
                                          </p:val>
                                        </p:tav>
                                        <p:tav tm="100000">
                                          <p:val>
                                            <p:strVal val="#ppt_x"/>
                                          </p:val>
                                        </p:tav>
                                      </p:tavLst>
                                    </p:anim>
                                    <p:anim calcmode="lin" valueType="num">
                                      <p:cBhvr>
                                        <p:cTn id="29" dur="1000" fill="hold"/>
                                        <p:tgtEl>
                                          <p:spTgt spid="2">
                                            <p:txEl>
                                              <p:pRg st="4" end="4"/>
                                            </p:txEl>
                                          </p:spTgt>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2">
                                            <p:txEl>
                                              <p:pRg st="5" end="5"/>
                                            </p:txEl>
                                          </p:spTgt>
                                        </p:tgtEl>
                                        <p:attrNameLst>
                                          <p:attrName>style.visibility</p:attrName>
                                        </p:attrNameLst>
                                      </p:cBhvr>
                                      <p:to>
                                        <p:strVal val="visible"/>
                                      </p:to>
                                    </p:set>
                                    <p:animEffect transition="in" filter="fade">
                                      <p:cBhvr>
                                        <p:cTn id="32" dur="1000"/>
                                        <p:tgtEl>
                                          <p:spTgt spid="2">
                                            <p:txEl>
                                              <p:pRg st="5" end="5"/>
                                            </p:txEl>
                                          </p:spTgt>
                                        </p:tgtEl>
                                      </p:cBhvr>
                                    </p:animEffect>
                                    <p:anim calcmode="lin" valueType="num">
                                      <p:cBhvr>
                                        <p:cTn id="33" dur="1000" fill="hold"/>
                                        <p:tgtEl>
                                          <p:spTgt spid="2">
                                            <p:txEl>
                                              <p:pRg st="5" end="5"/>
                                            </p:txEl>
                                          </p:spTgt>
                                        </p:tgtEl>
                                        <p:attrNameLst>
                                          <p:attrName>ppt_x</p:attrName>
                                        </p:attrNameLst>
                                      </p:cBhvr>
                                      <p:tavLst>
                                        <p:tav tm="0">
                                          <p:val>
                                            <p:strVal val="#ppt_x"/>
                                          </p:val>
                                        </p:tav>
                                        <p:tav tm="100000">
                                          <p:val>
                                            <p:strVal val="#ppt_x"/>
                                          </p:val>
                                        </p:tav>
                                      </p:tavLst>
                                    </p:anim>
                                    <p:anim calcmode="lin" valueType="num">
                                      <p:cBhvr>
                                        <p:cTn id="34" dur="1000" fill="hold"/>
                                        <p:tgtEl>
                                          <p:spTgt spid="2">
                                            <p:txEl>
                                              <p:pRg st="5" end="5"/>
                                            </p:txEl>
                                          </p:spTgt>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2">
                                            <p:txEl>
                                              <p:pRg st="7" end="7"/>
                                            </p:txEl>
                                          </p:spTgt>
                                        </p:tgtEl>
                                        <p:attrNameLst>
                                          <p:attrName>style.visibility</p:attrName>
                                        </p:attrNameLst>
                                      </p:cBhvr>
                                      <p:to>
                                        <p:strVal val="visible"/>
                                      </p:to>
                                    </p:set>
                                    <p:animEffect transition="in" filter="fade">
                                      <p:cBhvr>
                                        <p:cTn id="37" dur="1000"/>
                                        <p:tgtEl>
                                          <p:spTgt spid="2">
                                            <p:txEl>
                                              <p:pRg st="7" end="7"/>
                                            </p:txEl>
                                          </p:spTgt>
                                        </p:tgtEl>
                                      </p:cBhvr>
                                    </p:animEffect>
                                    <p:anim calcmode="lin" valueType="num">
                                      <p:cBhvr>
                                        <p:cTn id="38" dur="1000" fill="hold"/>
                                        <p:tgtEl>
                                          <p:spTgt spid="2">
                                            <p:txEl>
                                              <p:pRg st="7" end="7"/>
                                            </p:txEl>
                                          </p:spTgt>
                                        </p:tgtEl>
                                        <p:attrNameLst>
                                          <p:attrName>ppt_x</p:attrName>
                                        </p:attrNameLst>
                                      </p:cBhvr>
                                      <p:tavLst>
                                        <p:tav tm="0">
                                          <p:val>
                                            <p:strVal val="#ppt_x"/>
                                          </p:val>
                                        </p:tav>
                                        <p:tav tm="100000">
                                          <p:val>
                                            <p:strVal val="#ppt_x"/>
                                          </p:val>
                                        </p:tav>
                                      </p:tavLst>
                                    </p:anim>
                                    <p:anim calcmode="lin" valueType="num">
                                      <p:cBhvr>
                                        <p:cTn id="39" dur="1000" fill="hold"/>
                                        <p:tgtEl>
                                          <p:spTgt spid="2">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a:t>www.Techlanders.com</a:t>
            </a:r>
          </a:p>
        </p:txBody>
      </p:sp>
      <p:sp>
        <p:nvSpPr>
          <p:cNvPr id="4" name="Slide Number Placeholder 3"/>
          <p:cNvSpPr>
            <a:spLocks noGrp="1"/>
          </p:cNvSpPr>
          <p:nvPr>
            <p:ph type="sldNum" sz="quarter" idx="12"/>
          </p:nvPr>
        </p:nvSpPr>
        <p:spPr/>
        <p:txBody>
          <a:bodyPr/>
          <a:lstStyle/>
          <a:p>
            <a:fld id="{13F480B4-4699-41FE-89A7-96EFD1001786}" type="slidenum">
              <a:rPr lang="en-US" smtClean="0"/>
              <a:t>134</a:t>
            </a:fld>
            <a:endParaRPr lang="en-US"/>
          </a:p>
        </p:txBody>
      </p:sp>
      <p:sp>
        <p:nvSpPr>
          <p:cNvPr id="5" name="Title 4"/>
          <p:cNvSpPr>
            <a:spLocks noGrp="1"/>
          </p:cNvSpPr>
          <p:nvPr>
            <p:ph type="title"/>
          </p:nvPr>
        </p:nvSpPr>
        <p:spPr/>
        <p:txBody>
          <a:bodyPr>
            <a:noAutofit/>
          </a:bodyPr>
          <a:lstStyle/>
          <a:p>
            <a:r>
              <a:rPr lang="en-US" sz="4500" dirty="0"/>
              <a:t>Pipeline and Activity </a:t>
            </a:r>
          </a:p>
        </p:txBody>
      </p:sp>
      <p:sp>
        <p:nvSpPr>
          <p:cNvPr id="2" name="Content Placeholder 1"/>
          <p:cNvSpPr>
            <a:spLocks noGrp="1"/>
          </p:cNvSpPr>
          <p:nvPr>
            <p:ph idx="1"/>
          </p:nvPr>
        </p:nvSpPr>
        <p:spPr>
          <a:xfrm>
            <a:off x="640080" y="1463040"/>
            <a:ext cx="11856720" cy="4937760"/>
          </a:xfrm>
        </p:spPr>
        <p:txBody>
          <a:bodyPr>
            <a:normAutofit/>
          </a:bodyPr>
          <a:lstStyle/>
          <a:p>
            <a:pPr marL="0" indent="0" algn="just">
              <a:lnSpc>
                <a:spcPct val="150000"/>
              </a:lnSpc>
              <a:buNone/>
            </a:pPr>
            <a:r>
              <a:rPr lang="en-US" sz="2000" b="1" dirty="0">
                <a:latin typeface="Times New Roman" panose="02020603050405020304" pitchFamily="18" charset="0"/>
                <a:cs typeface="Times New Roman" panose="02020603050405020304" pitchFamily="18" charset="0"/>
              </a:rPr>
              <a:t>A pipeline is a logical grouping of activities that together perform a task. </a:t>
            </a:r>
            <a:endParaRPr lang="en-US" sz="2000" dirty="0">
              <a:latin typeface="Times New Roman" panose="02020603050405020304" pitchFamily="18" charset="0"/>
              <a:cs typeface="Times New Roman" panose="02020603050405020304" pitchFamily="18" charset="0"/>
            </a:endParaRPr>
          </a:p>
          <a:p>
            <a:pPr marL="0" indent="0" algn="just">
              <a:lnSpc>
                <a:spcPct val="150000"/>
              </a:lnSpc>
              <a:buNone/>
            </a:pPr>
            <a:r>
              <a:rPr lang="en-US" sz="2000" dirty="0">
                <a:latin typeface="Times New Roman" panose="02020603050405020304" pitchFamily="18" charset="0"/>
                <a:cs typeface="Times New Roman" panose="02020603050405020304" pitchFamily="18" charset="0"/>
              </a:rPr>
              <a:t>For example, a pipeline could contain a set of activities that ingest and clean log data, and then kick off a mapping data flow to analyze the log data. The pipeline allows you to manage the activities as a set instead of each one individually. You deploy and schedule the pipeline instead of the activities independently.</a:t>
            </a:r>
          </a:p>
          <a:p>
            <a:pPr marL="0" indent="0" algn="just">
              <a:lnSpc>
                <a:spcPct val="150000"/>
              </a:lnSpc>
              <a:buNone/>
            </a:pPr>
            <a:endParaRPr lang="en-US" sz="2000" dirty="0">
              <a:latin typeface="Times New Roman" panose="02020603050405020304" pitchFamily="18" charset="0"/>
              <a:cs typeface="Times New Roman" panose="02020603050405020304" pitchFamily="18" charset="0"/>
            </a:endParaRPr>
          </a:p>
          <a:p>
            <a:pPr marL="0" indent="0" algn="just">
              <a:lnSpc>
                <a:spcPct val="150000"/>
              </a:lnSpc>
              <a:buNone/>
            </a:pPr>
            <a:r>
              <a:rPr lang="en-US" sz="2000" b="1" dirty="0">
                <a:latin typeface="Times New Roman" panose="02020603050405020304" pitchFamily="18" charset="0"/>
                <a:cs typeface="Times New Roman" panose="02020603050405020304" pitchFamily="18" charset="0"/>
              </a:rPr>
              <a:t>The activities in a pipeline define actions to perform on your data. </a:t>
            </a:r>
          </a:p>
          <a:p>
            <a:pPr marL="0" indent="0" algn="just">
              <a:lnSpc>
                <a:spcPct val="150000"/>
              </a:lnSpc>
              <a:buNone/>
            </a:pPr>
            <a:r>
              <a:rPr lang="en-US" sz="2000" dirty="0">
                <a:latin typeface="Times New Roman" panose="02020603050405020304" pitchFamily="18" charset="0"/>
                <a:cs typeface="Times New Roman" panose="02020603050405020304" pitchFamily="18" charset="0"/>
              </a:rPr>
              <a:t>For example, you may use a copy activity to copy data from SQL Server to an Azure Blob Storage. Then, use a data flow activity or a Databricks Notebook activity to process and transform data from the blob storage to an Azure Synapse Analytics pool on top of which business intelligence reporting solutions are built.</a:t>
            </a:r>
          </a:p>
          <a:p>
            <a:pPr marL="137881" indent="0" algn="just">
              <a:buNone/>
            </a:pPr>
            <a:endParaRPr lang="en-US" sz="2300" dirty="0"/>
          </a:p>
        </p:txBody>
      </p:sp>
    </p:spTree>
    <p:extLst>
      <p:ext uri="{BB962C8B-B14F-4D97-AF65-F5344CB8AC3E}">
        <p14:creationId xmlns:p14="http://schemas.microsoft.com/office/powerpoint/2010/main" val="2095060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1000"/>
                                        <p:tgtEl>
                                          <p:spTgt spid="2">
                                            <p:txEl>
                                              <p:pRg st="0" end="0"/>
                                            </p:txEl>
                                          </p:spTgt>
                                        </p:tgtEl>
                                      </p:cBhvr>
                                    </p:animEffect>
                                    <p:anim calcmode="lin" valueType="num">
                                      <p:cBhvr>
                                        <p:cTn id="8"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1000"/>
                                        <p:tgtEl>
                                          <p:spTgt spid="2">
                                            <p:txEl>
                                              <p:pRg st="1" end="1"/>
                                            </p:txEl>
                                          </p:spTgt>
                                        </p:tgtEl>
                                      </p:cBhvr>
                                    </p:animEffect>
                                    <p:anim calcmode="lin" valueType="num">
                                      <p:cBhvr>
                                        <p:cTn id="13" dur="1000" fill="hold"/>
                                        <p:tgtEl>
                                          <p:spTgt spid="2">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2">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animEffect transition="in" filter="fade">
                                      <p:cBhvr>
                                        <p:cTn id="17" dur="1000"/>
                                        <p:tgtEl>
                                          <p:spTgt spid="2">
                                            <p:txEl>
                                              <p:pRg st="3" end="3"/>
                                            </p:txEl>
                                          </p:spTgt>
                                        </p:tgtEl>
                                      </p:cBhvr>
                                    </p:animEffect>
                                    <p:anim calcmode="lin" valueType="num">
                                      <p:cBhvr>
                                        <p:cTn id="18"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19" dur="1000" fill="hold"/>
                                        <p:tgtEl>
                                          <p:spTgt spid="2">
                                            <p:txEl>
                                              <p:pRg st="3" end="3"/>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2">
                                            <p:txEl>
                                              <p:pRg st="4" end="4"/>
                                            </p:txEl>
                                          </p:spTgt>
                                        </p:tgtEl>
                                        <p:attrNameLst>
                                          <p:attrName>style.visibility</p:attrName>
                                        </p:attrNameLst>
                                      </p:cBhvr>
                                      <p:to>
                                        <p:strVal val="visible"/>
                                      </p:to>
                                    </p:set>
                                    <p:animEffect transition="in" filter="fade">
                                      <p:cBhvr>
                                        <p:cTn id="22" dur="1000"/>
                                        <p:tgtEl>
                                          <p:spTgt spid="2">
                                            <p:txEl>
                                              <p:pRg st="4" end="4"/>
                                            </p:txEl>
                                          </p:spTgt>
                                        </p:tgtEl>
                                      </p:cBhvr>
                                    </p:animEffect>
                                    <p:anim calcmode="lin" valueType="num">
                                      <p:cBhvr>
                                        <p:cTn id="23" dur="1000" fill="hold"/>
                                        <p:tgtEl>
                                          <p:spTgt spid="2">
                                            <p:txEl>
                                              <p:pRg st="4" end="4"/>
                                            </p:txEl>
                                          </p:spTgt>
                                        </p:tgtEl>
                                        <p:attrNameLst>
                                          <p:attrName>ppt_x</p:attrName>
                                        </p:attrNameLst>
                                      </p:cBhvr>
                                      <p:tavLst>
                                        <p:tav tm="0">
                                          <p:val>
                                            <p:strVal val="#ppt_x"/>
                                          </p:val>
                                        </p:tav>
                                        <p:tav tm="100000">
                                          <p:val>
                                            <p:strVal val="#ppt_x"/>
                                          </p:val>
                                        </p:tav>
                                      </p:tavLst>
                                    </p:anim>
                                    <p:anim calcmode="lin" valueType="num">
                                      <p:cBhvr>
                                        <p:cTn id="24" dur="1000" fill="hold"/>
                                        <p:tgtEl>
                                          <p:spTgt spid="2">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a:t>www.Techlanders.com</a:t>
            </a:r>
          </a:p>
        </p:txBody>
      </p:sp>
      <p:sp>
        <p:nvSpPr>
          <p:cNvPr id="4" name="Slide Number Placeholder 3"/>
          <p:cNvSpPr>
            <a:spLocks noGrp="1"/>
          </p:cNvSpPr>
          <p:nvPr>
            <p:ph type="sldNum" sz="quarter" idx="12"/>
          </p:nvPr>
        </p:nvSpPr>
        <p:spPr/>
        <p:txBody>
          <a:bodyPr/>
          <a:lstStyle/>
          <a:p>
            <a:fld id="{13F480B4-4699-41FE-89A7-96EFD1001786}" type="slidenum">
              <a:rPr lang="en-US" smtClean="0"/>
              <a:t>135</a:t>
            </a:fld>
            <a:endParaRPr lang="en-US"/>
          </a:p>
        </p:txBody>
      </p:sp>
      <p:sp>
        <p:nvSpPr>
          <p:cNvPr id="5" name="Title 4"/>
          <p:cNvSpPr>
            <a:spLocks noGrp="1"/>
          </p:cNvSpPr>
          <p:nvPr>
            <p:ph type="title"/>
          </p:nvPr>
        </p:nvSpPr>
        <p:spPr/>
        <p:txBody>
          <a:bodyPr>
            <a:noAutofit/>
          </a:bodyPr>
          <a:lstStyle/>
          <a:p>
            <a:r>
              <a:rPr lang="en-US" sz="4500" dirty="0"/>
              <a:t>Pipeline and Activity </a:t>
            </a:r>
          </a:p>
        </p:txBody>
      </p:sp>
      <p:pic>
        <p:nvPicPr>
          <p:cNvPr id="5122" name="Picture 2" descr="Relationship between dataset, activity, and pipeline">
            <a:extLst>
              <a:ext uri="{FF2B5EF4-FFF2-40B4-BE49-F238E27FC236}">
                <a16:creationId xmlns:a16="http://schemas.microsoft.com/office/drawing/2014/main" id="{70536461-8771-959C-38AD-6953BDDA7E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07646" y="2471737"/>
            <a:ext cx="9480232" cy="2371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6864776"/>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a:t>www.Techlanders.com</a:t>
            </a:r>
          </a:p>
        </p:txBody>
      </p:sp>
      <p:sp>
        <p:nvSpPr>
          <p:cNvPr id="4" name="Slide Number Placeholder 3"/>
          <p:cNvSpPr>
            <a:spLocks noGrp="1"/>
          </p:cNvSpPr>
          <p:nvPr>
            <p:ph type="sldNum" sz="quarter" idx="12"/>
          </p:nvPr>
        </p:nvSpPr>
        <p:spPr/>
        <p:txBody>
          <a:bodyPr/>
          <a:lstStyle/>
          <a:p>
            <a:fld id="{13F480B4-4699-41FE-89A7-96EFD1001786}" type="slidenum">
              <a:rPr lang="en-US" smtClean="0"/>
              <a:t>136</a:t>
            </a:fld>
            <a:endParaRPr lang="en-US"/>
          </a:p>
        </p:txBody>
      </p:sp>
      <p:sp>
        <p:nvSpPr>
          <p:cNvPr id="5" name="Title 4"/>
          <p:cNvSpPr>
            <a:spLocks noGrp="1"/>
          </p:cNvSpPr>
          <p:nvPr>
            <p:ph type="title"/>
          </p:nvPr>
        </p:nvSpPr>
        <p:spPr/>
        <p:txBody>
          <a:bodyPr>
            <a:noAutofit/>
          </a:bodyPr>
          <a:lstStyle/>
          <a:p>
            <a:r>
              <a:rPr lang="en-US" sz="4500" dirty="0"/>
              <a:t>Types of Activity</a:t>
            </a:r>
          </a:p>
        </p:txBody>
      </p:sp>
      <p:sp>
        <p:nvSpPr>
          <p:cNvPr id="2" name="Content Placeholder 1"/>
          <p:cNvSpPr>
            <a:spLocks noGrp="1"/>
          </p:cNvSpPr>
          <p:nvPr>
            <p:ph idx="1"/>
          </p:nvPr>
        </p:nvSpPr>
        <p:spPr>
          <a:xfrm>
            <a:off x="640080" y="1463040"/>
            <a:ext cx="11521440" cy="5071534"/>
          </a:xfrm>
        </p:spPr>
        <p:txBody>
          <a:bodyPr>
            <a:normAutofit/>
          </a:bodyPr>
          <a:lstStyle/>
          <a:p>
            <a:pPr marL="137881" indent="0">
              <a:lnSpc>
                <a:spcPct val="150000"/>
              </a:lnSpc>
              <a:buNone/>
            </a:pPr>
            <a:r>
              <a:rPr lang="en-US" sz="2000" dirty="0">
                <a:latin typeface="Times New Roman" panose="02020603050405020304" pitchFamily="18" charset="0"/>
                <a:cs typeface="Times New Roman" panose="02020603050405020304" pitchFamily="18" charset="0"/>
              </a:rPr>
              <a:t>Azure Data Factory and Azure Synapse Analytics have three groupings of activities</a:t>
            </a:r>
          </a:p>
          <a:p>
            <a:pPr marL="480781" indent="-342900">
              <a:lnSpc>
                <a:spcPct val="150000"/>
              </a:lnSpc>
            </a:pPr>
            <a:r>
              <a:rPr lang="en-US" sz="2000" dirty="0">
                <a:latin typeface="Times New Roman" panose="02020603050405020304" pitchFamily="18" charset="0"/>
                <a:cs typeface="Times New Roman" panose="02020603050405020304" pitchFamily="18" charset="0"/>
              </a:rPr>
              <a:t>Data movement activities</a:t>
            </a:r>
          </a:p>
          <a:p>
            <a:pPr marL="480781" indent="-342900">
              <a:lnSpc>
                <a:spcPct val="150000"/>
              </a:lnSpc>
            </a:pPr>
            <a:r>
              <a:rPr lang="en-US" sz="2000" dirty="0">
                <a:latin typeface="Times New Roman" panose="02020603050405020304" pitchFamily="18" charset="0"/>
                <a:cs typeface="Times New Roman" panose="02020603050405020304" pitchFamily="18" charset="0"/>
              </a:rPr>
              <a:t>Data transformation activities</a:t>
            </a:r>
          </a:p>
          <a:p>
            <a:pPr marL="480781" indent="-342900">
              <a:lnSpc>
                <a:spcPct val="150000"/>
              </a:lnSpc>
            </a:pPr>
            <a:r>
              <a:rPr lang="en-US" sz="2000" dirty="0">
                <a:latin typeface="Times New Roman" panose="02020603050405020304" pitchFamily="18" charset="0"/>
                <a:cs typeface="Times New Roman" panose="02020603050405020304" pitchFamily="18" charset="0"/>
              </a:rPr>
              <a:t>Control activities</a:t>
            </a:r>
          </a:p>
          <a:p>
            <a:pPr marL="137881" indent="0">
              <a:lnSpc>
                <a:spcPct val="150000"/>
              </a:lnSpc>
              <a:buNone/>
            </a:pPr>
            <a:endParaRPr lang="en-US" sz="2000" dirty="0">
              <a:latin typeface="Times New Roman" panose="02020603050405020304" pitchFamily="18" charset="0"/>
              <a:cs typeface="Times New Roman" panose="02020603050405020304" pitchFamily="18" charset="0"/>
            </a:endParaRPr>
          </a:p>
          <a:p>
            <a:pPr marL="137881" indent="0">
              <a:lnSpc>
                <a:spcPct val="150000"/>
              </a:lnSpc>
              <a:buNone/>
            </a:pPr>
            <a:r>
              <a:rPr lang="en-US" sz="2300" dirty="0">
                <a:hlinkClick r:id="rId2"/>
              </a:rPr>
              <a:t>https://learn.microsoft.com/en-us/azure/data-factory/concepts-pipelines-activities?tabs=data-factory</a:t>
            </a:r>
            <a:endParaRPr lang="en-US" sz="2300" dirty="0"/>
          </a:p>
          <a:p>
            <a:pPr marL="137881" indent="0">
              <a:lnSpc>
                <a:spcPct val="150000"/>
              </a:lnSpc>
              <a:buNone/>
            </a:pPr>
            <a:endParaRPr lang="en-US" sz="2300" dirty="0"/>
          </a:p>
        </p:txBody>
      </p:sp>
    </p:spTree>
    <p:extLst>
      <p:ext uri="{BB962C8B-B14F-4D97-AF65-F5344CB8AC3E}">
        <p14:creationId xmlns:p14="http://schemas.microsoft.com/office/powerpoint/2010/main" val="731946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1000"/>
                                        <p:tgtEl>
                                          <p:spTgt spid="2">
                                            <p:txEl>
                                              <p:pRg st="0" end="0"/>
                                            </p:txEl>
                                          </p:spTgt>
                                        </p:tgtEl>
                                      </p:cBhvr>
                                    </p:animEffect>
                                    <p:anim calcmode="lin" valueType="num">
                                      <p:cBhvr>
                                        <p:cTn id="8"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1000"/>
                                        <p:tgtEl>
                                          <p:spTgt spid="2">
                                            <p:txEl>
                                              <p:pRg st="1" end="1"/>
                                            </p:txEl>
                                          </p:spTgt>
                                        </p:tgtEl>
                                      </p:cBhvr>
                                    </p:animEffect>
                                    <p:anim calcmode="lin" valueType="num">
                                      <p:cBhvr>
                                        <p:cTn id="13" dur="1000" fill="hold"/>
                                        <p:tgtEl>
                                          <p:spTgt spid="2">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2">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1000"/>
                                        <p:tgtEl>
                                          <p:spTgt spid="2">
                                            <p:txEl>
                                              <p:pRg st="2" end="2"/>
                                            </p:txEl>
                                          </p:spTgt>
                                        </p:tgtEl>
                                      </p:cBhvr>
                                    </p:animEffect>
                                    <p:anim calcmode="lin" valueType="num">
                                      <p:cBhvr>
                                        <p:cTn id="18"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2">
                                            <p:txEl>
                                              <p:pRg st="2" end="2"/>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1000"/>
                                        <p:tgtEl>
                                          <p:spTgt spid="2">
                                            <p:txEl>
                                              <p:pRg st="3" end="3"/>
                                            </p:txEl>
                                          </p:spTgt>
                                        </p:tgtEl>
                                      </p:cBhvr>
                                    </p:animEffect>
                                    <p:anim calcmode="lin" valueType="num">
                                      <p:cBhvr>
                                        <p:cTn id="23"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24" dur="1000" fill="hold"/>
                                        <p:tgtEl>
                                          <p:spTgt spid="2">
                                            <p:txEl>
                                              <p:pRg st="3" end="3"/>
                                            </p:txEl>
                                          </p:spTgt>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animEffect transition="in" filter="fade">
                                      <p:cBhvr>
                                        <p:cTn id="27" dur="1000"/>
                                        <p:tgtEl>
                                          <p:spTgt spid="2">
                                            <p:txEl>
                                              <p:pRg st="5" end="5"/>
                                            </p:txEl>
                                          </p:spTgt>
                                        </p:tgtEl>
                                      </p:cBhvr>
                                    </p:animEffect>
                                    <p:anim calcmode="lin" valueType="num">
                                      <p:cBhvr>
                                        <p:cTn id="28" dur="1000" fill="hold"/>
                                        <p:tgtEl>
                                          <p:spTgt spid="2">
                                            <p:txEl>
                                              <p:pRg st="5" end="5"/>
                                            </p:txEl>
                                          </p:spTgt>
                                        </p:tgtEl>
                                        <p:attrNameLst>
                                          <p:attrName>ppt_x</p:attrName>
                                        </p:attrNameLst>
                                      </p:cBhvr>
                                      <p:tavLst>
                                        <p:tav tm="0">
                                          <p:val>
                                            <p:strVal val="#ppt_x"/>
                                          </p:val>
                                        </p:tav>
                                        <p:tav tm="100000">
                                          <p:val>
                                            <p:strVal val="#ppt_x"/>
                                          </p:val>
                                        </p:tav>
                                      </p:tavLst>
                                    </p:anim>
                                    <p:anim calcmode="lin" valueType="num">
                                      <p:cBhvr>
                                        <p:cTn id="29" dur="1000" fill="hold"/>
                                        <p:tgtEl>
                                          <p:spTgt spid="2">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a:t>www.Techlanders.com</a:t>
            </a:r>
          </a:p>
        </p:txBody>
      </p:sp>
      <p:sp>
        <p:nvSpPr>
          <p:cNvPr id="4" name="Slide Number Placeholder 3"/>
          <p:cNvSpPr>
            <a:spLocks noGrp="1"/>
          </p:cNvSpPr>
          <p:nvPr>
            <p:ph type="sldNum" sz="quarter" idx="12"/>
          </p:nvPr>
        </p:nvSpPr>
        <p:spPr/>
        <p:txBody>
          <a:bodyPr/>
          <a:lstStyle/>
          <a:p>
            <a:fld id="{13F480B4-4699-41FE-89A7-96EFD1001786}" type="slidenum">
              <a:rPr lang="en-US" smtClean="0"/>
              <a:t>137</a:t>
            </a:fld>
            <a:endParaRPr lang="en-US"/>
          </a:p>
        </p:txBody>
      </p:sp>
      <p:sp>
        <p:nvSpPr>
          <p:cNvPr id="11" name="Title 9">
            <a:extLst>
              <a:ext uri="{FF2B5EF4-FFF2-40B4-BE49-F238E27FC236}">
                <a16:creationId xmlns:a16="http://schemas.microsoft.com/office/drawing/2014/main" id="{EE348413-46D0-351E-2B5B-EF0EFBFD8014}"/>
              </a:ext>
            </a:extLst>
          </p:cNvPr>
          <p:cNvSpPr>
            <a:spLocks noGrp="1"/>
          </p:cNvSpPr>
          <p:nvPr>
            <p:ph type="title"/>
          </p:nvPr>
        </p:nvSpPr>
        <p:spPr>
          <a:xfrm>
            <a:off x="640080" y="2438400"/>
            <a:ext cx="11521440" cy="2743200"/>
          </a:xfrm>
        </p:spPr>
        <p:txBody>
          <a:bodyPr>
            <a:normAutofit fontScale="90000"/>
          </a:bodyPr>
          <a:lstStyle/>
          <a:p>
            <a:r>
              <a:rPr lang="en-US" sz="8000" u="none" dirty="0"/>
              <a:t>Lab -8</a:t>
            </a:r>
            <a:br>
              <a:rPr lang="en-US" sz="8000" u="none" dirty="0"/>
            </a:br>
            <a:r>
              <a:rPr lang="en-US" sz="3300" u="none" dirty="0"/>
              <a:t> </a:t>
            </a:r>
            <a:r>
              <a:rPr lang="en-US" sz="3900" u="none" dirty="0"/>
              <a:t>Copy Data Within ADLS Using Copy Data Tool</a:t>
            </a:r>
            <a:br>
              <a:rPr lang="en-US" sz="3900" u="none" dirty="0"/>
            </a:br>
            <a:br>
              <a:rPr lang="en-US" u="none" dirty="0"/>
            </a:br>
            <a:endParaRPr lang="en-US" u="none" dirty="0"/>
          </a:p>
        </p:txBody>
      </p:sp>
    </p:spTree>
    <p:extLst>
      <p:ext uri="{BB962C8B-B14F-4D97-AF65-F5344CB8AC3E}">
        <p14:creationId xmlns:p14="http://schemas.microsoft.com/office/powerpoint/2010/main" val="3097432230"/>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a:t>www.Techlanders.com</a:t>
            </a:r>
          </a:p>
        </p:txBody>
      </p:sp>
      <p:sp>
        <p:nvSpPr>
          <p:cNvPr id="4" name="Slide Number Placeholder 3"/>
          <p:cNvSpPr>
            <a:spLocks noGrp="1"/>
          </p:cNvSpPr>
          <p:nvPr>
            <p:ph type="sldNum" sz="quarter" idx="12"/>
          </p:nvPr>
        </p:nvSpPr>
        <p:spPr/>
        <p:txBody>
          <a:bodyPr/>
          <a:lstStyle/>
          <a:p>
            <a:fld id="{13F480B4-4699-41FE-89A7-96EFD1001786}" type="slidenum">
              <a:rPr lang="en-US" smtClean="0"/>
              <a:t>138</a:t>
            </a:fld>
            <a:endParaRPr lang="en-US"/>
          </a:p>
        </p:txBody>
      </p:sp>
      <p:sp>
        <p:nvSpPr>
          <p:cNvPr id="11" name="Title 9">
            <a:extLst>
              <a:ext uri="{FF2B5EF4-FFF2-40B4-BE49-F238E27FC236}">
                <a16:creationId xmlns:a16="http://schemas.microsoft.com/office/drawing/2014/main" id="{EE348413-46D0-351E-2B5B-EF0EFBFD8014}"/>
              </a:ext>
            </a:extLst>
          </p:cNvPr>
          <p:cNvSpPr>
            <a:spLocks noGrp="1"/>
          </p:cNvSpPr>
          <p:nvPr>
            <p:ph type="title"/>
          </p:nvPr>
        </p:nvSpPr>
        <p:spPr>
          <a:xfrm>
            <a:off x="640080" y="2438400"/>
            <a:ext cx="11521440" cy="2743200"/>
          </a:xfrm>
        </p:spPr>
        <p:txBody>
          <a:bodyPr>
            <a:normAutofit fontScale="90000"/>
          </a:bodyPr>
          <a:lstStyle/>
          <a:p>
            <a:r>
              <a:rPr lang="en-US" sz="8000" u="none" dirty="0"/>
              <a:t>Lab -9</a:t>
            </a:r>
            <a:br>
              <a:rPr lang="en-US" sz="8000" u="none" dirty="0"/>
            </a:br>
            <a:r>
              <a:rPr lang="en-US" sz="3300" u="none" dirty="0"/>
              <a:t> </a:t>
            </a:r>
            <a:r>
              <a:rPr lang="en-US" sz="3900" u="none" dirty="0"/>
              <a:t> Copy Data Activity - Copy Specific file Within ADLS</a:t>
            </a:r>
            <a:br>
              <a:rPr lang="en-US" sz="3900" u="none" dirty="0"/>
            </a:br>
            <a:br>
              <a:rPr lang="en-US" u="none" dirty="0"/>
            </a:br>
            <a:endParaRPr lang="en-US" u="none" dirty="0"/>
          </a:p>
        </p:txBody>
      </p:sp>
    </p:spTree>
    <p:extLst>
      <p:ext uri="{BB962C8B-B14F-4D97-AF65-F5344CB8AC3E}">
        <p14:creationId xmlns:p14="http://schemas.microsoft.com/office/powerpoint/2010/main" val="3514766073"/>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a:t>www.Techlanders.com</a:t>
            </a:r>
          </a:p>
        </p:txBody>
      </p:sp>
      <p:sp>
        <p:nvSpPr>
          <p:cNvPr id="4" name="Slide Number Placeholder 3"/>
          <p:cNvSpPr>
            <a:spLocks noGrp="1"/>
          </p:cNvSpPr>
          <p:nvPr>
            <p:ph type="sldNum" sz="quarter" idx="12"/>
          </p:nvPr>
        </p:nvSpPr>
        <p:spPr/>
        <p:txBody>
          <a:bodyPr/>
          <a:lstStyle/>
          <a:p>
            <a:fld id="{13F480B4-4699-41FE-89A7-96EFD1001786}" type="slidenum">
              <a:rPr lang="en-US" smtClean="0"/>
              <a:t>139</a:t>
            </a:fld>
            <a:endParaRPr lang="en-US"/>
          </a:p>
        </p:txBody>
      </p:sp>
      <p:sp>
        <p:nvSpPr>
          <p:cNvPr id="11" name="Title 9">
            <a:extLst>
              <a:ext uri="{FF2B5EF4-FFF2-40B4-BE49-F238E27FC236}">
                <a16:creationId xmlns:a16="http://schemas.microsoft.com/office/drawing/2014/main" id="{EE348413-46D0-351E-2B5B-EF0EFBFD8014}"/>
              </a:ext>
            </a:extLst>
          </p:cNvPr>
          <p:cNvSpPr>
            <a:spLocks noGrp="1"/>
          </p:cNvSpPr>
          <p:nvPr>
            <p:ph type="title"/>
          </p:nvPr>
        </p:nvSpPr>
        <p:spPr>
          <a:xfrm>
            <a:off x="640080" y="2438400"/>
            <a:ext cx="11521440" cy="2743200"/>
          </a:xfrm>
        </p:spPr>
        <p:txBody>
          <a:bodyPr>
            <a:normAutofit fontScale="90000"/>
          </a:bodyPr>
          <a:lstStyle/>
          <a:p>
            <a:r>
              <a:rPr lang="en-US" sz="8000" u="none" dirty="0"/>
              <a:t>Lab -10</a:t>
            </a:r>
            <a:br>
              <a:rPr lang="en-US" sz="8000" u="none" dirty="0"/>
            </a:br>
            <a:r>
              <a:rPr lang="en-US" sz="3300" u="none" dirty="0"/>
              <a:t> </a:t>
            </a:r>
            <a:r>
              <a:rPr lang="en-US" sz="3900" u="none" dirty="0"/>
              <a:t>Copy Data Activity - Copy All content From ADLS</a:t>
            </a:r>
            <a:br>
              <a:rPr lang="en-US" sz="3900" u="none" dirty="0"/>
            </a:br>
            <a:br>
              <a:rPr lang="en-US" u="none" dirty="0"/>
            </a:br>
            <a:endParaRPr lang="en-US" u="none" dirty="0"/>
          </a:p>
        </p:txBody>
      </p:sp>
    </p:spTree>
    <p:extLst>
      <p:ext uri="{BB962C8B-B14F-4D97-AF65-F5344CB8AC3E}">
        <p14:creationId xmlns:p14="http://schemas.microsoft.com/office/powerpoint/2010/main" val="29438838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276617" y="516311"/>
            <a:ext cx="9587907" cy="982414"/>
          </a:xfrm>
          <a:prstGeom prst="rect">
            <a:avLst/>
          </a:prstGeom>
          <a:noFill/>
          <a:ln/>
        </p:spPr>
        <p:txBody>
          <a:bodyPr wrap="square" lIns="0" tIns="0" rIns="0" bIns="0" rtlCol="0" anchor="t"/>
          <a:lstStyle/>
          <a:p>
            <a:pPr>
              <a:lnSpc>
                <a:spcPts val="3850"/>
              </a:lnSpc>
            </a:pPr>
            <a:r>
              <a:rPr lang="en-US" sz="3063" dirty="0">
                <a:solidFill>
                  <a:srgbClr val="312F2B"/>
                </a:solidFill>
                <a:latin typeface="Gelasio" pitchFamily="34" charset="0"/>
                <a:ea typeface="Gelasio" pitchFamily="34" charset="-122"/>
                <a:cs typeface="Gelasio" pitchFamily="34" charset="-120"/>
              </a:rPr>
              <a:t>Infrastructure-as-a-Service (IaaS)</a:t>
            </a:r>
            <a:endParaRPr lang="en-US" sz="3063" dirty="0"/>
          </a:p>
        </p:txBody>
      </p:sp>
      <p:sp>
        <p:nvSpPr>
          <p:cNvPr id="13" name="Rectangle 1">
            <a:extLst>
              <a:ext uri="{FF2B5EF4-FFF2-40B4-BE49-F238E27FC236}">
                <a16:creationId xmlns:a16="http://schemas.microsoft.com/office/drawing/2014/main" id="{7FD76529-1100-7C32-AB98-C3BE28547734}"/>
              </a:ext>
            </a:extLst>
          </p:cNvPr>
          <p:cNvSpPr>
            <a:spLocks noChangeArrowheads="1"/>
          </p:cNvSpPr>
          <p:nvPr/>
        </p:nvSpPr>
        <p:spPr bwMode="auto">
          <a:xfrm>
            <a:off x="276617" y="1989837"/>
            <a:ext cx="7676911" cy="53378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010" tIns="40005" rIns="80010" bIns="40005" numCol="1" anchor="ctr" anchorCtr="0" compatLnSpc="1">
            <a:prstTxWarp prst="textNoShape">
              <a:avLst/>
            </a:prstTxWarp>
            <a:spAutoFit/>
          </a:bodyPr>
          <a:lstStyle/>
          <a:p>
            <a:pPr defTabSz="800100" eaLnBrk="0" fontAlgn="base" hangingPunct="0">
              <a:lnSpc>
                <a:spcPct val="200000"/>
              </a:lnSpc>
              <a:spcBef>
                <a:spcPct val="0"/>
              </a:spcBef>
              <a:spcAft>
                <a:spcPct val="0"/>
              </a:spcAft>
            </a:pPr>
            <a:r>
              <a:rPr lang="en-US" altLang="en-US" sz="1575" b="1" dirty="0">
                <a:latin typeface="Open Sans" panose="020B0606030504020204" pitchFamily="34" charset="0"/>
                <a:ea typeface="Open Sans" panose="020B0606030504020204" pitchFamily="34" charset="0"/>
                <a:cs typeface="Open Sans" panose="020B0606030504020204" pitchFamily="34" charset="0"/>
              </a:rPr>
              <a:t>Key Features</a:t>
            </a:r>
            <a:endParaRPr lang="en-US" altLang="en-US" sz="2013" dirty="0">
              <a:latin typeface="Open Sans" panose="020B0606030504020204" pitchFamily="34" charset="0"/>
              <a:ea typeface="Open Sans" panose="020B0606030504020204" pitchFamily="34" charset="0"/>
              <a:cs typeface="Open Sans" panose="020B0606030504020204" pitchFamily="34" charset="0"/>
            </a:endParaRPr>
          </a:p>
          <a:p>
            <a:pPr marL="250031" indent="-250031" defTabSz="800100" eaLnBrk="0" fontAlgn="base" hangingPunct="0">
              <a:lnSpc>
                <a:spcPct val="200000"/>
              </a:lnSpc>
              <a:spcBef>
                <a:spcPct val="0"/>
              </a:spcBef>
              <a:spcAft>
                <a:spcPct val="0"/>
              </a:spcAft>
              <a:buFont typeface="Arial" panose="020B0604020202020204" pitchFamily="34" charset="0"/>
              <a:buChar char="•"/>
            </a:pPr>
            <a:r>
              <a:rPr lang="en-US" altLang="en-US" sz="1575" dirty="0">
                <a:latin typeface="Open Sans" panose="020B0606030504020204" pitchFamily="34" charset="0"/>
                <a:ea typeface="Open Sans" panose="020B0606030504020204" pitchFamily="34" charset="0"/>
                <a:cs typeface="Open Sans" panose="020B0606030504020204" pitchFamily="34" charset="0"/>
              </a:rPr>
              <a:t> Full control over the infrastructure (e.g., you can choose operating systems, install software, etc.).</a:t>
            </a:r>
          </a:p>
          <a:p>
            <a:pPr marL="250031" indent="-250031" defTabSz="800100" eaLnBrk="0" fontAlgn="base" hangingPunct="0">
              <a:lnSpc>
                <a:spcPct val="200000"/>
              </a:lnSpc>
              <a:spcBef>
                <a:spcPct val="0"/>
              </a:spcBef>
              <a:spcAft>
                <a:spcPct val="0"/>
              </a:spcAft>
              <a:buFont typeface="Arial" panose="020B0604020202020204" pitchFamily="34" charset="0"/>
              <a:buChar char="•"/>
            </a:pPr>
            <a:r>
              <a:rPr lang="en-US" altLang="en-US" sz="1575" dirty="0">
                <a:latin typeface="Open Sans" panose="020B0606030504020204" pitchFamily="34" charset="0"/>
                <a:ea typeface="Open Sans" panose="020B0606030504020204" pitchFamily="34" charset="0"/>
                <a:cs typeface="Open Sans" panose="020B0606030504020204" pitchFamily="34" charset="0"/>
              </a:rPr>
              <a:t>Pay-as-you-go model, where you only pay for what you use.</a:t>
            </a:r>
          </a:p>
          <a:p>
            <a:pPr defTabSz="800100" eaLnBrk="0" fontAlgn="base" hangingPunct="0">
              <a:lnSpc>
                <a:spcPct val="200000"/>
              </a:lnSpc>
              <a:spcBef>
                <a:spcPct val="0"/>
              </a:spcBef>
              <a:spcAft>
                <a:spcPct val="0"/>
              </a:spcAft>
            </a:pPr>
            <a:r>
              <a:rPr lang="en-US" altLang="en-US" sz="1575" b="1" dirty="0">
                <a:latin typeface="Open Sans" panose="020B0606030504020204" pitchFamily="34" charset="0"/>
                <a:ea typeface="Open Sans" panose="020B0606030504020204" pitchFamily="34" charset="0"/>
                <a:cs typeface="Open Sans" panose="020B0606030504020204" pitchFamily="34" charset="0"/>
              </a:rPr>
              <a:t>Examples</a:t>
            </a:r>
            <a:endParaRPr lang="en-US" altLang="en-US" sz="2013" dirty="0">
              <a:latin typeface="Open Sans" panose="020B0606030504020204" pitchFamily="34" charset="0"/>
              <a:ea typeface="Open Sans" panose="020B0606030504020204" pitchFamily="34" charset="0"/>
              <a:cs typeface="Open Sans" panose="020B0606030504020204" pitchFamily="34" charset="0"/>
            </a:endParaRPr>
          </a:p>
          <a:p>
            <a:pPr marL="250031" indent="-250031" defTabSz="800100" eaLnBrk="0" fontAlgn="base" hangingPunct="0">
              <a:lnSpc>
                <a:spcPct val="200000"/>
              </a:lnSpc>
              <a:spcBef>
                <a:spcPct val="0"/>
              </a:spcBef>
              <a:spcAft>
                <a:spcPct val="0"/>
              </a:spcAft>
              <a:buFont typeface="Arial" panose="020B0604020202020204" pitchFamily="34" charset="0"/>
              <a:buChar char="•"/>
            </a:pPr>
            <a:r>
              <a:rPr lang="en-US" altLang="en-US" sz="1575" dirty="0">
                <a:latin typeface="Open Sans" panose="020B0606030504020204" pitchFamily="34" charset="0"/>
                <a:ea typeface="Open Sans" panose="020B0606030504020204" pitchFamily="34" charset="0"/>
                <a:cs typeface="Open Sans" panose="020B0606030504020204" pitchFamily="34" charset="0"/>
              </a:rPr>
              <a:t> Amazon Web Services (AWS) EC2, Google Compute Engine (GCE), Microsoft Azure Virtual Machines.</a:t>
            </a:r>
          </a:p>
          <a:p>
            <a:pPr defTabSz="800100" eaLnBrk="0" fontAlgn="base" hangingPunct="0">
              <a:lnSpc>
                <a:spcPct val="200000"/>
              </a:lnSpc>
              <a:spcBef>
                <a:spcPct val="0"/>
              </a:spcBef>
              <a:spcAft>
                <a:spcPct val="0"/>
              </a:spcAft>
            </a:pPr>
            <a:r>
              <a:rPr lang="en-US" altLang="en-US" sz="1575" b="1" dirty="0">
                <a:latin typeface="Open Sans" panose="020B0606030504020204" pitchFamily="34" charset="0"/>
                <a:ea typeface="Open Sans" panose="020B0606030504020204" pitchFamily="34" charset="0"/>
                <a:cs typeface="Open Sans" panose="020B0606030504020204" pitchFamily="34" charset="0"/>
              </a:rPr>
              <a:t>Use Cases</a:t>
            </a:r>
            <a:endParaRPr lang="en-US" altLang="en-US" sz="1575" dirty="0">
              <a:latin typeface="Open Sans" panose="020B0606030504020204" pitchFamily="34" charset="0"/>
              <a:ea typeface="Open Sans" panose="020B0606030504020204" pitchFamily="34" charset="0"/>
              <a:cs typeface="Open Sans" panose="020B0606030504020204" pitchFamily="34" charset="0"/>
            </a:endParaRPr>
          </a:p>
          <a:p>
            <a:pPr marL="250031" indent="-250031" defTabSz="800100" eaLnBrk="0" fontAlgn="base" hangingPunct="0">
              <a:lnSpc>
                <a:spcPct val="200000"/>
              </a:lnSpc>
              <a:spcBef>
                <a:spcPct val="0"/>
              </a:spcBef>
              <a:spcAft>
                <a:spcPct val="0"/>
              </a:spcAft>
              <a:buFont typeface="Arial" panose="020B0604020202020204" pitchFamily="34" charset="0"/>
              <a:buChar char="•"/>
            </a:pPr>
            <a:r>
              <a:rPr lang="en-US" altLang="en-US" sz="1575" dirty="0">
                <a:latin typeface="Open Sans" panose="020B0606030504020204" pitchFamily="34" charset="0"/>
                <a:ea typeface="Open Sans" panose="020B0606030504020204" pitchFamily="34" charset="0"/>
                <a:cs typeface="Open Sans" panose="020B0606030504020204" pitchFamily="34" charset="0"/>
              </a:rPr>
              <a:t>Hosting websites, building and deploying custom applications, running virtual machines, disaster recovery, and data storage.</a:t>
            </a:r>
          </a:p>
          <a:p>
            <a:pPr marL="250031" indent="-250031" defTabSz="800100" eaLnBrk="0" fontAlgn="base" hangingPunct="0">
              <a:lnSpc>
                <a:spcPct val="200000"/>
              </a:lnSpc>
              <a:spcBef>
                <a:spcPct val="0"/>
              </a:spcBef>
              <a:spcAft>
                <a:spcPct val="0"/>
              </a:spcAft>
              <a:buFont typeface="Arial" panose="020B0604020202020204" pitchFamily="34" charset="0"/>
              <a:buChar char="•"/>
            </a:pPr>
            <a:endParaRPr lang="en-US" altLang="en-US" sz="1575" dirty="0">
              <a:latin typeface="Arial" panose="020B0604020202020204" pitchFamily="34" charset="0"/>
            </a:endParaRPr>
          </a:p>
        </p:txBody>
      </p:sp>
      <p:pic>
        <p:nvPicPr>
          <p:cNvPr id="1027" name="Picture 3" descr="IaaS IT Infrastructure Support Services &amp; Solutions">
            <a:extLst>
              <a:ext uri="{FF2B5EF4-FFF2-40B4-BE49-F238E27FC236}">
                <a16:creationId xmlns:a16="http://schemas.microsoft.com/office/drawing/2014/main" id="{27F1BAF6-31B2-AEE4-EB2A-AD75416C3A1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53528" y="4057650"/>
            <a:ext cx="4848072" cy="320040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097773D7-B6BC-4418-1D8C-6B31D5B18691}"/>
              </a:ext>
            </a:extLst>
          </p:cNvPr>
          <p:cNvSpPr txBox="1"/>
          <p:nvPr/>
        </p:nvSpPr>
        <p:spPr>
          <a:xfrm>
            <a:off x="546903" y="1018901"/>
            <a:ext cx="12163546" cy="992772"/>
          </a:xfrm>
          <a:prstGeom prst="rect">
            <a:avLst/>
          </a:prstGeom>
          <a:noFill/>
        </p:spPr>
        <p:txBody>
          <a:bodyPr wrap="square">
            <a:spAutoFit/>
          </a:bodyPr>
          <a:lstStyle/>
          <a:p>
            <a:pPr defTabSz="800100" eaLnBrk="0" fontAlgn="base" hangingPunct="0">
              <a:lnSpc>
                <a:spcPct val="200000"/>
              </a:lnSpc>
              <a:spcBef>
                <a:spcPct val="0"/>
              </a:spcBef>
              <a:spcAft>
                <a:spcPct val="0"/>
              </a:spcAft>
            </a:pPr>
            <a:r>
              <a:rPr lang="en-US" altLang="en-US" sz="1575" dirty="0">
                <a:latin typeface="Open Sans" panose="020B0606030504020204" pitchFamily="34" charset="0"/>
                <a:ea typeface="Open Sans" panose="020B0606030504020204" pitchFamily="34" charset="0"/>
                <a:cs typeface="Open Sans" panose="020B0606030504020204" pitchFamily="34" charset="0"/>
              </a:rPr>
              <a:t>IaaS provides virtualized computing resources over the internet. These resources typically include servers, storage, and networking hardware.</a:t>
            </a:r>
          </a:p>
        </p:txBody>
      </p:sp>
    </p:spTree>
    <p:extLst>
      <p:ext uri="{BB962C8B-B14F-4D97-AF65-F5344CB8AC3E}">
        <p14:creationId xmlns:p14="http://schemas.microsoft.com/office/powerpoint/2010/main" val="392828668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a:t>www.Techlanders.com</a:t>
            </a:r>
          </a:p>
        </p:txBody>
      </p:sp>
      <p:sp>
        <p:nvSpPr>
          <p:cNvPr id="4" name="Slide Number Placeholder 3"/>
          <p:cNvSpPr>
            <a:spLocks noGrp="1"/>
          </p:cNvSpPr>
          <p:nvPr>
            <p:ph type="sldNum" sz="quarter" idx="12"/>
          </p:nvPr>
        </p:nvSpPr>
        <p:spPr/>
        <p:txBody>
          <a:bodyPr/>
          <a:lstStyle/>
          <a:p>
            <a:fld id="{13F480B4-4699-41FE-89A7-96EFD1001786}" type="slidenum">
              <a:rPr lang="en-US" smtClean="0"/>
              <a:t>140</a:t>
            </a:fld>
            <a:endParaRPr lang="en-US"/>
          </a:p>
        </p:txBody>
      </p:sp>
      <p:sp>
        <p:nvSpPr>
          <p:cNvPr id="11" name="Title 9">
            <a:extLst>
              <a:ext uri="{FF2B5EF4-FFF2-40B4-BE49-F238E27FC236}">
                <a16:creationId xmlns:a16="http://schemas.microsoft.com/office/drawing/2014/main" id="{EE348413-46D0-351E-2B5B-EF0EFBFD8014}"/>
              </a:ext>
            </a:extLst>
          </p:cNvPr>
          <p:cNvSpPr>
            <a:spLocks noGrp="1"/>
          </p:cNvSpPr>
          <p:nvPr>
            <p:ph type="title"/>
          </p:nvPr>
        </p:nvSpPr>
        <p:spPr>
          <a:xfrm>
            <a:off x="640080" y="2438400"/>
            <a:ext cx="11521440" cy="2743200"/>
          </a:xfrm>
        </p:spPr>
        <p:txBody>
          <a:bodyPr>
            <a:normAutofit fontScale="90000"/>
          </a:bodyPr>
          <a:lstStyle/>
          <a:p>
            <a:r>
              <a:rPr lang="en-US" sz="8000" u="none" dirty="0"/>
              <a:t>Lab -11</a:t>
            </a:r>
            <a:br>
              <a:rPr lang="en-US" sz="8000" u="none" dirty="0"/>
            </a:br>
            <a:r>
              <a:rPr lang="en-US" sz="3300" u="none" dirty="0"/>
              <a:t> </a:t>
            </a:r>
            <a:r>
              <a:rPr lang="en-US" sz="3900" u="none" dirty="0"/>
              <a:t>Copy Data Activity - Copy from ADLS to SQL DB and Vice Versa</a:t>
            </a:r>
            <a:br>
              <a:rPr lang="en-US" sz="3900" u="none" dirty="0"/>
            </a:br>
            <a:br>
              <a:rPr lang="en-US" u="none" dirty="0"/>
            </a:br>
            <a:endParaRPr lang="en-US" u="none" dirty="0"/>
          </a:p>
        </p:txBody>
      </p:sp>
    </p:spTree>
    <p:extLst>
      <p:ext uri="{BB962C8B-B14F-4D97-AF65-F5344CB8AC3E}">
        <p14:creationId xmlns:p14="http://schemas.microsoft.com/office/powerpoint/2010/main" val="733883337"/>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a:t>www.Techlanders.com</a:t>
            </a:r>
          </a:p>
        </p:txBody>
      </p:sp>
      <p:sp>
        <p:nvSpPr>
          <p:cNvPr id="4" name="Slide Number Placeholder 3"/>
          <p:cNvSpPr>
            <a:spLocks noGrp="1"/>
          </p:cNvSpPr>
          <p:nvPr>
            <p:ph type="sldNum" sz="quarter" idx="12"/>
          </p:nvPr>
        </p:nvSpPr>
        <p:spPr/>
        <p:txBody>
          <a:bodyPr/>
          <a:lstStyle/>
          <a:p>
            <a:fld id="{13F480B4-4699-41FE-89A7-96EFD1001786}" type="slidenum">
              <a:rPr lang="en-US" smtClean="0"/>
              <a:t>141</a:t>
            </a:fld>
            <a:endParaRPr lang="en-US" dirty="0"/>
          </a:p>
        </p:txBody>
      </p:sp>
      <p:sp>
        <p:nvSpPr>
          <p:cNvPr id="5" name="Title 4"/>
          <p:cNvSpPr>
            <a:spLocks noGrp="1"/>
          </p:cNvSpPr>
          <p:nvPr>
            <p:ph type="title"/>
          </p:nvPr>
        </p:nvSpPr>
        <p:spPr/>
        <p:txBody>
          <a:bodyPr>
            <a:noAutofit/>
          </a:bodyPr>
          <a:lstStyle/>
          <a:p>
            <a:r>
              <a:rPr lang="en-US" sz="4500" dirty="0"/>
              <a:t>Triggers in Azure Data Factory</a:t>
            </a:r>
          </a:p>
        </p:txBody>
      </p:sp>
      <p:sp>
        <p:nvSpPr>
          <p:cNvPr id="2" name="Content Placeholder 1"/>
          <p:cNvSpPr>
            <a:spLocks noGrp="1"/>
          </p:cNvSpPr>
          <p:nvPr>
            <p:ph idx="1"/>
          </p:nvPr>
        </p:nvSpPr>
        <p:spPr>
          <a:xfrm>
            <a:off x="640080" y="1463040"/>
            <a:ext cx="11521440" cy="5071534"/>
          </a:xfrm>
        </p:spPr>
        <p:txBody>
          <a:bodyPr>
            <a:normAutofit/>
          </a:bodyPr>
          <a:lstStyle/>
          <a:p>
            <a:pPr marL="137881" indent="0">
              <a:lnSpc>
                <a:spcPct val="150000"/>
              </a:lnSpc>
              <a:buNone/>
            </a:pPr>
            <a:r>
              <a:rPr lang="en-US" sz="2000" dirty="0">
                <a:latin typeface="Times New Roman" panose="02020603050405020304" pitchFamily="18" charset="0"/>
                <a:cs typeface="Times New Roman" panose="02020603050405020304" pitchFamily="18" charset="0"/>
              </a:rPr>
              <a:t>Azure Data Factory Triggers are used to schedule a Data Pipeline runs without any interventions. In other words, an Azure Data Factory Trigger is a processing unit that determines when to begin or invoke an end-to-end pipeline execution in Azure Data Factory. </a:t>
            </a:r>
          </a:p>
          <a:p>
            <a:pPr marL="137881" indent="0">
              <a:lnSpc>
                <a:spcPct val="150000"/>
              </a:lnSpc>
              <a:buNone/>
            </a:pPr>
            <a:r>
              <a:rPr lang="en-US" sz="2000" dirty="0"/>
              <a:t>Azure Data Factory Triggers come in three different types: </a:t>
            </a:r>
          </a:p>
          <a:p>
            <a:pPr marL="480781" indent="-342900">
              <a:lnSpc>
                <a:spcPct val="150000"/>
              </a:lnSpc>
            </a:pPr>
            <a:r>
              <a:rPr lang="en-US" sz="2000" dirty="0"/>
              <a:t>Schedule Trigger</a:t>
            </a:r>
          </a:p>
          <a:p>
            <a:pPr marL="480781" indent="-342900">
              <a:lnSpc>
                <a:spcPct val="150000"/>
              </a:lnSpc>
            </a:pPr>
            <a:r>
              <a:rPr lang="en-US" sz="2000" dirty="0"/>
              <a:t>Tumbling Window Trigger</a:t>
            </a:r>
          </a:p>
          <a:p>
            <a:pPr marL="480781" indent="-342900">
              <a:lnSpc>
                <a:spcPct val="150000"/>
              </a:lnSpc>
            </a:pPr>
            <a:r>
              <a:rPr lang="en-US" sz="2000" dirty="0"/>
              <a:t>Event-based Trigger</a:t>
            </a:r>
            <a:r>
              <a:rPr lang="en-US" sz="2300" dirty="0"/>
              <a:t>.</a:t>
            </a:r>
          </a:p>
        </p:txBody>
      </p:sp>
    </p:spTree>
    <p:extLst>
      <p:ext uri="{BB962C8B-B14F-4D97-AF65-F5344CB8AC3E}">
        <p14:creationId xmlns:p14="http://schemas.microsoft.com/office/powerpoint/2010/main" val="871349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1000"/>
                                        <p:tgtEl>
                                          <p:spTgt spid="2">
                                            <p:txEl>
                                              <p:pRg st="0" end="0"/>
                                            </p:txEl>
                                          </p:spTgt>
                                        </p:tgtEl>
                                      </p:cBhvr>
                                    </p:animEffect>
                                    <p:anim calcmode="lin" valueType="num">
                                      <p:cBhvr>
                                        <p:cTn id="8"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1000"/>
                                        <p:tgtEl>
                                          <p:spTgt spid="2">
                                            <p:txEl>
                                              <p:pRg st="1" end="1"/>
                                            </p:txEl>
                                          </p:spTgt>
                                        </p:tgtEl>
                                      </p:cBhvr>
                                    </p:animEffect>
                                    <p:anim calcmode="lin" valueType="num">
                                      <p:cBhvr>
                                        <p:cTn id="13" dur="1000" fill="hold"/>
                                        <p:tgtEl>
                                          <p:spTgt spid="2">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2">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1000"/>
                                        <p:tgtEl>
                                          <p:spTgt spid="2">
                                            <p:txEl>
                                              <p:pRg st="2" end="2"/>
                                            </p:txEl>
                                          </p:spTgt>
                                        </p:tgtEl>
                                      </p:cBhvr>
                                    </p:animEffect>
                                    <p:anim calcmode="lin" valueType="num">
                                      <p:cBhvr>
                                        <p:cTn id="18"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2">
                                            <p:txEl>
                                              <p:pRg st="2" end="2"/>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1000"/>
                                        <p:tgtEl>
                                          <p:spTgt spid="2">
                                            <p:txEl>
                                              <p:pRg st="3" end="3"/>
                                            </p:txEl>
                                          </p:spTgt>
                                        </p:tgtEl>
                                      </p:cBhvr>
                                    </p:animEffect>
                                    <p:anim calcmode="lin" valueType="num">
                                      <p:cBhvr>
                                        <p:cTn id="23"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24" dur="1000" fill="hold"/>
                                        <p:tgtEl>
                                          <p:spTgt spid="2">
                                            <p:txEl>
                                              <p:pRg st="3" end="3"/>
                                            </p:txEl>
                                          </p:spTgt>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Effect transition="in" filter="fade">
                                      <p:cBhvr>
                                        <p:cTn id="27" dur="1000"/>
                                        <p:tgtEl>
                                          <p:spTgt spid="2">
                                            <p:txEl>
                                              <p:pRg st="4" end="4"/>
                                            </p:txEl>
                                          </p:spTgt>
                                        </p:tgtEl>
                                      </p:cBhvr>
                                    </p:animEffect>
                                    <p:anim calcmode="lin" valueType="num">
                                      <p:cBhvr>
                                        <p:cTn id="28" dur="1000" fill="hold"/>
                                        <p:tgtEl>
                                          <p:spTgt spid="2">
                                            <p:txEl>
                                              <p:pRg st="4" end="4"/>
                                            </p:txEl>
                                          </p:spTgt>
                                        </p:tgtEl>
                                        <p:attrNameLst>
                                          <p:attrName>ppt_x</p:attrName>
                                        </p:attrNameLst>
                                      </p:cBhvr>
                                      <p:tavLst>
                                        <p:tav tm="0">
                                          <p:val>
                                            <p:strVal val="#ppt_x"/>
                                          </p:val>
                                        </p:tav>
                                        <p:tav tm="100000">
                                          <p:val>
                                            <p:strVal val="#ppt_x"/>
                                          </p:val>
                                        </p:tav>
                                      </p:tavLst>
                                    </p:anim>
                                    <p:anim calcmode="lin" valueType="num">
                                      <p:cBhvr>
                                        <p:cTn id="29" dur="1000" fill="hold"/>
                                        <p:tgtEl>
                                          <p:spTgt spid="2">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a:t>www.Techlanders.com</a:t>
            </a:r>
          </a:p>
        </p:txBody>
      </p:sp>
      <p:sp>
        <p:nvSpPr>
          <p:cNvPr id="4" name="Slide Number Placeholder 3"/>
          <p:cNvSpPr>
            <a:spLocks noGrp="1"/>
          </p:cNvSpPr>
          <p:nvPr>
            <p:ph type="sldNum" sz="quarter" idx="12"/>
          </p:nvPr>
        </p:nvSpPr>
        <p:spPr/>
        <p:txBody>
          <a:bodyPr/>
          <a:lstStyle/>
          <a:p>
            <a:fld id="{13F480B4-4699-41FE-89A7-96EFD1001786}" type="slidenum">
              <a:rPr lang="en-US" smtClean="0"/>
              <a:t>142</a:t>
            </a:fld>
            <a:endParaRPr lang="en-US"/>
          </a:p>
        </p:txBody>
      </p:sp>
      <p:sp>
        <p:nvSpPr>
          <p:cNvPr id="5" name="Title 4"/>
          <p:cNvSpPr>
            <a:spLocks noGrp="1"/>
          </p:cNvSpPr>
          <p:nvPr>
            <p:ph type="title"/>
          </p:nvPr>
        </p:nvSpPr>
        <p:spPr/>
        <p:txBody>
          <a:bodyPr>
            <a:noAutofit/>
          </a:bodyPr>
          <a:lstStyle/>
          <a:p>
            <a:r>
              <a:rPr lang="en-US" sz="4500" dirty="0"/>
              <a:t>Schedule Trigger</a:t>
            </a:r>
          </a:p>
        </p:txBody>
      </p:sp>
      <p:sp>
        <p:nvSpPr>
          <p:cNvPr id="2" name="Content Placeholder 1"/>
          <p:cNvSpPr>
            <a:spLocks noGrp="1"/>
          </p:cNvSpPr>
          <p:nvPr>
            <p:ph idx="1"/>
          </p:nvPr>
        </p:nvSpPr>
        <p:spPr>
          <a:xfrm>
            <a:off x="640080" y="1463040"/>
            <a:ext cx="11521440" cy="5071534"/>
          </a:xfrm>
        </p:spPr>
        <p:txBody>
          <a:bodyPr>
            <a:normAutofit/>
          </a:bodyPr>
          <a:lstStyle/>
          <a:p>
            <a:pPr marL="480781" indent="-342900">
              <a:lnSpc>
                <a:spcPct val="150000"/>
              </a:lnSpc>
            </a:pPr>
            <a:r>
              <a:rPr lang="en-US" sz="2000" dirty="0"/>
              <a:t>Schedule Trigger </a:t>
            </a:r>
            <a:r>
              <a:rPr lang="en-US" sz="2000" dirty="0">
                <a:latin typeface="Times New Roman" panose="02020603050405020304" pitchFamily="18" charset="0"/>
                <a:cs typeface="Times New Roman" panose="02020603050405020304" pitchFamily="18" charset="0"/>
              </a:rPr>
              <a:t>is a popular trigger that can run a Data Pipeline according to a predetermined schedule. It provides extra flexibility by allowing for different scheduling intervals like minute(s), hour(s), day(s), week(s), or month(s). </a:t>
            </a:r>
          </a:p>
          <a:p>
            <a:pPr marL="480781" indent="-342900">
              <a:lnSpc>
                <a:spcPct val="150000"/>
              </a:lnSpc>
            </a:pPr>
            <a:r>
              <a:rPr lang="en-US" sz="2000" dirty="0">
                <a:latin typeface="Times New Roman" panose="02020603050405020304" pitchFamily="18" charset="0"/>
                <a:cs typeface="Times New Roman" panose="02020603050405020304" pitchFamily="18" charset="0"/>
              </a:rPr>
              <a:t>You can set the start and end dates for the Schedule Trigger to be active so that it only runs a Pipeline based on the given time period. Furthermore, you can also use the Schedule Trigger to run on future calendar days and times, such as the 30th of each month, the first and third Monday of each month, and more. </a:t>
            </a:r>
          </a:p>
          <a:p>
            <a:pPr marL="480781" indent="-342900">
              <a:lnSpc>
                <a:spcPct val="150000"/>
              </a:lnSpc>
            </a:pPr>
            <a:r>
              <a:rPr lang="en-US" sz="2000" dirty="0">
                <a:latin typeface="Times New Roman" panose="02020603050405020304" pitchFamily="18" charset="0"/>
                <a:cs typeface="Times New Roman" panose="02020603050405020304" pitchFamily="18" charset="0"/>
              </a:rPr>
              <a:t>The Schedule Azure Data Factory Triggers are built with a “many to many” relationship in mind, which implies that one Schedule Trigger can run several Data Pipelines, and a single Data Pipeline can be run by multiple Schedule Triggers.</a:t>
            </a:r>
            <a:endParaRPr lang="en-US" sz="2300" dirty="0"/>
          </a:p>
        </p:txBody>
      </p:sp>
    </p:spTree>
    <p:extLst>
      <p:ext uri="{BB962C8B-B14F-4D97-AF65-F5344CB8AC3E}">
        <p14:creationId xmlns:p14="http://schemas.microsoft.com/office/powerpoint/2010/main" val="3048951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1000"/>
                                        <p:tgtEl>
                                          <p:spTgt spid="2">
                                            <p:txEl>
                                              <p:pRg st="0" end="0"/>
                                            </p:txEl>
                                          </p:spTgt>
                                        </p:tgtEl>
                                      </p:cBhvr>
                                    </p:animEffect>
                                    <p:anim calcmode="lin" valueType="num">
                                      <p:cBhvr>
                                        <p:cTn id="8"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1000"/>
                                        <p:tgtEl>
                                          <p:spTgt spid="2">
                                            <p:txEl>
                                              <p:pRg st="1" end="1"/>
                                            </p:txEl>
                                          </p:spTgt>
                                        </p:tgtEl>
                                      </p:cBhvr>
                                    </p:animEffect>
                                    <p:anim calcmode="lin" valueType="num">
                                      <p:cBhvr>
                                        <p:cTn id="13" dur="1000" fill="hold"/>
                                        <p:tgtEl>
                                          <p:spTgt spid="2">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2">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1000"/>
                                        <p:tgtEl>
                                          <p:spTgt spid="2">
                                            <p:txEl>
                                              <p:pRg st="2" end="2"/>
                                            </p:txEl>
                                          </p:spTgt>
                                        </p:tgtEl>
                                      </p:cBhvr>
                                    </p:animEffect>
                                    <p:anim calcmode="lin" valueType="num">
                                      <p:cBhvr>
                                        <p:cTn id="18"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a:t>www.Techlanders.com</a:t>
            </a:r>
          </a:p>
        </p:txBody>
      </p:sp>
      <p:sp>
        <p:nvSpPr>
          <p:cNvPr id="4" name="Slide Number Placeholder 3"/>
          <p:cNvSpPr>
            <a:spLocks noGrp="1"/>
          </p:cNvSpPr>
          <p:nvPr>
            <p:ph type="sldNum" sz="quarter" idx="12"/>
          </p:nvPr>
        </p:nvSpPr>
        <p:spPr/>
        <p:txBody>
          <a:bodyPr/>
          <a:lstStyle/>
          <a:p>
            <a:fld id="{13F480B4-4699-41FE-89A7-96EFD1001786}" type="slidenum">
              <a:rPr lang="en-US" smtClean="0"/>
              <a:t>143</a:t>
            </a:fld>
            <a:endParaRPr lang="en-US"/>
          </a:p>
        </p:txBody>
      </p:sp>
      <p:sp>
        <p:nvSpPr>
          <p:cNvPr id="5" name="Title 4"/>
          <p:cNvSpPr>
            <a:spLocks noGrp="1"/>
          </p:cNvSpPr>
          <p:nvPr>
            <p:ph type="title"/>
          </p:nvPr>
        </p:nvSpPr>
        <p:spPr/>
        <p:txBody>
          <a:bodyPr>
            <a:noAutofit/>
          </a:bodyPr>
          <a:lstStyle/>
          <a:p>
            <a:r>
              <a:rPr lang="en-US" sz="4500" dirty="0"/>
              <a:t>Tumbling Window Trigger </a:t>
            </a:r>
          </a:p>
        </p:txBody>
      </p:sp>
      <p:sp>
        <p:nvSpPr>
          <p:cNvPr id="2" name="Content Placeholder 1"/>
          <p:cNvSpPr>
            <a:spLocks noGrp="1"/>
          </p:cNvSpPr>
          <p:nvPr>
            <p:ph idx="1"/>
          </p:nvPr>
        </p:nvSpPr>
        <p:spPr>
          <a:xfrm>
            <a:off x="640080" y="1463040"/>
            <a:ext cx="11521440" cy="5071534"/>
          </a:xfrm>
        </p:spPr>
        <p:txBody>
          <a:bodyPr>
            <a:normAutofit/>
          </a:bodyPr>
          <a:lstStyle/>
          <a:p>
            <a:pPr marL="480781" indent="-342900">
              <a:lnSpc>
                <a:spcPct val="150000"/>
              </a:lnSpc>
            </a:pPr>
            <a:r>
              <a:rPr lang="en-US" sz="2000" dirty="0">
                <a:latin typeface="Times New Roman" panose="02020603050405020304" pitchFamily="18" charset="0"/>
                <a:cs typeface="Times New Roman" panose="02020603050405020304" pitchFamily="18" charset="0"/>
              </a:rPr>
              <a:t>The Tumbling Window Azure Data Factory Trigger executes Data Pipelines at a specified time slice or pre-determined periodic time interval. It is significantly more advantageous than Schedule Triggers when working with historical data to copy or migrate data.</a:t>
            </a:r>
          </a:p>
          <a:p>
            <a:pPr marL="480781" indent="-342900">
              <a:lnSpc>
                <a:spcPct val="150000"/>
              </a:lnSpc>
            </a:pPr>
            <a:r>
              <a:rPr lang="en-US" sz="2000" dirty="0">
                <a:latin typeface="Times New Roman" panose="02020603050405020304" pitchFamily="18" charset="0"/>
                <a:cs typeface="Times New Roman" panose="02020603050405020304" pitchFamily="18" charset="0"/>
              </a:rPr>
              <a:t>Consider the scenario in which you need to replicate data from a Database into a Data Lake on a regular basis, and you want to keep it in separate files or folders for every hour or day. To implement this use case, you have to set a Tumbling Window Azure Data Factory Trigger for every 1 hour or every 24 hours. The Tumbling Window Trigger sends the start and end times for each time window to the Database, returning all data between those periods. Finally, the data for each hour or day can be saved in its own file or folder.</a:t>
            </a:r>
            <a:endParaRPr lang="en-US" sz="2300" dirty="0"/>
          </a:p>
        </p:txBody>
      </p:sp>
    </p:spTree>
    <p:extLst>
      <p:ext uri="{BB962C8B-B14F-4D97-AF65-F5344CB8AC3E}">
        <p14:creationId xmlns:p14="http://schemas.microsoft.com/office/powerpoint/2010/main" val="2714751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1000"/>
                                        <p:tgtEl>
                                          <p:spTgt spid="2">
                                            <p:txEl>
                                              <p:pRg st="0" end="0"/>
                                            </p:txEl>
                                          </p:spTgt>
                                        </p:tgtEl>
                                      </p:cBhvr>
                                    </p:animEffect>
                                    <p:anim calcmode="lin" valueType="num">
                                      <p:cBhvr>
                                        <p:cTn id="8"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1000"/>
                                        <p:tgtEl>
                                          <p:spTgt spid="2">
                                            <p:txEl>
                                              <p:pRg st="1" end="1"/>
                                            </p:txEl>
                                          </p:spTgt>
                                        </p:tgtEl>
                                      </p:cBhvr>
                                    </p:animEffect>
                                    <p:anim calcmode="lin" valueType="num">
                                      <p:cBhvr>
                                        <p:cTn id="13" dur="1000" fill="hold"/>
                                        <p:tgtEl>
                                          <p:spTgt spid="2">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2">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a:t>www.Techlanders.com</a:t>
            </a:r>
          </a:p>
        </p:txBody>
      </p:sp>
      <p:sp>
        <p:nvSpPr>
          <p:cNvPr id="4" name="Slide Number Placeholder 3"/>
          <p:cNvSpPr>
            <a:spLocks noGrp="1"/>
          </p:cNvSpPr>
          <p:nvPr>
            <p:ph type="sldNum" sz="quarter" idx="12"/>
          </p:nvPr>
        </p:nvSpPr>
        <p:spPr/>
        <p:txBody>
          <a:bodyPr/>
          <a:lstStyle/>
          <a:p>
            <a:fld id="{13F480B4-4699-41FE-89A7-96EFD1001786}" type="slidenum">
              <a:rPr lang="en-US" smtClean="0"/>
              <a:t>144</a:t>
            </a:fld>
            <a:endParaRPr lang="en-US"/>
          </a:p>
        </p:txBody>
      </p:sp>
      <p:sp>
        <p:nvSpPr>
          <p:cNvPr id="5" name="Title 4"/>
          <p:cNvSpPr>
            <a:spLocks noGrp="1"/>
          </p:cNvSpPr>
          <p:nvPr>
            <p:ph type="title"/>
          </p:nvPr>
        </p:nvSpPr>
        <p:spPr/>
        <p:txBody>
          <a:bodyPr>
            <a:noAutofit/>
          </a:bodyPr>
          <a:lstStyle/>
          <a:p>
            <a:r>
              <a:rPr lang="en-US" sz="4800" dirty="0">
                <a:latin typeface="Times New Roman" panose="02020603050405020304" pitchFamily="18" charset="0"/>
                <a:cs typeface="Times New Roman" panose="02020603050405020304" pitchFamily="18" charset="0"/>
              </a:rPr>
              <a:t>Event-based Trigger</a:t>
            </a:r>
            <a:endParaRPr lang="en-US" sz="4500" dirty="0"/>
          </a:p>
        </p:txBody>
      </p:sp>
      <p:sp>
        <p:nvSpPr>
          <p:cNvPr id="2" name="Content Placeholder 1"/>
          <p:cNvSpPr>
            <a:spLocks noGrp="1"/>
          </p:cNvSpPr>
          <p:nvPr>
            <p:ph idx="1"/>
          </p:nvPr>
        </p:nvSpPr>
        <p:spPr>
          <a:xfrm>
            <a:off x="640080" y="1463040"/>
            <a:ext cx="11521440" cy="5071534"/>
          </a:xfrm>
        </p:spPr>
        <p:txBody>
          <a:bodyPr>
            <a:normAutofit/>
          </a:bodyPr>
          <a:lstStyle/>
          <a:p>
            <a:pPr marL="480781" indent="-342900">
              <a:lnSpc>
                <a:spcPct val="150000"/>
              </a:lnSpc>
            </a:pPr>
            <a:r>
              <a:rPr lang="en-US" sz="2000" dirty="0">
                <a:latin typeface="Times New Roman" panose="02020603050405020304" pitchFamily="18" charset="0"/>
                <a:cs typeface="Times New Roman" panose="02020603050405020304" pitchFamily="18" charset="0"/>
              </a:rPr>
              <a:t>The Event-based Azure Data Factory Trigger runs Data Pipelines in response to blob-related events, such as generating or deleting a blob file present in an Azure Blob Storage. With the Event-based Triggers, you can schedule the Data Pipelines to execute in response to an event from Azure Blob Storage. </a:t>
            </a:r>
          </a:p>
          <a:p>
            <a:pPr marL="480781" indent="-342900">
              <a:lnSpc>
                <a:spcPct val="150000"/>
              </a:lnSpc>
            </a:pPr>
            <a:r>
              <a:rPr lang="en-US" sz="2000" dirty="0">
                <a:latin typeface="Times New Roman" panose="02020603050405020304" pitchFamily="18" charset="0"/>
                <a:cs typeface="Times New Roman" panose="02020603050405020304" pitchFamily="18" charset="0"/>
              </a:rPr>
              <a:t>In addition, Event-based Triggers are not only compatible with blob, but also with ADLs. Similar to Schedule Triggers, Event Triggers can also work on many-to-many relationships, in which a single Event Trigger can run several Pipelines, and a single Pipeline can be run by multiple Event Triggers.</a:t>
            </a:r>
            <a:endParaRPr lang="en-US" sz="2300" dirty="0"/>
          </a:p>
        </p:txBody>
      </p:sp>
    </p:spTree>
    <p:extLst>
      <p:ext uri="{BB962C8B-B14F-4D97-AF65-F5344CB8AC3E}">
        <p14:creationId xmlns:p14="http://schemas.microsoft.com/office/powerpoint/2010/main" val="2355182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1000"/>
                                        <p:tgtEl>
                                          <p:spTgt spid="2">
                                            <p:txEl>
                                              <p:pRg st="0" end="0"/>
                                            </p:txEl>
                                          </p:spTgt>
                                        </p:tgtEl>
                                      </p:cBhvr>
                                    </p:animEffect>
                                    <p:anim calcmode="lin" valueType="num">
                                      <p:cBhvr>
                                        <p:cTn id="8"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1000"/>
                                        <p:tgtEl>
                                          <p:spTgt spid="2">
                                            <p:txEl>
                                              <p:pRg st="1" end="1"/>
                                            </p:txEl>
                                          </p:spTgt>
                                        </p:tgtEl>
                                      </p:cBhvr>
                                    </p:animEffect>
                                    <p:anim calcmode="lin" valueType="num">
                                      <p:cBhvr>
                                        <p:cTn id="13" dur="1000" fill="hold"/>
                                        <p:tgtEl>
                                          <p:spTgt spid="2">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2">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a:t>www.Techlanders.com</a:t>
            </a:r>
          </a:p>
        </p:txBody>
      </p:sp>
      <p:sp>
        <p:nvSpPr>
          <p:cNvPr id="4" name="Slide Number Placeholder 3"/>
          <p:cNvSpPr>
            <a:spLocks noGrp="1"/>
          </p:cNvSpPr>
          <p:nvPr>
            <p:ph type="sldNum" sz="quarter" idx="12"/>
          </p:nvPr>
        </p:nvSpPr>
        <p:spPr/>
        <p:txBody>
          <a:bodyPr/>
          <a:lstStyle/>
          <a:p>
            <a:fld id="{13F480B4-4699-41FE-89A7-96EFD1001786}" type="slidenum">
              <a:rPr lang="en-US" smtClean="0"/>
              <a:t>145</a:t>
            </a:fld>
            <a:endParaRPr lang="en-US"/>
          </a:p>
        </p:txBody>
      </p:sp>
      <p:sp>
        <p:nvSpPr>
          <p:cNvPr id="11" name="Title 9">
            <a:extLst>
              <a:ext uri="{FF2B5EF4-FFF2-40B4-BE49-F238E27FC236}">
                <a16:creationId xmlns:a16="http://schemas.microsoft.com/office/drawing/2014/main" id="{EE348413-46D0-351E-2B5B-EF0EFBFD8014}"/>
              </a:ext>
            </a:extLst>
          </p:cNvPr>
          <p:cNvSpPr>
            <a:spLocks noGrp="1"/>
          </p:cNvSpPr>
          <p:nvPr>
            <p:ph type="title"/>
          </p:nvPr>
        </p:nvSpPr>
        <p:spPr>
          <a:xfrm>
            <a:off x="640080" y="2438400"/>
            <a:ext cx="11521440" cy="2743200"/>
          </a:xfrm>
        </p:spPr>
        <p:txBody>
          <a:bodyPr>
            <a:normAutofit/>
          </a:bodyPr>
          <a:lstStyle/>
          <a:p>
            <a:r>
              <a:rPr lang="en-US" sz="8000" u="none" dirty="0"/>
              <a:t>Lab -12</a:t>
            </a:r>
            <a:br>
              <a:rPr lang="en-US" sz="8000" u="none" dirty="0"/>
            </a:br>
            <a:r>
              <a:rPr lang="en-US" sz="3900" u="none" dirty="0"/>
              <a:t>Perform</a:t>
            </a:r>
            <a:r>
              <a:rPr lang="en-US" sz="3300" u="none" dirty="0"/>
              <a:t> </a:t>
            </a:r>
            <a:r>
              <a:rPr lang="en-US" sz="3900" u="none" dirty="0"/>
              <a:t>Trigger in Azure Data Factory</a:t>
            </a:r>
            <a:br>
              <a:rPr lang="en-US" u="none" dirty="0"/>
            </a:br>
            <a:endParaRPr lang="en-US" u="none" dirty="0"/>
          </a:p>
        </p:txBody>
      </p:sp>
    </p:spTree>
    <p:extLst>
      <p:ext uri="{BB962C8B-B14F-4D97-AF65-F5344CB8AC3E}">
        <p14:creationId xmlns:p14="http://schemas.microsoft.com/office/powerpoint/2010/main" val="1860317276"/>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a:t>www.Techlanders.com</a:t>
            </a:r>
          </a:p>
        </p:txBody>
      </p:sp>
      <p:sp>
        <p:nvSpPr>
          <p:cNvPr id="4" name="Slide Number Placeholder 3"/>
          <p:cNvSpPr>
            <a:spLocks noGrp="1"/>
          </p:cNvSpPr>
          <p:nvPr>
            <p:ph type="sldNum" sz="quarter" idx="12"/>
          </p:nvPr>
        </p:nvSpPr>
        <p:spPr/>
        <p:txBody>
          <a:bodyPr/>
          <a:lstStyle/>
          <a:p>
            <a:fld id="{13F480B4-4699-41FE-89A7-96EFD1001786}" type="slidenum">
              <a:rPr lang="en-US" smtClean="0"/>
              <a:t>146</a:t>
            </a:fld>
            <a:endParaRPr lang="en-US"/>
          </a:p>
        </p:txBody>
      </p:sp>
      <p:sp>
        <p:nvSpPr>
          <p:cNvPr id="11" name="Title 9">
            <a:extLst>
              <a:ext uri="{FF2B5EF4-FFF2-40B4-BE49-F238E27FC236}">
                <a16:creationId xmlns:a16="http://schemas.microsoft.com/office/drawing/2014/main" id="{EE348413-46D0-351E-2B5B-EF0EFBFD8014}"/>
              </a:ext>
            </a:extLst>
          </p:cNvPr>
          <p:cNvSpPr>
            <a:spLocks noGrp="1"/>
          </p:cNvSpPr>
          <p:nvPr>
            <p:ph type="title"/>
          </p:nvPr>
        </p:nvSpPr>
        <p:spPr>
          <a:xfrm>
            <a:off x="640080" y="2438400"/>
            <a:ext cx="11521440" cy="2743200"/>
          </a:xfrm>
        </p:spPr>
        <p:txBody>
          <a:bodyPr>
            <a:normAutofit/>
          </a:bodyPr>
          <a:lstStyle/>
          <a:p>
            <a:r>
              <a:rPr lang="en-US" sz="8000" u="none" dirty="0"/>
              <a:t>Azure Data Bricks</a:t>
            </a:r>
            <a:br>
              <a:rPr lang="en-US" sz="8000" u="none" dirty="0"/>
            </a:br>
            <a:br>
              <a:rPr lang="en-US" u="none" dirty="0"/>
            </a:br>
            <a:endParaRPr lang="en-US" u="none" dirty="0"/>
          </a:p>
        </p:txBody>
      </p:sp>
      <p:pic>
        <p:nvPicPr>
          <p:cNvPr id="2050" name="Picture 2" descr="Advent of 2020, Day 1 – What is Azure DataBricks | R-bloggers">
            <a:extLst>
              <a:ext uri="{FF2B5EF4-FFF2-40B4-BE49-F238E27FC236}">
                <a16:creationId xmlns:a16="http://schemas.microsoft.com/office/drawing/2014/main" id="{CA0DB3B8-D683-4313-E3A7-1375E8CEA8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00600" y="847725"/>
            <a:ext cx="2867025" cy="1590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6459860"/>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a:t>www.Techlanders.com</a:t>
            </a:r>
          </a:p>
        </p:txBody>
      </p:sp>
      <p:sp>
        <p:nvSpPr>
          <p:cNvPr id="4" name="Slide Number Placeholder 3"/>
          <p:cNvSpPr>
            <a:spLocks noGrp="1"/>
          </p:cNvSpPr>
          <p:nvPr>
            <p:ph type="sldNum" sz="quarter" idx="12"/>
          </p:nvPr>
        </p:nvSpPr>
        <p:spPr/>
        <p:txBody>
          <a:bodyPr/>
          <a:lstStyle/>
          <a:p>
            <a:fld id="{13F480B4-4699-41FE-89A7-96EFD1001786}" type="slidenum">
              <a:rPr lang="en-US" smtClean="0"/>
              <a:t>147</a:t>
            </a:fld>
            <a:endParaRPr lang="en-US"/>
          </a:p>
        </p:txBody>
      </p:sp>
      <p:sp>
        <p:nvSpPr>
          <p:cNvPr id="5" name="Title 4"/>
          <p:cNvSpPr>
            <a:spLocks noGrp="1"/>
          </p:cNvSpPr>
          <p:nvPr>
            <p:ph type="title"/>
          </p:nvPr>
        </p:nvSpPr>
        <p:spPr/>
        <p:txBody>
          <a:bodyPr>
            <a:noAutofit/>
          </a:bodyPr>
          <a:lstStyle/>
          <a:p>
            <a:r>
              <a:rPr lang="en-US" sz="4500" dirty="0"/>
              <a:t>Azure Databricks </a:t>
            </a:r>
          </a:p>
        </p:txBody>
      </p:sp>
      <p:sp>
        <p:nvSpPr>
          <p:cNvPr id="2" name="Content Placeholder 1"/>
          <p:cNvSpPr>
            <a:spLocks noGrp="1"/>
          </p:cNvSpPr>
          <p:nvPr>
            <p:ph idx="1"/>
          </p:nvPr>
        </p:nvSpPr>
        <p:spPr>
          <a:xfrm>
            <a:off x="228600" y="1371600"/>
            <a:ext cx="6522720" cy="5071534"/>
          </a:xfrm>
        </p:spPr>
        <p:txBody>
          <a:bodyPr>
            <a:normAutofit fontScale="92500" lnSpcReduction="10000"/>
          </a:bodyPr>
          <a:lstStyle/>
          <a:p>
            <a:pPr marL="480781" indent="-342900" algn="just">
              <a:lnSpc>
                <a:spcPct val="150000"/>
              </a:lnSpc>
            </a:pPr>
            <a:r>
              <a:rPr lang="en-US" sz="2000" dirty="0">
                <a:latin typeface="Times New Roman" panose="02020603050405020304" pitchFamily="18" charset="0"/>
                <a:cs typeface="Times New Roman" panose="02020603050405020304" pitchFamily="18" charset="0"/>
              </a:rPr>
              <a:t>Azure Databricks is an Apache Spark-based analytics platform built on top of Microsoft Azure. </a:t>
            </a:r>
          </a:p>
          <a:p>
            <a:pPr marL="480781" indent="-342900" algn="just">
              <a:lnSpc>
                <a:spcPct val="150000"/>
              </a:lnSpc>
            </a:pPr>
            <a:r>
              <a:rPr lang="en-US" sz="2000" dirty="0">
                <a:latin typeface="Times New Roman" panose="02020603050405020304" pitchFamily="18" charset="0"/>
                <a:cs typeface="Times New Roman" panose="02020603050405020304" pitchFamily="18" charset="0"/>
              </a:rPr>
              <a:t>Entirely based on Apache Spark, Azure Databricks is used to process large workloads of data that allows collaboration between data scientists, data engineers, and business analysts to derive actionable insights with one-click setup, streamlined workflows, and an interactive workspace.</a:t>
            </a:r>
          </a:p>
          <a:p>
            <a:pPr marL="480781" indent="-342900" algn="just">
              <a:lnSpc>
                <a:spcPct val="150000"/>
              </a:lnSpc>
            </a:pPr>
            <a:r>
              <a:rPr lang="en-US" sz="2000" dirty="0"/>
              <a:t>Azure Databricks is optimized for Azure and tightly integrated with Azure Data Lake Storage, Azure Data Factory, Azure Synapse Analytics, Power BI and other Azure services to store all your data on a simple, open lakehouse and unify all your analytics and AI workloads</a:t>
            </a:r>
          </a:p>
        </p:txBody>
      </p:sp>
      <p:pic>
        <p:nvPicPr>
          <p:cNvPr id="3074" name="Picture 2" descr="What is Azure Databricks Data Science &amp; Engineering Workspace? | Microsoft  Learn">
            <a:extLst>
              <a:ext uri="{FF2B5EF4-FFF2-40B4-BE49-F238E27FC236}">
                <a16:creationId xmlns:a16="http://schemas.microsoft.com/office/drawing/2014/main" id="{1B49FAE7-2C31-D5CF-621C-2A16318515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19900" y="1447800"/>
            <a:ext cx="5981700" cy="4876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9760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1000"/>
                                        <p:tgtEl>
                                          <p:spTgt spid="2">
                                            <p:txEl>
                                              <p:pRg st="0" end="0"/>
                                            </p:txEl>
                                          </p:spTgt>
                                        </p:tgtEl>
                                      </p:cBhvr>
                                    </p:animEffect>
                                    <p:anim calcmode="lin" valueType="num">
                                      <p:cBhvr>
                                        <p:cTn id="8"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1000"/>
                                        <p:tgtEl>
                                          <p:spTgt spid="2">
                                            <p:txEl>
                                              <p:pRg st="1" end="1"/>
                                            </p:txEl>
                                          </p:spTgt>
                                        </p:tgtEl>
                                      </p:cBhvr>
                                    </p:animEffect>
                                    <p:anim calcmode="lin" valueType="num">
                                      <p:cBhvr>
                                        <p:cTn id="13" dur="1000" fill="hold"/>
                                        <p:tgtEl>
                                          <p:spTgt spid="2">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2">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1000"/>
                                        <p:tgtEl>
                                          <p:spTgt spid="2">
                                            <p:txEl>
                                              <p:pRg st="2" end="2"/>
                                            </p:txEl>
                                          </p:spTgt>
                                        </p:tgtEl>
                                      </p:cBhvr>
                                    </p:animEffect>
                                    <p:anim calcmode="lin" valueType="num">
                                      <p:cBhvr>
                                        <p:cTn id="18"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a:t>www.Techlanders.com</a:t>
            </a:r>
          </a:p>
        </p:txBody>
      </p:sp>
      <p:sp>
        <p:nvSpPr>
          <p:cNvPr id="4" name="Slide Number Placeholder 3"/>
          <p:cNvSpPr>
            <a:spLocks noGrp="1"/>
          </p:cNvSpPr>
          <p:nvPr>
            <p:ph type="sldNum" sz="quarter" idx="12"/>
          </p:nvPr>
        </p:nvSpPr>
        <p:spPr/>
        <p:txBody>
          <a:bodyPr/>
          <a:lstStyle/>
          <a:p>
            <a:fld id="{13F480B4-4699-41FE-89A7-96EFD1001786}" type="slidenum">
              <a:rPr lang="en-US" smtClean="0"/>
              <a:t>148</a:t>
            </a:fld>
            <a:endParaRPr lang="en-US"/>
          </a:p>
        </p:txBody>
      </p:sp>
      <p:sp>
        <p:nvSpPr>
          <p:cNvPr id="5" name="Title 4"/>
          <p:cNvSpPr>
            <a:spLocks noGrp="1"/>
          </p:cNvSpPr>
          <p:nvPr>
            <p:ph type="title"/>
          </p:nvPr>
        </p:nvSpPr>
        <p:spPr/>
        <p:txBody>
          <a:bodyPr>
            <a:noAutofit/>
          </a:bodyPr>
          <a:lstStyle/>
          <a:p>
            <a:r>
              <a:rPr lang="en-US" sz="4500" dirty="0"/>
              <a:t>Azure Databricks </a:t>
            </a:r>
          </a:p>
        </p:txBody>
      </p:sp>
      <p:sp>
        <p:nvSpPr>
          <p:cNvPr id="2" name="Content Placeholder 1"/>
          <p:cNvSpPr>
            <a:spLocks noGrp="1"/>
          </p:cNvSpPr>
          <p:nvPr>
            <p:ph idx="1"/>
          </p:nvPr>
        </p:nvSpPr>
        <p:spPr>
          <a:xfrm>
            <a:off x="640080" y="1463040"/>
            <a:ext cx="11521440" cy="5071534"/>
          </a:xfrm>
        </p:spPr>
        <p:txBody>
          <a:bodyPr>
            <a:normAutofit/>
          </a:bodyPr>
          <a:lstStyle/>
          <a:p>
            <a:pPr marL="480781" indent="-342900">
              <a:lnSpc>
                <a:spcPct val="150000"/>
              </a:lnSpc>
            </a:pPr>
            <a:r>
              <a:rPr lang="en-US" sz="2000" dirty="0" err="1">
                <a:latin typeface="Times New Roman" panose="02020603050405020304" pitchFamily="18" charset="0"/>
                <a:cs typeface="Times New Roman" panose="02020603050405020304" pitchFamily="18" charset="0"/>
              </a:rPr>
              <a:t>Xyz</a:t>
            </a:r>
            <a:endParaRPr lang="en-US" sz="2000" dirty="0">
              <a:latin typeface="Times New Roman" panose="02020603050405020304" pitchFamily="18" charset="0"/>
              <a:cs typeface="Times New Roman" panose="02020603050405020304" pitchFamily="18" charset="0"/>
            </a:endParaRPr>
          </a:p>
          <a:p>
            <a:pPr marL="480781" indent="-342900">
              <a:lnSpc>
                <a:spcPct val="150000"/>
              </a:lnSpc>
            </a:pPr>
            <a:r>
              <a:rPr lang="en-US" sz="2000" dirty="0" err="1">
                <a:latin typeface="Times New Roman" panose="02020603050405020304" pitchFamily="18" charset="0"/>
                <a:cs typeface="Times New Roman" panose="02020603050405020304" pitchFamily="18" charset="0"/>
              </a:rPr>
              <a:t>Zyx</a:t>
            </a:r>
            <a:endParaRPr lang="en-US" sz="2000" dirty="0">
              <a:latin typeface="Times New Roman" panose="02020603050405020304" pitchFamily="18" charset="0"/>
              <a:cs typeface="Times New Roman" panose="02020603050405020304" pitchFamily="18" charset="0"/>
            </a:endParaRPr>
          </a:p>
          <a:p>
            <a:pPr marL="480781" indent="-342900">
              <a:lnSpc>
                <a:spcPct val="150000"/>
              </a:lnSpc>
            </a:pPr>
            <a:endParaRPr lang="en-US" sz="2000" dirty="0"/>
          </a:p>
        </p:txBody>
      </p:sp>
      <p:pic>
        <p:nvPicPr>
          <p:cNvPr id="4098" name="Picture 2" descr="Databricks pipeline">
            <a:extLst>
              <a:ext uri="{FF2B5EF4-FFF2-40B4-BE49-F238E27FC236}">
                <a16:creationId xmlns:a16="http://schemas.microsoft.com/office/drawing/2014/main" id="{5BC8D493-E1E8-3247-F715-52C47AE6F8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295400"/>
            <a:ext cx="12801599" cy="54644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4358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1000"/>
                                        <p:tgtEl>
                                          <p:spTgt spid="2">
                                            <p:txEl>
                                              <p:pRg st="0" end="0"/>
                                            </p:txEl>
                                          </p:spTgt>
                                        </p:tgtEl>
                                      </p:cBhvr>
                                    </p:animEffect>
                                    <p:anim calcmode="lin" valueType="num">
                                      <p:cBhvr>
                                        <p:cTn id="8"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1000"/>
                                        <p:tgtEl>
                                          <p:spTgt spid="2">
                                            <p:txEl>
                                              <p:pRg st="1" end="1"/>
                                            </p:txEl>
                                          </p:spTgt>
                                        </p:tgtEl>
                                      </p:cBhvr>
                                    </p:animEffect>
                                    <p:anim calcmode="lin" valueType="num">
                                      <p:cBhvr>
                                        <p:cTn id="13" dur="1000" fill="hold"/>
                                        <p:tgtEl>
                                          <p:spTgt spid="2">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2">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a:t>www.Techlanders.com</a:t>
            </a:r>
          </a:p>
        </p:txBody>
      </p:sp>
      <p:sp>
        <p:nvSpPr>
          <p:cNvPr id="4" name="Slide Number Placeholder 3"/>
          <p:cNvSpPr>
            <a:spLocks noGrp="1"/>
          </p:cNvSpPr>
          <p:nvPr>
            <p:ph type="sldNum" sz="quarter" idx="12"/>
          </p:nvPr>
        </p:nvSpPr>
        <p:spPr/>
        <p:txBody>
          <a:bodyPr/>
          <a:lstStyle/>
          <a:p>
            <a:fld id="{13F480B4-4699-41FE-89A7-96EFD1001786}" type="slidenum">
              <a:rPr lang="en-US" smtClean="0"/>
              <a:t>149</a:t>
            </a:fld>
            <a:endParaRPr lang="en-US"/>
          </a:p>
        </p:txBody>
      </p:sp>
      <p:sp>
        <p:nvSpPr>
          <p:cNvPr id="11" name="Title 9">
            <a:extLst>
              <a:ext uri="{FF2B5EF4-FFF2-40B4-BE49-F238E27FC236}">
                <a16:creationId xmlns:a16="http://schemas.microsoft.com/office/drawing/2014/main" id="{EE348413-46D0-351E-2B5B-EF0EFBFD8014}"/>
              </a:ext>
            </a:extLst>
          </p:cNvPr>
          <p:cNvSpPr>
            <a:spLocks noGrp="1"/>
          </p:cNvSpPr>
          <p:nvPr>
            <p:ph type="title"/>
          </p:nvPr>
        </p:nvSpPr>
        <p:spPr>
          <a:xfrm>
            <a:off x="640080" y="2438400"/>
            <a:ext cx="11521440" cy="2743200"/>
          </a:xfrm>
        </p:spPr>
        <p:txBody>
          <a:bodyPr>
            <a:normAutofit/>
          </a:bodyPr>
          <a:lstStyle/>
          <a:p>
            <a:r>
              <a:rPr lang="en-US" sz="8000" u="none" dirty="0"/>
              <a:t>Lab -13</a:t>
            </a:r>
            <a:br>
              <a:rPr lang="en-US" sz="8000" u="none" dirty="0"/>
            </a:br>
            <a:r>
              <a:rPr lang="en-US" sz="3900" u="none" dirty="0"/>
              <a:t>Create Databrick Account</a:t>
            </a:r>
            <a:endParaRPr lang="en-US" u="none" dirty="0"/>
          </a:p>
        </p:txBody>
      </p:sp>
    </p:spTree>
    <p:extLst>
      <p:ext uri="{BB962C8B-B14F-4D97-AF65-F5344CB8AC3E}">
        <p14:creationId xmlns:p14="http://schemas.microsoft.com/office/powerpoint/2010/main" val="12924682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3892260" y="394777"/>
            <a:ext cx="8392820" cy="982414"/>
          </a:xfrm>
          <a:prstGeom prst="rect">
            <a:avLst/>
          </a:prstGeom>
          <a:noFill/>
          <a:ln/>
        </p:spPr>
        <p:txBody>
          <a:bodyPr wrap="square" lIns="0" tIns="0" rIns="0" bIns="0" rtlCol="0" anchor="t"/>
          <a:lstStyle/>
          <a:p>
            <a:pPr>
              <a:lnSpc>
                <a:spcPts val="3850"/>
              </a:lnSpc>
            </a:pPr>
            <a:r>
              <a:rPr lang="en-US" sz="3063" dirty="0">
                <a:solidFill>
                  <a:srgbClr val="312F2B"/>
                </a:solidFill>
                <a:latin typeface="Gelasio" pitchFamily="34" charset="0"/>
                <a:ea typeface="Gelasio" pitchFamily="34" charset="-122"/>
                <a:cs typeface="Gelasio" pitchFamily="34" charset="-120"/>
              </a:rPr>
              <a:t>Palatiform-as-a-Service (IaaS)</a:t>
            </a:r>
            <a:endParaRPr lang="en-US" sz="3063" dirty="0"/>
          </a:p>
        </p:txBody>
      </p:sp>
      <p:sp>
        <p:nvSpPr>
          <p:cNvPr id="13" name="Rectangle 1">
            <a:extLst>
              <a:ext uri="{FF2B5EF4-FFF2-40B4-BE49-F238E27FC236}">
                <a16:creationId xmlns:a16="http://schemas.microsoft.com/office/drawing/2014/main" id="{7FD76529-1100-7C32-AB98-C3BE28547734}"/>
              </a:ext>
            </a:extLst>
          </p:cNvPr>
          <p:cNvSpPr>
            <a:spLocks noChangeArrowheads="1"/>
          </p:cNvSpPr>
          <p:nvPr/>
        </p:nvSpPr>
        <p:spPr bwMode="auto">
          <a:xfrm>
            <a:off x="3740343" y="1572853"/>
            <a:ext cx="9094810" cy="53426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010" tIns="40005" rIns="80010" bIns="40005" numCol="1" anchor="ctr" anchorCtr="0" compatLnSpc="1">
            <a:prstTxWarp prst="textNoShape">
              <a:avLst/>
            </a:prstTxWarp>
            <a:spAutoFit/>
          </a:bodyPr>
          <a:lstStyle/>
          <a:p>
            <a:pPr defTabSz="800100" eaLnBrk="0" fontAlgn="base" hangingPunct="0">
              <a:lnSpc>
                <a:spcPct val="200000"/>
              </a:lnSpc>
              <a:spcBef>
                <a:spcPct val="0"/>
              </a:spcBef>
              <a:spcAft>
                <a:spcPct val="0"/>
              </a:spcAft>
            </a:pPr>
            <a:r>
              <a:rPr lang="en-US" altLang="en-US" sz="1575" dirty="0">
                <a:latin typeface="Open Sans" panose="020B0606030504020204" pitchFamily="34" charset="0"/>
                <a:ea typeface="Open Sans" panose="020B0606030504020204" pitchFamily="34" charset="0"/>
                <a:cs typeface="Open Sans" panose="020B0606030504020204" pitchFamily="34" charset="0"/>
              </a:rPr>
              <a:t>PaaS provides a platform allowing customers to develop, run, and manage applications without dealing with the underlying infrastructure.</a:t>
            </a:r>
          </a:p>
          <a:p>
            <a:pPr defTabSz="800100" eaLnBrk="0" fontAlgn="base" hangingPunct="0">
              <a:lnSpc>
                <a:spcPct val="200000"/>
              </a:lnSpc>
              <a:spcBef>
                <a:spcPct val="0"/>
              </a:spcBef>
              <a:spcAft>
                <a:spcPct val="0"/>
              </a:spcAft>
            </a:pPr>
            <a:r>
              <a:rPr lang="en-US" altLang="en-US" sz="1575" b="1" dirty="0">
                <a:latin typeface="Open Sans" panose="020B0606030504020204" pitchFamily="34" charset="0"/>
                <a:ea typeface="Open Sans" panose="020B0606030504020204" pitchFamily="34" charset="0"/>
                <a:cs typeface="Open Sans" panose="020B0606030504020204" pitchFamily="34" charset="0"/>
              </a:rPr>
              <a:t>Key Features</a:t>
            </a:r>
            <a:endParaRPr lang="en-US" altLang="en-US" sz="2013" dirty="0">
              <a:latin typeface="Open Sans" panose="020B0606030504020204" pitchFamily="34" charset="0"/>
              <a:ea typeface="Open Sans" panose="020B0606030504020204" pitchFamily="34" charset="0"/>
              <a:cs typeface="Open Sans" panose="020B0606030504020204" pitchFamily="34" charset="0"/>
            </a:endParaRPr>
          </a:p>
          <a:p>
            <a:pPr marL="250031" indent="-250031" defTabSz="800100" eaLnBrk="0" fontAlgn="base" hangingPunct="0">
              <a:lnSpc>
                <a:spcPct val="200000"/>
              </a:lnSpc>
              <a:spcBef>
                <a:spcPct val="0"/>
              </a:spcBef>
              <a:spcAft>
                <a:spcPct val="0"/>
              </a:spcAft>
              <a:buFont typeface="Arial" panose="020B0604020202020204" pitchFamily="34" charset="0"/>
              <a:buChar char="•"/>
            </a:pPr>
            <a:r>
              <a:rPr lang="en-US" altLang="en-US" sz="1575" dirty="0">
                <a:latin typeface="Open Sans" panose="020B0606030504020204" pitchFamily="34" charset="0"/>
                <a:ea typeface="Open Sans" panose="020B0606030504020204" pitchFamily="34" charset="0"/>
                <a:cs typeface="Open Sans" panose="020B0606030504020204" pitchFamily="34" charset="0"/>
              </a:rPr>
              <a:t>Focus on development and deployment of applications.</a:t>
            </a:r>
          </a:p>
          <a:p>
            <a:pPr marL="250031" indent="-250031" defTabSz="800100" eaLnBrk="0" fontAlgn="base" hangingPunct="0">
              <a:lnSpc>
                <a:spcPct val="200000"/>
              </a:lnSpc>
              <a:spcBef>
                <a:spcPct val="0"/>
              </a:spcBef>
              <a:spcAft>
                <a:spcPct val="0"/>
              </a:spcAft>
              <a:buFont typeface="Arial" panose="020B0604020202020204" pitchFamily="34" charset="0"/>
              <a:buChar char="•"/>
            </a:pPr>
            <a:r>
              <a:rPr lang="en-US" altLang="en-US" sz="1575" dirty="0">
                <a:latin typeface="Open Sans" panose="020B0606030504020204" pitchFamily="34" charset="0"/>
                <a:ea typeface="Open Sans" panose="020B0606030504020204" pitchFamily="34" charset="0"/>
                <a:cs typeface="Open Sans" panose="020B0606030504020204" pitchFamily="34" charset="0"/>
              </a:rPr>
              <a:t>The cloud provider manages the infrastructure (servers, storage, networking, etc.).</a:t>
            </a:r>
          </a:p>
          <a:p>
            <a:pPr marL="250031" indent="-250031" defTabSz="800100" eaLnBrk="0" fontAlgn="base" hangingPunct="0">
              <a:lnSpc>
                <a:spcPct val="200000"/>
              </a:lnSpc>
              <a:spcBef>
                <a:spcPct val="0"/>
              </a:spcBef>
              <a:spcAft>
                <a:spcPct val="0"/>
              </a:spcAft>
              <a:buFont typeface="Arial" panose="020B0604020202020204" pitchFamily="34" charset="0"/>
              <a:buChar char="•"/>
            </a:pPr>
            <a:r>
              <a:rPr lang="en-US" altLang="en-US" sz="1575" dirty="0">
                <a:latin typeface="Open Sans" panose="020B0606030504020204" pitchFamily="34" charset="0"/>
                <a:ea typeface="Open Sans" panose="020B0606030504020204" pitchFamily="34" charset="0"/>
                <a:cs typeface="Open Sans" panose="020B0606030504020204" pitchFamily="34" charset="0"/>
              </a:rPr>
              <a:t>Provides tools for development, databases, and analytics.</a:t>
            </a:r>
          </a:p>
          <a:p>
            <a:pPr defTabSz="800100" eaLnBrk="0" fontAlgn="base" hangingPunct="0">
              <a:lnSpc>
                <a:spcPct val="200000"/>
              </a:lnSpc>
              <a:spcBef>
                <a:spcPct val="0"/>
              </a:spcBef>
              <a:spcAft>
                <a:spcPct val="0"/>
              </a:spcAft>
            </a:pPr>
            <a:r>
              <a:rPr lang="en-US" altLang="en-US" sz="1575" b="1" dirty="0">
                <a:latin typeface="Open Sans" panose="020B0606030504020204" pitchFamily="34" charset="0"/>
                <a:ea typeface="Open Sans" panose="020B0606030504020204" pitchFamily="34" charset="0"/>
                <a:cs typeface="Open Sans" panose="020B0606030504020204" pitchFamily="34" charset="0"/>
              </a:rPr>
              <a:t>Examples</a:t>
            </a:r>
            <a:endParaRPr lang="en-US" altLang="en-US" sz="2013" dirty="0">
              <a:latin typeface="Open Sans" panose="020B0606030504020204" pitchFamily="34" charset="0"/>
              <a:ea typeface="Open Sans" panose="020B0606030504020204" pitchFamily="34" charset="0"/>
              <a:cs typeface="Open Sans" panose="020B0606030504020204" pitchFamily="34" charset="0"/>
            </a:endParaRPr>
          </a:p>
          <a:p>
            <a:pPr marL="250031" indent="-250031" defTabSz="800100" eaLnBrk="0" fontAlgn="base" hangingPunct="0">
              <a:lnSpc>
                <a:spcPct val="200000"/>
              </a:lnSpc>
              <a:spcBef>
                <a:spcPct val="0"/>
              </a:spcBef>
              <a:spcAft>
                <a:spcPct val="0"/>
              </a:spcAft>
              <a:buFont typeface="Arial" panose="020B0604020202020204" pitchFamily="34" charset="0"/>
              <a:buChar char="•"/>
            </a:pPr>
            <a:r>
              <a:rPr lang="en-US" altLang="en-US" sz="1575" dirty="0">
                <a:latin typeface="Open Sans" panose="020B0606030504020204" pitchFamily="34" charset="0"/>
                <a:ea typeface="Open Sans" panose="020B0606030504020204" pitchFamily="34" charset="0"/>
                <a:cs typeface="Open Sans" panose="020B0606030504020204" pitchFamily="34" charset="0"/>
              </a:rPr>
              <a:t> Google App Engine, AWS Elastic Beanstalk, Microsoft Azure App Services.</a:t>
            </a:r>
          </a:p>
          <a:p>
            <a:pPr defTabSz="800100" eaLnBrk="0" fontAlgn="base" hangingPunct="0">
              <a:lnSpc>
                <a:spcPct val="200000"/>
              </a:lnSpc>
              <a:spcBef>
                <a:spcPct val="0"/>
              </a:spcBef>
              <a:spcAft>
                <a:spcPct val="0"/>
              </a:spcAft>
            </a:pPr>
            <a:r>
              <a:rPr lang="en-US" altLang="en-US" sz="1575" b="1" dirty="0">
                <a:latin typeface="Open Sans" panose="020B0606030504020204" pitchFamily="34" charset="0"/>
                <a:ea typeface="Open Sans" panose="020B0606030504020204" pitchFamily="34" charset="0"/>
                <a:cs typeface="Open Sans" panose="020B0606030504020204" pitchFamily="34" charset="0"/>
              </a:rPr>
              <a:t>Use Cases</a:t>
            </a:r>
            <a:endParaRPr lang="en-US" altLang="en-US" sz="1575" dirty="0">
              <a:latin typeface="Open Sans" panose="020B0606030504020204" pitchFamily="34" charset="0"/>
              <a:ea typeface="Open Sans" panose="020B0606030504020204" pitchFamily="34" charset="0"/>
              <a:cs typeface="Open Sans" panose="020B0606030504020204" pitchFamily="34" charset="0"/>
            </a:endParaRPr>
          </a:p>
          <a:p>
            <a:pPr marL="250031" indent="-250031" defTabSz="800100" eaLnBrk="0" fontAlgn="base" hangingPunct="0">
              <a:lnSpc>
                <a:spcPct val="200000"/>
              </a:lnSpc>
              <a:spcBef>
                <a:spcPct val="0"/>
              </a:spcBef>
              <a:spcAft>
                <a:spcPct val="0"/>
              </a:spcAft>
              <a:buFont typeface="Arial" panose="020B0604020202020204" pitchFamily="34" charset="0"/>
              <a:buChar char="•"/>
            </a:pPr>
            <a:r>
              <a:rPr lang="en-US" altLang="en-US" sz="1575" dirty="0">
                <a:latin typeface="Open Sans" panose="020B0606030504020204" pitchFamily="34" charset="0"/>
                <a:ea typeface="Open Sans" panose="020B0606030504020204" pitchFamily="34" charset="0"/>
                <a:cs typeface="Open Sans" panose="020B0606030504020204" pitchFamily="34" charset="0"/>
              </a:rPr>
              <a:t>Developing web and mobile applications, deploying microservices, building APIs, automating DevOps workflows.</a:t>
            </a:r>
            <a:endParaRPr lang="en-US" altLang="en-US" sz="1575" dirty="0">
              <a:latin typeface="Arial" panose="020B0604020202020204" pitchFamily="34" charset="0"/>
            </a:endParaRPr>
          </a:p>
        </p:txBody>
      </p:sp>
      <p:pic>
        <p:nvPicPr>
          <p:cNvPr id="4" name="Picture 3">
            <a:extLst>
              <a:ext uri="{FF2B5EF4-FFF2-40B4-BE49-F238E27FC236}">
                <a16:creationId xmlns:a16="http://schemas.microsoft.com/office/drawing/2014/main" id="{62C5BAD7-5C36-E78A-0136-13092D0F2604}"/>
              </a:ext>
            </a:extLst>
          </p:cNvPr>
          <p:cNvPicPr>
            <a:picLocks noChangeAspect="1"/>
          </p:cNvPicPr>
          <p:nvPr/>
        </p:nvPicPr>
        <p:blipFill>
          <a:blip r:embed="rId3"/>
          <a:stretch>
            <a:fillRect/>
          </a:stretch>
        </p:blipFill>
        <p:spPr>
          <a:xfrm>
            <a:off x="-60769" y="57150"/>
            <a:ext cx="3463726" cy="7200900"/>
          </a:xfrm>
          <a:prstGeom prst="rect">
            <a:avLst/>
          </a:prstGeom>
        </p:spPr>
      </p:pic>
      <p:pic>
        <p:nvPicPr>
          <p:cNvPr id="7" name="Picture 6">
            <a:extLst>
              <a:ext uri="{FF2B5EF4-FFF2-40B4-BE49-F238E27FC236}">
                <a16:creationId xmlns:a16="http://schemas.microsoft.com/office/drawing/2014/main" id="{F5BF91E2-E190-C8FD-983F-195085DE4787}"/>
              </a:ext>
            </a:extLst>
          </p:cNvPr>
          <p:cNvPicPr>
            <a:picLocks noChangeAspect="1"/>
          </p:cNvPicPr>
          <p:nvPr/>
        </p:nvPicPr>
        <p:blipFill>
          <a:blip r:embed="rId3"/>
          <a:stretch>
            <a:fillRect/>
          </a:stretch>
        </p:blipFill>
        <p:spPr>
          <a:xfrm>
            <a:off x="-10129" y="1118042"/>
            <a:ext cx="3362447" cy="5512082"/>
          </a:xfrm>
          <a:prstGeom prst="rect">
            <a:avLst/>
          </a:prstGeom>
        </p:spPr>
      </p:pic>
      <p:pic>
        <p:nvPicPr>
          <p:cNvPr id="9" name="Picture 8">
            <a:extLst>
              <a:ext uri="{FF2B5EF4-FFF2-40B4-BE49-F238E27FC236}">
                <a16:creationId xmlns:a16="http://schemas.microsoft.com/office/drawing/2014/main" id="{5A98C07C-7262-F1CC-64E9-07A61E8FF9AC}"/>
              </a:ext>
            </a:extLst>
          </p:cNvPr>
          <p:cNvPicPr>
            <a:picLocks noChangeAspect="1"/>
          </p:cNvPicPr>
          <p:nvPr/>
        </p:nvPicPr>
        <p:blipFill>
          <a:blip r:embed="rId4"/>
          <a:stretch>
            <a:fillRect/>
          </a:stretch>
        </p:blipFill>
        <p:spPr>
          <a:xfrm>
            <a:off x="11140634" y="6779413"/>
            <a:ext cx="1572525" cy="407742"/>
          </a:xfrm>
          <a:prstGeom prst="rect">
            <a:avLst/>
          </a:prstGeom>
        </p:spPr>
      </p:pic>
    </p:spTree>
    <p:extLst>
      <p:ext uri="{BB962C8B-B14F-4D97-AF65-F5344CB8AC3E}">
        <p14:creationId xmlns:p14="http://schemas.microsoft.com/office/powerpoint/2010/main" val="4103478738"/>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a:t>www.Techlanders.com</a:t>
            </a:r>
          </a:p>
        </p:txBody>
      </p:sp>
      <p:sp>
        <p:nvSpPr>
          <p:cNvPr id="4" name="Slide Number Placeholder 3"/>
          <p:cNvSpPr>
            <a:spLocks noGrp="1"/>
          </p:cNvSpPr>
          <p:nvPr>
            <p:ph type="sldNum" sz="quarter" idx="12"/>
          </p:nvPr>
        </p:nvSpPr>
        <p:spPr/>
        <p:txBody>
          <a:bodyPr/>
          <a:lstStyle/>
          <a:p>
            <a:fld id="{13F480B4-4699-41FE-89A7-96EFD1001786}" type="slidenum">
              <a:rPr lang="en-US" smtClean="0"/>
              <a:t>150</a:t>
            </a:fld>
            <a:endParaRPr lang="en-US"/>
          </a:p>
        </p:txBody>
      </p:sp>
      <p:sp>
        <p:nvSpPr>
          <p:cNvPr id="5" name="Title 4"/>
          <p:cNvSpPr>
            <a:spLocks noGrp="1"/>
          </p:cNvSpPr>
          <p:nvPr>
            <p:ph type="title"/>
          </p:nvPr>
        </p:nvSpPr>
        <p:spPr/>
        <p:txBody>
          <a:bodyPr>
            <a:noAutofit/>
          </a:bodyPr>
          <a:lstStyle/>
          <a:p>
            <a:r>
              <a:rPr lang="en-US" sz="4500" dirty="0"/>
              <a:t>Azure Databricks Workspace </a:t>
            </a:r>
          </a:p>
        </p:txBody>
      </p:sp>
      <p:sp>
        <p:nvSpPr>
          <p:cNvPr id="2" name="Content Placeholder 1"/>
          <p:cNvSpPr>
            <a:spLocks noGrp="1"/>
          </p:cNvSpPr>
          <p:nvPr>
            <p:ph idx="1"/>
          </p:nvPr>
        </p:nvSpPr>
        <p:spPr>
          <a:xfrm>
            <a:off x="640080" y="1463040"/>
            <a:ext cx="11521440" cy="2499360"/>
          </a:xfrm>
        </p:spPr>
        <p:txBody>
          <a:bodyPr>
            <a:normAutofit/>
          </a:bodyPr>
          <a:lstStyle/>
          <a:p>
            <a:pPr marL="137881" indent="0">
              <a:lnSpc>
                <a:spcPct val="150000"/>
              </a:lnSpc>
              <a:buNone/>
            </a:pPr>
            <a:r>
              <a:rPr lang="en-US" sz="2000" dirty="0"/>
              <a:t>An Azure Databricks workspace is an environment for accessing all of your Azure Databricks assets. The workspace organizes objects such as notebooks, libraries, experiments, queries, and dashboards into folders, and provides access to data and computational resources such as clusters and jobs.</a:t>
            </a:r>
          </a:p>
        </p:txBody>
      </p:sp>
    </p:spTree>
    <p:extLst>
      <p:ext uri="{BB962C8B-B14F-4D97-AF65-F5344CB8AC3E}">
        <p14:creationId xmlns:p14="http://schemas.microsoft.com/office/powerpoint/2010/main" val="1252618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1000"/>
                                        <p:tgtEl>
                                          <p:spTgt spid="2">
                                            <p:txEl>
                                              <p:pRg st="0" end="0"/>
                                            </p:txEl>
                                          </p:spTgt>
                                        </p:tgtEl>
                                      </p:cBhvr>
                                    </p:animEffect>
                                    <p:anim calcmode="lin" valueType="num">
                                      <p:cBhvr>
                                        <p:cTn id="8"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a:t>www.Techlanders.com</a:t>
            </a:r>
          </a:p>
        </p:txBody>
      </p:sp>
      <p:sp>
        <p:nvSpPr>
          <p:cNvPr id="4" name="Slide Number Placeholder 3"/>
          <p:cNvSpPr>
            <a:spLocks noGrp="1"/>
          </p:cNvSpPr>
          <p:nvPr>
            <p:ph type="sldNum" sz="quarter" idx="12"/>
          </p:nvPr>
        </p:nvSpPr>
        <p:spPr/>
        <p:txBody>
          <a:bodyPr/>
          <a:lstStyle/>
          <a:p>
            <a:fld id="{13F480B4-4699-41FE-89A7-96EFD1001786}" type="slidenum">
              <a:rPr lang="en-US" smtClean="0"/>
              <a:t>151</a:t>
            </a:fld>
            <a:endParaRPr lang="en-US"/>
          </a:p>
        </p:txBody>
      </p:sp>
      <p:sp>
        <p:nvSpPr>
          <p:cNvPr id="5" name="Title 4"/>
          <p:cNvSpPr>
            <a:spLocks noGrp="1"/>
          </p:cNvSpPr>
          <p:nvPr>
            <p:ph type="title"/>
          </p:nvPr>
        </p:nvSpPr>
        <p:spPr/>
        <p:txBody>
          <a:bodyPr>
            <a:noAutofit/>
          </a:bodyPr>
          <a:lstStyle/>
          <a:p>
            <a:r>
              <a:rPr lang="en-US" sz="4500" dirty="0"/>
              <a:t>Workspace assets in Azure Databricks</a:t>
            </a:r>
          </a:p>
        </p:txBody>
      </p:sp>
      <p:sp>
        <p:nvSpPr>
          <p:cNvPr id="2" name="Content Placeholder 1"/>
          <p:cNvSpPr>
            <a:spLocks noGrp="1"/>
          </p:cNvSpPr>
          <p:nvPr>
            <p:ph idx="1"/>
          </p:nvPr>
        </p:nvSpPr>
        <p:spPr>
          <a:xfrm>
            <a:off x="640080" y="1463040"/>
            <a:ext cx="11521440" cy="5071534"/>
          </a:xfrm>
        </p:spPr>
        <p:txBody>
          <a:bodyPr>
            <a:normAutofit/>
          </a:bodyPr>
          <a:lstStyle/>
          <a:p>
            <a:pPr marL="480781" indent="-342900">
              <a:lnSpc>
                <a:spcPct val="150000"/>
              </a:lnSpc>
            </a:pPr>
            <a:r>
              <a:rPr lang="en-US" sz="2000" dirty="0">
                <a:latin typeface="Times New Roman" panose="02020603050405020304" pitchFamily="18" charset="0"/>
                <a:cs typeface="Times New Roman" panose="02020603050405020304" pitchFamily="18" charset="0"/>
              </a:rPr>
              <a:t>Cluster</a:t>
            </a:r>
          </a:p>
          <a:p>
            <a:pPr marL="480781" indent="-342900">
              <a:lnSpc>
                <a:spcPct val="150000"/>
              </a:lnSpc>
            </a:pPr>
            <a:r>
              <a:rPr lang="en-US" sz="2000" dirty="0">
                <a:latin typeface="Times New Roman" panose="02020603050405020304" pitchFamily="18" charset="0"/>
                <a:cs typeface="Times New Roman" panose="02020603050405020304" pitchFamily="18" charset="0"/>
              </a:rPr>
              <a:t>Notebooks</a:t>
            </a:r>
          </a:p>
          <a:p>
            <a:pPr marL="480781" indent="-342900">
              <a:lnSpc>
                <a:spcPct val="150000"/>
              </a:lnSpc>
            </a:pPr>
            <a:r>
              <a:rPr lang="en-US" sz="2000" dirty="0">
                <a:latin typeface="Times New Roman" panose="02020603050405020304" pitchFamily="18" charset="0"/>
                <a:cs typeface="Times New Roman" panose="02020603050405020304" pitchFamily="18" charset="0"/>
              </a:rPr>
              <a:t>Jobs</a:t>
            </a:r>
          </a:p>
          <a:p>
            <a:pPr marL="480781" indent="-342900">
              <a:lnSpc>
                <a:spcPct val="150000"/>
              </a:lnSpc>
            </a:pPr>
            <a:r>
              <a:rPr lang="en-US" sz="2000" dirty="0">
                <a:latin typeface="Times New Roman" panose="02020603050405020304" pitchFamily="18" charset="0"/>
                <a:cs typeface="Times New Roman" panose="02020603050405020304" pitchFamily="18" charset="0"/>
              </a:rPr>
              <a:t>Libraries</a:t>
            </a:r>
          </a:p>
          <a:p>
            <a:pPr marL="480781" indent="-342900">
              <a:lnSpc>
                <a:spcPct val="150000"/>
              </a:lnSpc>
            </a:pPr>
            <a:r>
              <a:rPr lang="en-US" sz="2000" dirty="0">
                <a:latin typeface="Times New Roman" panose="02020603050405020304" pitchFamily="18" charset="0"/>
                <a:cs typeface="Times New Roman" panose="02020603050405020304" pitchFamily="18" charset="0"/>
              </a:rPr>
              <a:t>Data</a:t>
            </a:r>
          </a:p>
          <a:p>
            <a:pPr marL="480781" indent="-342900">
              <a:lnSpc>
                <a:spcPct val="150000"/>
              </a:lnSpc>
            </a:pPr>
            <a:r>
              <a:rPr lang="en-US" sz="2000" dirty="0">
                <a:latin typeface="Times New Roman" panose="02020603050405020304" pitchFamily="18" charset="0"/>
                <a:cs typeface="Times New Roman" panose="02020603050405020304" pitchFamily="18" charset="0"/>
              </a:rPr>
              <a:t>Experiments </a:t>
            </a:r>
          </a:p>
          <a:p>
            <a:pPr marL="137881" indent="0">
              <a:lnSpc>
                <a:spcPct val="150000"/>
              </a:lnSpc>
              <a:buNone/>
            </a:pPr>
            <a:endParaRPr lang="en-US" sz="2000" dirty="0">
              <a:latin typeface="Times New Roman" panose="02020603050405020304" pitchFamily="18" charset="0"/>
              <a:cs typeface="Times New Roman" panose="02020603050405020304" pitchFamily="18" charset="0"/>
            </a:endParaRPr>
          </a:p>
          <a:p>
            <a:pPr marL="480781" indent="-342900">
              <a:lnSpc>
                <a:spcPct val="150000"/>
              </a:lnSpc>
            </a:pPr>
            <a:endParaRPr lang="en-US" sz="2000" dirty="0"/>
          </a:p>
        </p:txBody>
      </p:sp>
    </p:spTree>
    <p:extLst>
      <p:ext uri="{BB962C8B-B14F-4D97-AF65-F5344CB8AC3E}">
        <p14:creationId xmlns:p14="http://schemas.microsoft.com/office/powerpoint/2010/main" val="945619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1000"/>
                                        <p:tgtEl>
                                          <p:spTgt spid="2">
                                            <p:txEl>
                                              <p:pRg st="0" end="0"/>
                                            </p:txEl>
                                          </p:spTgt>
                                        </p:tgtEl>
                                      </p:cBhvr>
                                    </p:animEffect>
                                    <p:anim calcmode="lin" valueType="num">
                                      <p:cBhvr>
                                        <p:cTn id="8"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1000"/>
                                        <p:tgtEl>
                                          <p:spTgt spid="2">
                                            <p:txEl>
                                              <p:pRg st="1" end="1"/>
                                            </p:txEl>
                                          </p:spTgt>
                                        </p:tgtEl>
                                      </p:cBhvr>
                                    </p:animEffect>
                                    <p:anim calcmode="lin" valueType="num">
                                      <p:cBhvr>
                                        <p:cTn id="13" dur="1000" fill="hold"/>
                                        <p:tgtEl>
                                          <p:spTgt spid="2">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2">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1000"/>
                                        <p:tgtEl>
                                          <p:spTgt spid="2">
                                            <p:txEl>
                                              <p:pRg st="2" end="2"/>
                                            </p:txEl>
                                          </p:spTgt>
                                        </p:tgtEl>
                                      </p:cBhvr>
                                    </p:animEffect>
                                    <p:anim calcmode="lin" valueType="num">
                                      <p:cBhvr>
                                        <p:cTn id="18"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2">
                                            <p:txEl>
                                              <p:pRg st="2" end="2"/>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1000"/>
                                        <p:tgtEl>
                                          <p:spTgt spid="2">
                                            <p:txEl>
                                              <p:pRg st="3" end="3"/>
                                            </p:txEl>
                                          </p:spTgt>
                                        </p:tgtEl>
                                      </p:cBhvr>
                                    </p:animEffect>
                                    <p:anim calcmode="lin" valueType="num">
                                      <p:cBhvr>
                                        <p:cTn id="23"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24" dur="1000" fill="hold"/>
                                        <p:tgtEl>
                                          <p:spTgt spid="2">
                                            <p:txEl>
                                              <p:pRg st="3" end="3"/>
                                            </p:txEl>
                                          </p:spTgt>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Effect transition="in" filter="fade">
                                      <p:cBhvr>
                                        <p:cTn id="27" dur="1000"/>
                                        <p:tgtEl>
                                          <p:spTgt spid="2">
                                            <p:txEl>
                                              <p:pRg st="4" end="4"/>
                                            </p:txEl>
                                          </p:spTgt>
                                        </p:tgtEl>
                                      </p:cBhvr>
                                    </p:animEffect>
                                    <p:anim calcmode="lin" valueType="num">
                                      <p:cBhvr>
                                        <p:cTn id="28" dur="1000" fill="hold"/>
                                        <p:tgtEl>
                                          <p:spTgt spid="2">
                                            <p:txEl>
                                              <p:pRg st="4" end="4"/>
                                            </p:txEl>
                                          </p:spTgt>
                                        </p:tgtEl>
                                        <p:attrNameLst>
                                          <p:attrName>ppt_x</p:attrName>
                                        </p:attrNameLst>
                                      </p:cBhvr>
                                      <p:tavLst>
                                        <p:tav tm="0">
                                          <p:val>
                                            <p:strVal val="#ppt_x"/>
                                          </p:val>
                                        </p:tav>
                                        <p:tav tm="100000">
                                          <p:val>
                                            <p:strVal val="#ppt_x"/>
                                          </p:val>
                                        </p:tav>
                                      </p:tavLst>
                                    </p:anim>
                                    <p:anim calcmode="lin" valueType="num">
                                      <p:cBhvr>
                                        <p:cTn id="29" dur="1000" fill="hold"/>
                                        <p:tgtEl>
                                          <p:spTgt spid="2">
                                            <p:txEl>
                                              <p:pRg st="4" end="4"/>
                                            </p:txEl>
                                          </p:spTgt>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2">
                                            <p:txEl>
                                              <p:pRg st="5" end="5"/>
                                            </p:txEl>
                                          </p:spTgt>
                                        </p:tgtEl>
                                        <p:attrNameLst>
                                          <p:attrName>style.visibility</p:attrName>
                                        </p:attrNameLst>
                                      </p:cBhvr>
                                      <p:to>
                                        <p:strVal val="visible"/>
                                      </p:to>
                                    </p:set>
                                    <p:animEffect transition="in" filter="fade">
                                      <p:cBhvr>
                                        <p:cTn id="32" dur="1000"/>
                                        <p:tgtEl>
                                          <p:spTgt spid="2">
                                            <p:txEl>
                                              <p:pRg st="5" end="5"/>
                                            </p:txEl>
                                          </p:spTgt>
                                        </p:tgtEl>
                                      </p:cBhvr>
                                    </p:animEffect>
                                    <p:anim calcmode="lin" valueType="num">
                                      <p:cBhvr>
                                        <p:cTn id="33" dur="1000" fill="hold"/>
                                        <p:tgtEl>
                                          <p:spTgt spid="2">
                                            <p:txEl>
                                              <p:pRg st="5" end="5"/>
                                            </p:txEl>
                                          </p:spTgt>
                                        </p:tgtEl>
                                        <p:attrNameLst>
                                          <p:attrName>ppt_x</p:attrName>
                                        </p:attrNameLst>
                                      </p:cBhvr>
                                      <p:tavLst>
                                        <p:tav tm="0">
                                          <p:val>
                                            <p:strVal val="#ppt_x"/>
                                          </p:val>
                                        </p:tav>
                                        <p:tav tm="100000">
                                          <p:val>
                                            <p:strVal val="#ppt_x"/>
                                          </p:val>
                                        </p:tav>
                                      </p:tavLst>
                                    </p:anim>
                                    <p:anim calcmode="lin" valueType="num">
                                      <p:cBhvr>
                                        <p:cTn id="34" dur="1000" fill="hold"/>
                                        <p:tgtEl>
                                          <p:spTgt spid="2">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a:t>www.Techlanders.com</a:t>
            </a:r>
          </a:p>
        </p:txBody>
      </p:sp>
      <p:sp>
        <p:nvSpPr>
          <p:cNvPr id="4" name="Slide Number Placeholder 3"/>
          <p:cNvSpPr>
            <a:spLocks noGrp="1"/>
          </p:cNvSpPr>
          <p:nvPr>
            <p:ph type="sldNum" sz="quarter" idx="12"/>
          </p:nvPr>
        </p:nvSpPr>
        <p:spPr/>
        <p:txBody>
          <a:bodyPr/>
          <a:lstStyle/>
          <a:p>
            <a:fld id="{13F480B4-4699-41FE-89A7-96EFD1001786}" type="slidenum">
              <a:rPr lang="en-US" smtClean="0"/>
              <a:t>152</a:t>
            </a:fld>
            <a:endParaRPr lang="en-US"/>
          </a:p>
        </p:txBody>
      </p:sp>
      <p:sp>
        <p:nvSpPr>
          <p:cNvPr id="5" name="Title 4"/>
          <p:cNvSpPr>
            <a:spLocks noGrp="1"/>
          </p:cNvSpPr>
          <p:nvPr>
            <p:ph type="title"/>
          </p:nvPr>
        </p:nvSpPr>
        <p:spPr/>
        <p:txBody>
          <a:bodyPr>
            <a:noAutofit/>
          </a:bodyPr>
          <a:lstStyle/>
          <a:p>
            <a:r>
              <a:rPr lang="en-US" sz="4500" dirty="0"/>
              <a:t>Azure Databricks Cluster </a:t>
            </a:r>
          </a:p>
        </p:txBody>
      </p:sp>
      <p:sp>
        <p:nvSpPr>
          <p:cNvPr id="2" name="Content Placeholder 1"/>
          <p:cNvSpPr>
            <a:spLocks noGrp="1"/>
          </p:cNvSpPr>
          <p:nvPr>
            <p:ph idx="1"/>
          </p:nvPr>
        </p:nvSpPr>
        <p:spPr>
          <a:xfrm>
            <a:off x="640080" y="1463040"/>
            <a:ext cx="11521440" cy="5071534"/>
          </a:xfrm>
        </p:spPr>
        <p:txBody>
          <a:bodyPr>
            <a:normAutofit/>
          </a:bodyPr>
          <a:lstStyle/>
          <a:p>
            <a:pPr marL="480781" indent="-342900">
              <a:lnSpc>
                <a:spcPct val="150000"/>
              </a:lnSpc>
            </a:pPr>
            <a:r>
              <a:rPr lang="en-US" sz="2000" dirty="0">
                <a:latin typeface="Times New Roman" panose="02020603050405020304" pitchFamily="18" charset="0"/>
                <a:cs typeface="Times New Roman" panose="02020603050405020304" pitchFamily="18" charset="0"/>
              </a:rPr>
              <a:t>An Azure Databricks cluster is a set of computation resources and configurations on which you run data engineering, data science, and data analytics workloads, such as production ETL pipelines, streaming analytics, ad-hoc analytics, and machine learning.</a:t>
            </a:r>
          </a:p>
          <a:p>
            <a:pPr marL="480781" indent="-342900">
              <a:lnSpc>
                <a:spcPct val="150000"/>
              </a:lnSpc>
            </a:pPr>
            <a:r>
              <a:rPr lang="en-US" sz="2000" dirty="0">
                <a:latin typeface="Times New Roman" panose="02020603050405020304" pitchFamily="18" charset="0"/>
                <a:cs typeface="Times New Roman" panose="02020603050405020304" pitchFamily="18" charset="0"/>
              </a:rPr>
              <a:t>You run these workloads as a set of commands in a notebook or as an automated job.</a:t>
            </a:r>
          </a:p>
          <a:p>
            <a:pPr marL="480781" indent="-342900">
              <a:lnSpc>
                <a:spcPct val="150000"/>
              </a:lnSpc>
            </a:pPr>
            <a:r>
              <a:rPr lang="en-US" sz="2000" dirty="0">
                <a:latin typeface="Times New Roman" panose="02020603050405020304" pitchFamily="18" charset="0"/>
                <a:cs typeface="Times New Roman" panose="02020603050405020304" pitchFamily="18" charset="0"/>
              </a:rPr>
              <a:t> Azure Databricks makes a distinction between all-purpose clusters and job clusters. You use all-purpose clusters to analyze data collaboratively using interactive notebooks. You use job clusters to run fast and robust automated jobs.</a:t>
            </a:r>
          </a:p>
          <a:p>
            <a:pPr marL="480781" indent="-342900">
              <a:lnSpc>
                <a:spcPct val="150000"/>
              </a:lnSpc>
            </a:pPr>
            <a:r>
              <a:rPr lang="en-US" sz="2000" dirty="0">
                <a:latin typeface="Times New Roman" panose="02020603050405020304" pitchFamily="18" charset="0"/>
                <a:cs typeface="Times New Roman" panose="02020603050405020304" pitchFamily="18" charset="0"/>
              </a:rPr>
              <a:t>You can create an all-purpose cluster using the UI, CLI, or REST API. You can manually terminate and restart an all-purpose cluster. Multiple users can share such clusters to do collaborative interactive analysis.</a:t>
            </a:r>
          </a:p>
        </p:txBody>
      </p:sp>
    </p:spTree>
    <p:extLst>
      <p:ext uri="{BB962C8B-B14F-4D97-AF65-F5344CB8AC3E}">
        <p14:creationId xmlns:p14="http://schemas.microsoft.com/office/powerpoint/2010/main" val="3760503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1000"/>
                                        <p:tgtEl>
                                          <p:spTgt spid="2">
                                            <p:txEl>
                                              <p:pRg st="0" end="0"/>
                                            </p:txEl>
                                          </p:spTgt>
                                        </p:tgtEl>
                                      </p:cBhvr>
                                    </p:animEffect>
                                    <p:anim calcmode="lin" valueType="num">
                                      <p:cBhvr>
                                        <p:cTn id="8"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1000"/>
                                        <p:tgtEl>
                                          <p:spTgt spid="2">
                                            <p:txEl>
                                              <p:pRg st="1" end="1"/>
                                            </p:txEl>
                                          </p:spTgt>
                                        </p:tgtEl>
                                      </p:cBhvr>
                                    </p:animEffect>
                                    <p:anim calcmode="lin" valueType="num">
                                      <p:cBhvr>
                                        <p:cTn id="13" dur="1000" fill="hold"/>
                                        <p:tgtEl>
                                          <p:spTgt spid="2">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2">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1000"/>
                                        <p:tgtEl>
                                          <p:spTgt spid="2">
                                            <p:txEl>
                                              <p:pRg st="2" end="2"/>
                                            </p:txEl>
                                          </p:spTgt>
                                        </p:tgtEl>
                                      </p:cBhvr>
                                    </p:animEffect>
                                    <p:anim calcmode="lin" valueType="num">
                                      <p:cBhvr>
                                        <p:cTn id="18"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2">
                                            <p:txEl>
                                              <p:pRg st="2" end="2"/>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1000"/>
                                        <p:tgtEl>
                                          <p:spTgt spid="2">
                                            <p:txEl>
                                              <p:pRg st="3" end="3"/>
                                            </p:txEl>
                                          </p:spTgt>
                                        </p:tgtEl>
                                      </p:cBhvr>
                                    </p:animEffect>
                                    <p:anim calcmode="lin" valueType="num">
                                      <p:cBhvr>
                                        <p:cTn id="23"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24"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a:t>www.Techlanders.com</a:t>
            </a:r>
          </a:p>
        </p:txBody>
      </p:sp>
      <p:sp>
        <p:nvSpPr>
          <p:cNvPr id="4" name="Slide Number Placeholder 3"/>
          <p:cNvSpPr>
            <a:spLocks noGrp="1"/>
          </p:cNvSpPr>
          <p:nvPr>
            <p:ph type="sldNum" sz="quarter" idx="12"/>
          </p:nvPr>
        </p:nvSpPr>
        <p:spPr/>
        <p:txBody>
          <a:bodyPr/>
          <a:lstStyle/>
          <a:p>
            <a:fld id="{13F480B4-4699-41FE-89A7-96EFD1001786}" type="slidenum">
              <a:rPr lang="en-US" smtClean="0"/>
              <a:t>153</a:t>
            </a:fld>
            <a:endParaRPr lang="en-US"/>
          </a:p>
        </p:txBody>
      </p:sp>
      <p:sp>
        <p:nvSpPr>
          <p:cNvPr id="11" name="Title 9">
            <a:extLst>
              <a:ext uri="{FF2B5EF4-FFF2-40B4-BE49-F238E27FC236}">
                <a16:creationId xmlns:a16="http://schemas.microsoft.com/office/drawing/2014/main" id="{EE348413-46D0-351E-2B5B-EF0EFBFD8014}"/>
              </a:ext>
            </a:extLst>
          </p:cNvPr>
          <p:cNvSpPr>
            <a:spLocks noGrp="1"/>
          </p:cNvSpPr>
          <p:nvPr>
            <p:ph type="title"/>
          </p:nvPr>
        </p:nvSpPr>
        <p:spPr>
          <a:xfrm>
            <a:off x="640080" y="2438400"/>
            <a:ext cx="11521440" cy="2743200"/>
          </a:xfrm>
        </p:spPr>
        <p:txBody>
          <a:bodyPr>
            <a:normAutofit/>
          </a:bodyPr>
          <a:lstStyle/>
          <a:p>
            <a:r>
              <a:rPr lang="en-US" sz="8000" u="none" dirty="0"/>
              <a:t>Lab -14</a:t>
            </a:r>
            <a:br>
              <a:rPr lang="en-US" sz="8000" u="none" dirty="0"/>
            </a:br>
            <a:r>
              <a:rPr lang="en-US" sz="3900" u="none" dirty="0"/>
              <a:t>Create Databrick Cluster</a:t>
            </a:r>
            <a:endParaRPr lang="en-US" u="none" dirty="0"/>
          </a:p>
        </p:txBody>
      </p:sp>
    </p:spTree>
    <p:extLst>
      <p:ext uri="{BB962C8B-B14F-4D97-AF65-F5344CB8AC3E}">
        <p14:creationId xmlns:p14="http://schemas.microsoft.com/office/powerpoint/2010/main" val="2636191579"/>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a:t>www.Techlanders.com</a:t>
            </a:r>
          </a:p>
        </p:txBody>
      </p:sp>
      <p:sp>
        <p:nvSpPr>
          <p:cNvPr id="4" name="Slide Number Placeholder 3"/>
          <p:cNvSpPr>
            <a:spLocks noGrp="1"/>
          </p:cNvSpPr>
          <p:nvPr>
            <p:ph type="sldNum" sz="quarter" idx="12"/>
          </p:nvPr>
        </p:nvSpPr>
        <p:spPr/>
        <p:txBody>
          <a:bodyPr/>
          <a:lstStyle/>
          <a:p>
            <a:fld id="{13F480B4-4699-41FE-89A7-96EFD1001786}" type="slidenum">
              <a:rPr lang="en-US" smtClean="0"/>
              <a:t>154</a:t>
            </a:fld>
            <a:endParaRPr lang="en-US"/>
          </a:p>
        </p:txBody>
      </p:sp>
      <p:sp>
        <p:nvSpPr>
          <p:cNvPr id="5" name="Title 4"/>
          <p:cNvSpPr>
            <a:spLocks noGrp="1"/>
          </p:cNvSpPr>
          <p:nvPr>
            <p:ph type="title"/>
          </p:nvPr>
        </p:nvSpPr>
        <p:spPr/>
        <p:txBody>
          <a:bodyPr>
            <a:noAutofit/>
          </a:bodyPr>
          <a:lstStyle/>
          <a:p>
            <a:r>
              <a:rPr lang="en-US" sz="4500" dirty="0"/>
              <a:t>Workspace assets in Azure Databricks</a:t>
            </a:r>
          </a:p>
        </p:txBody>
      </p:sp>
      <p:sp>
        <p:nvSpPr>
          <p:cNvPr id="2" name="Content Placeholder 1"/>
          <p:cNvSpPr>
            <a:spLocks noGrp="1"/>
          </p:cNvSpPr>
          <p:nvPr>
            <p:ph idx="1"/>
          </p:nvPr>
        </p:nvSpPr>
        <p:spPr>
          <a:xfrm>
            <a:off x="640080" y="1463040"/>
            <a:ext cx="11521440" cy="5071534"/>
          </a:xfrm>
        </p:spPr>
        <p:txBody>
          <a:bodyPr>
            <a:normAutofit/>
          </a:bodyPr>
          <a:lstStyle/>
          <a:p>
            <a:pPr marL="137881" indent="0">
              <a:lnSpc>
                <a:spcPct val="150000"/>
              </a:lnSpc>
              <a:buNone/>
            </a:pPr>
            <a:r>
              <a:rPr lang="en-US" sz="2800" b="1" dirty="0">
                <a:latin typeface="Times New Roman" panose="02020603050405020304" pitchFamily="18" charset="0"/>
                <a:cs typeface="Times New Roman" panose="02020603050405020304" pitchFamily="18" charset="0"/>
              </a:rPr>
              <a:t>Notebooks </a:t>
            </a:r>
          </a:p>
          <a:p>
            <a:pPr marL="137881" indent="0">
              <a:lnSpc>
                <a:spcPct val="150000"/>
              </a:lnSpc>
              <a:buNone/>
            </a:pPr>
            <a:r>
              <a:rPr lang="en-US" sz="2000" dirty="0">
                <a:latin typeface="Times New Roman" panose="02020603050405020304" pitchFamily="18" charset="0"/>
                <a:cs typeface="Times New Roman" panose="02020603050405020304" pitchFamily="18" charset="0"/>
              </a:rPr>
              <a:t>A notebook is a web-based interface to a document that contains runnable code, visualizations, and explanatory text.</a:t>
            </a:r>
            <a:endParaRPr lang="en-US" sz="2000" b="1" dirty="0">
              <a:latin typeface="Times New Roman" panose="02020603050405020304" pitchFamily="18" charset="0"/>
              <a:cs typeface="Times New Roman" panose="02020603050405020304" pitchFamily="18" charset="0"/>
            </a:endParaRPr>
          </a:p>
          <a:p>
            <a:pPr marL="137881" indent="0">
              <a:lnSpc>
                <a:spcPct val="150000"/>
              </a:lnSpc>
              <a:buNone/>
            </a:pPr>
            <a:r>
              <a:rPr lang="en-US" sz="2800" b="1" dirty="0">
                <a:latin typeface="Times New Roman" panose="02020603050405020304" pitchFamily="18" charset="0"/>
                <a:cs typeface="Times New Roman" panose="02020603050405020304" pitchFamily="18" charset="0"/>
              </a:rPr>
              <a:t>Jobs </a:t>
            </a:r>
          </a:p>
          <a:p>
            <a:pPr marL="137881" indent="0">
              <a:lnSpc>
                <a:spcPct val="150000"/>
              </a:lnSpc>
              <a:buNone/>
            </a:pPr>
            <a:r>
              <a:rPr lang="en-US" sz="2000" dirty="0"/>
              <a:t>Jobs is mechanism for running code in azure data brick.</a:t>
            </a:r>
          </a:p>
          <a:p>
            <a:pPr marL="137881" indent="0">
              <a:lnSpc>
                <a:spcPct val="150000"/>
              </a:lnSpc>
              <a:buNone/>
            </a:pPr>
            <a:r>
              <a:rPr lang="en-US" sz="2800" b="1" dirty="0">
                <a:latin typeface="Times New Roman" panose="02020603050405020304" pitchFamily="18" charset="0"/>
                <a:cs typeface="Times New Roman" panose="02020603050405020304" pitchFamily="18" charset="0"/>
              </a:rPr>
              <a:t>Libraries</a:t>
            </a:r>
          </a:p>
          <a:p>
            <a:pPr marL="137881" indent="0">
              <a:lnSpc>
                <a:spcPct val="150000"/>
              </a:lnSpc>
              <a:buNone/>
            </a:pPr>
            <a:r>
              <a:rPr lang="en-US" sz="2000" dirty="0"/>
              <a:t>A libraries makes third party or locally –built code available to notebooks and jobs running in your cluster </a:t>
            </a:r>
          </a:p>
          <a:p>
            <a:pPr marL="137881" indent="0">
              <a:lnSpc>
                <a:spcPct val="150000"/>
              </a:lnSpc>
              <a:buNone/>
            </a:pPr>
            <a:endParaRPr lang="en-US" sz="2000" dirty="0"/>
          </a:p>
        </p:txBody>
      </p:sp>
    </p:spTree>
    <p:extLst>
      <p:ext uri="{BB962C8B-B14F-4D97-AF65-F5344CB8AC3E}">
        <p14:creationId xmlns:p14="http://schemas.microsoft.com/office/powerpoint/2010/main" val="1004871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1000"/>
                                        <p:tgtEl>
                                          <p:spTgt spid="2">
                                            <p:txEl>
                                              <p:pRg st="0" end="0"/>
                                            </p:txEl>
                                          </p:spTgt>
                                        </p:tgtEl>
                                      </p:cBhvr>
                                    </p:animEffect>
                                    <p:anim calcmode="lin" valueType="num">
                                      <p:cBhvr>
                                        <p:cTn id="8"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1000"/>
                                        <p:tgtEl>
                                          <p:spTgt spid="2">
                                            <p:txEl>
                                              <p:pRg st="1" end="1"/>
                                            </p:txEl>
                                          </p:spTgt>
                                        </p:tgtEl>
                                      </p:cBhvr>
                                    </p:animEffect>
                                    <p:anim calcmode="lin" valueType="num">
                                      <p:cBhvr>
                                        <p:cTn id="13" dur="1000" fill="hold"/>
                                        <p:tgtEl>
                                          <p:spTgt spid="2">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2">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1000"/>
                                        <p:tgtEl>
                                          <p:spTgt spid="2">
                                            <p:txEl>
                                              <p:pRg st="2" end="2"/>
                                            </p:txEl>
                                          </p:spTgt>
                                        </p:tgtEl>
                                      </p:cBhvr>
                                    </p:animEffect>
                                    <p:anim calcmode="lin" valueType="num">
                                      <p:cBhvr>
                                        <p:cTn id="18"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2">
                                            <p:txEl>
                                              <p:pRg st="2" end="2"/>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1000"/>
                                        <p:tgtEl>
                                          <p:spTgt spid="2">
                                            <p:txEl>
                                              <p:pRg st="3" end="3"/>
                                            </p:txEl>
                                          </p:spTgt>
                                        </p:tgtEl>
                                      </p:cBhvr>
                                    </p:animEffect>
                                    <p:anim calcmode="lin" valueType="num">
                                      <p:cBhvr>
                                        <p:cTn id="23"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24" dur="1000" fill="hold"/>
                                        <p:tgtEl>
                                          <p:spTgt spid="2">
                                            <p:txEl>
                                              <p:pRg st="3" end="3"/>
                                            </p:txEl>
                                          </p:spTgt>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Effect transition="in" filter="fade">
                                      <p:cBhvr>
                                        <p:cTn id="27" dur="1000"/>
                                        <p:tgtEl>
                                          <p:spTgt spid="2">
                                            <p:txEl>
                                              <p:pRg st="4" end="4"/>
                                            </p:txEl>
                                          </p:spTgt>
                                        </p:tgtEl>
                                      </p:cBhvr>
                                    </p:animEffect>
                                    <p:anim calcmode="lin" valueType="num">
                                      <p:cBhvr>
                                        <p:cTn id="28" dur="1000" fill="hold"/>
                                        <p:tgtEl>
                                          <p:spTgt spid="2">
                                            <p:txEl>
                                              <p:pRg st="4" end="4"/>
                                            </p:txEl>
                                          </p:spTgt>
                                        </p:tgtEl>
                                        <p:attrNameLst>
                                          <p:attrName>ppt_x</p:attrName>
                                        </p:attrNameLst>
                                      </p:cBhvr>
                                      <p:tavLst>
                                        <p:tav tm="0">
                                          <p:val>
                                            <p:strVal val="#ppt_x"/>
                                          </p:val>
                                        </p:tav>
                                        <p:tav tm="100000">
                                          <p:val>
                                            <p:strVal val="#ppt_x"/>
                                          </p:val>
                                        </p:tav>
                                      </p:tavLst>
                                    </p:anim>
                                    <p:anim calcmode="lin" valueType="num">
                                      <p:cBhvr>
                                        <p:cTn id="29" dur="1000" fill="hold"/>
                                        <p:tgtEl>
                                          <p:spTgt spid="2">
                                            <p:txEl>
                                              <p:pRg st="4" end="4"/>
                                            </p:txEl>
                                          </p:spTgt>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2">
                                            <p:txEl>
                                              <p:pRg st="5" end="5"/>
                                            </p:txEl>
                                          </p:spTgt>
                                        </p:tgtEl>
                                        <p:attrNameLst>
                                          <p:attrName>style.visibility</p:attrName>
                                        </p:attrNameLst>
                                      </p:cBhvr>
                                      <p:to>
                                        <p:strVal val="visible"/>
                                      </p:to>
                                    </p:set>
                                    <p:animEffect transition="in" filter="fade">
                                      <p:cBhvr>
                                        <p:cTn id="32" dur="1000"/>
                                        <p:tgtEl>
                                          <p:spTgt spid="2">
                                            <p:txEl>
                                              <p:pRg st="5" end="5"/>
                                            </p:txEl>
                                          </p:spTgt>
                                        </p:tgtEl>
                                      </p:cBhvr>
                                    </p:animEffect>
                                    <p:anim calcmode="lin" valueType="num">
                                      <p:cBhvr>
                                        <p:cTn id="33" dur="1000" fill="hold"/>
                                        <p:tgtEl>
                                          <p:spTgt spid="2">
                                            <p:txEl>
                                              <p:pRg st="5" end="5"/>
                                            </p:txEl>
                                          </p:spTgt>
                                        </p:tgtEl>
                                        <p:attrNameLst>
                                          <p:attrName>ppt_x</p:attrName>
                                        </p:attrNameLst>
                                      </p:cBhvr>
                                      <p:tavLst>
                                        <p:tav tm="0">
                                          <p:val>
                                            <p:strVal val="#ppt_x"/>
                                          </p:val>
                                        </p:tav>
                                        <p:tav tm="100000">
                                          <p:val>
                                            <p:strVal val="#ppt_x"/>
                                          </p:val>
                                        </p:tav>
                                      </p:tavLst>
                                    </p:anim>
                                    <p:anim calcmode="lin" valueType="num">
                                      <p:cBhvr>
                                        <p:cTn id="34" dur="1000" fill="hold"/>
                                        <p:tgtEl>
                                          <p:spTgt spid="2">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a:t>www.Techlanders.com</a:t>
            </a:r>
          </a:p>
        </p:txBody>
      </p:sp>
      <p:sp>
        <p:nvSpPr>
          <p:cNvPr id="4" name="Slide Number Placeholder 3"/>
          <p:cNvSpPr>
            <a:spLocks noGrp="1"/>
          </p:cNvSpPr>
          <p:nvPr>
            <p:ph type="sldNum" sz="quarter" idx="12"/>
          </p:nvPr>
        </p:nvSpPr>
        <p:spPr/>
        <p:txBody>
          <a:bodyPr/>
          <a:lstStyle/>
          <a:p>
            <a:fld id="{13F480B4-4699-41FE-89A7-96EFD1001786}" type="slidenum">
              <a:rPr lang="en-US" smtClean="0"/>
              <a:t>155</a:t>
            </a:fld>
            <a:endParaRPr lang="en-US"/>
          </a:p>
        </p:txBody>
      </p:sp>
      <p:sp>
        <p:nvSpPr>
          <p:cNvPr id="5" name="Title 4"/>
          <p:cNvSpPr>
            <a:spLocks noGrp="1"/>
          </p:cNvSpPr>
          <p:nvPr>
            <p:ph type="title"/>
          </p:nvPr>
        </p:nvSpPr>
        <p:spPr/>
        <p:txBody>
          <a:bodyPr>
            <a:noAutofit/>
          </a:bodyPr>
          <a:lstStyle/>
          <a:p>
            <a:r>
              <a:rPr lang="en-US" sz="4500" dirty="0"/>
              <a:t>Azure Databricks architecture overview</a:t>
            </a:r>
          </a:p>
        </p:txBody>
      </p:sp>
      <p:sp>
        <p:nvSpPr>
          <p:cNvPr id="2" name="Content Placeholder 1"/>
          <p:cNvSpPr>
            <a:spLocks noGrp="1"/>
          </p:cNvSpPr>
          <p:nvPr>
            <p:ph idx="1"/>
          </p:nvPr>
        </p:nvSpPr>
        <p:spPr>
          <a:xfrm>
            <a:off x="640080" y="1463040"/>
            <a:ext cx="11521440" cy="5071534"/>
          </a:xfrm>
        </p:spPr>
        <p:txBody>
          <a:bodyPr>
            <a:normAutofit fontScale="92500"/>
          </a:bodyPr>
          <a:lstStyle/>
          <a:p>
            <a:pPr marL="480781" indent="-342900">
              <a:lnSpc>
                <a:spcPct val="150000"/>
              </a:lnSpc>
            </a:pPr>
            <a:r>
              <a:rPr lang="en-US" sz="2000" dirty="0">
                <a:latin typeface="Times New Roman" panose="02020603050405020304" pitchFamily="18" charset="0"/>
                <a:cs typeface="Times New Roman" panose="02020603050405020304" pitchFamily="18" charset="0"/>
              </a:rPr>
              <a:t>Azure Databricks is structured to enable secure cross-functional team collaboration while keeping a significant amount of backend services managed by Azure Databricks so you can stay focused on your data science, data analytics, and data engineering tasks.</a:t>
            </a:r>
          </a:p>
          <a:p>
            <a:pPr marL="480781" indent="-342900">
              <a:lnSpc>
                <a:spcPct val="150000"/>
              </a:lnSpc>
            </a:pPr>
            <a:r>
              <a:rPr lang="en-US" sz="2000" dirty="0">
                <a:latin typeface="Times New Roman" panose="02020603050405020304" pitchFamily="18" charset="0"/>
                <a:cs typeface="Times New Roman" panose="02020603050405020304" pitchFamily="18" charset="0"/>
              </a:rPr>
              <a:t>Azure Databricks operates out of a control plane and a data plane.</a:t>
            </a:r>
          </a:p>
          <a:p>
            <a:pPr marL="480781" indent="-342900" algn="just">
              <a:lnSpc>
                <a:spcPct val="150000"/>
              </a:lnSpc>
              <a:buFont typeface="Wingdings" panose="05000000000000000000" pitchFamily="2" charset="2"/>
              <a:buChar char="ü"/>
            </a:pPr>
            <a:r>
              <a:rPr lang="en-US" sz="2000" b="1" dirty="0">
                <a:solidFill>
                  <a:schemeClr val="accent6">
                    <a:lumMod val="75000"/>
                  </a:schemeClr>
                </a:solidFill>
              </a:rPr>
              <a:t>The control plane </a:t>
            </a:r>
            <a:r>
              <a:rPr lang="en-US" sz="2000" dirty="0">
                <a:solidFill>
                  <a:schemeClr val="accent6">
                    <a:lumMod val="75000"/>
                  </a:schemeClr>
                </a:solidFill>
              </a:rPr>
              <a:t>includes the backend services that Azure Databricks manages in its own Azure account. Notebook commands and many other workspace configurations are stored in the control plane and encrypted at rest.</a:t>
            </a:r>
          </a:p>
          <a:p>
            <a:pPr marL="480781" indent="-342900" algn="just">
              <a:lnSpc>
                <a:spcPct val="150000"/>
              </a:lnSpc>
              <a:buFont typeface="Wingdings" panose="05000000000000000000" pitchFamily="2" charset="2"/>
              <a:buChar char="ü"/>
            </a:pPr>
            <a:r>
              <a:rPr lang="en-US" sz="2000" b="1" dirty="0">
                <a:solidFill>
                  <a:schemeClr val="accent3">
                    <a:lumMod val="50000"/>
                  </a:schemeClr>
                </a:solidFill>
              </a:rPr>
              <a:t>The data plane </a:t>
            </a:r>
            <a:r>
              <a:rPr lang="en-US" sz="2000" dirty="0">
                <a:solidFill>
                  <a:schemeClr val="accent3">
                    <a:lumMod val="50000"/>
                  </a:schemeClr>
                </a:solidFill>
              </a:rPr>
              <a:t>is managed by your Azure account and is where your data resides. This is also where data is processed. You can use Azure Databricks connectors so that your clusters can connect to external data sources outside of your Azure account to ingest data or for storage. You can also ingest data from external streaming data sources, such as events data, streaming data, IoT data, and more.</a:t>
            </a:r>
          </a:p>
        </p:txBody>
      </p:sp>
    </p:spTree>
    <p:extLst>
      <p:ext uri="{BB962C8B-B14F-4D97-AF65-F5344CB8AC3E}">
        <p14:creationId xmlns:p14="http://schemas.microsoft.com/office/powerpoint/2010/main" val="1023304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1000"/>
                                        <p:tgtEl>
                                          <p:spTgt spid="2">
                                            <p:txEl>
                                              <p:pRg st="0" end="0"/>
                                            </p:txEl>
                                          </p:spTgt>
                                        </p:tgtEl>
                                      </p:cBhvr>
                                    </p:animEffect>
                                    <p:anim calcmode="lin" valueType="num">
                                      <p:cBhvr>
                                        <p:cTn id="8"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1000"/>
                                        <p:tgtEl>
                                          <p:spTgt spid="2">
                                            <p:txEl>
                                              <p:pRg st="1" end="1"/>
                                            </p:txEl>
                                          </p:spTgt>
                                        </p:tgtEl>
                                      </p:cBhvr>
                                    </p:animEffect>
                                    <p:anim calcmode="lin" valueType="num">
                                      <p:cBhvr>
                                        <p:cTn id="13" dur="1000" fill="hold"/>
                                        <p:tgtEl>
                                          <p:spTgt spid="2">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2">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animEffect transition="in" filter="fade">
                                      <p:cBhvr>
                                        <p:cTn id="17" dur="1000"/>
                                        <p:tgtEl>
                                          <p:spTgt spid="2">
                                            <p:txEl>
                                              <p:pRg st="3" end="3"/>
                                            </p:txEl>
                                          </p:spTgt>
                                        </p:tgtEl>
                                      </p:cBhvr>
                                    </p:animEffect>
                                    <p:anim calcmode="lin" valueType="num">
                                      <p:cBhvr>
                                        <p:cTn id="18"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19" dur="1000" fill="hold"/>
                                        <p:tgtEl>
                                          <p:spTgt spid="2">
                                            <p:txEl>
                                              <p:pRg st="3" end="3"/>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2">
                                            <p:txEl>
                                              <p:pRg st="2" end="2"/>
                                            </p:txEl>
                                          </p:spTgt>
                                        </p:tgtEl>
                                        <p:attrNameLst>
                                          <p:attrName>style.visibility</p:attrName>
                                        </p:attrNameLst>
                                      </p:cBhvr>
                                      <p:to>
                                        <p:strVal val="visible"/>
                                      </p:to>
                                    </p:set>
                                    <p:animEffect transition="in" filter="fade">
                                      <p:cBhvr>
                                        <p:cTn id="22" dur="1000"/>
                                        <p:tgtEl>
                                          <p:spTgt spid="2">
                                            <p:txEl>
                                              <p:pRg st="2" end="2"/>
                                            </p:txEl>
                                          </p:spTgt>
                                        </p:tgtEl>
                                      </p:cBhvr>
                                    </p:animEffect>
                                    <p:anim calcmode="lin" valueType="num">
                                      <p:cBhvr>
                                        <p:cTn id="23"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24"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a:t>www.Techlanders.com</a:t>
            </a:r>
          </a:p>
        </p:txBody>
      </p:sp>
      <p:sp>
        <p:nvSpPr>
          <p:cNvPr id="4" name="Slide Number Placeholder 3"/>
          <p:cNvSpPr>
            <a:spLocks noGrp="1"/>
          </p:cNvSpPr>
          <p:nvPr>
            <p:ph type="sldNum" sz="quarter" idx="12"/>
          </p:nvPr>
        </p:nvSpPr>
        <p:spPr/>
        <p:txBody>
          <a:bodyPr/>
          <a:lstStyle/>
          <a:p>
            <a:fld id="{13F480B4-4699-41FE-89A7-96EFD1001786}" type="slidenum">
              <a:rPr lang="en-US" smtClean="0"/>
              <a:t>156</a:t>
            </a:fld>
            <a:endParaRPr lang="en-US"/>
          </a:p>
        </p:txBody>
      </p:sp>
      <p:sp>
        <p:nvSpPr>
          <p:cNvPr id="5" name="Title 4"/>
          <p:cNvSpPr>
            <a:spLocks noGrp="1"/>
          </p:cNvSpPr>
          <p:nvPr>
            <p:ph type="title"/>
          </p:nvPr>
        </p:nvSpPr>
        <p:spPr/>
        <p:txBody>
          <a:bodyPr>
            <a:noAutofit/>
          </a:bodyPr>
          <a:lstStyle/>
          <a:p>
            <a:r>
              <a:rPr lang="en-US" sz="4500" dirty="0"/>
              <a:t>Azure Databricks architecture overview</a:t>
            </a:r>
          </a:p>
        </p:txBody>
      </p:sp>
      <p:pic>
        <p:nvPicPr>
          <p:cNvPr id="6" name="Picture 2" descr="Diagram: Databricks architecture on Azure">
            <a:extLst>
              <a:ext uri="{FF2B5EF4-FFF2-40B4-BE49-F238E27FC236}">
                <a16:creationId xmlns:a16="http://schemas.microsoft.com/office/drawing/2014/main" id="{AF09F751-B82B-1C3F-97AF-94978B4BA38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3895" y="1467123"/>
            <a:ext cx="11810999" cy="5358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0047230"/>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a:t>www.Techlanders.com</a:t>
            </a:r>
          </a:p>
        </p:txBody>
      </p:sp>
      <p:sp>
        <p:nvSpPr>
          <p:cNvPr id="4" name="Slide Number Placeholder 3"/>
          <p:cNvSpPr>
            <a:spLocks noGrp="1"/>
          </p:cNvSpPr>
          <p:nvPr>
            <p:ph type="sldNum" sz="quarter" idx="12"/>
          </p:nvPr>
        </p:nvSpPr>
        <p:spPr/>
        <p:txBody>
          <a:bodyPr/>
          <a:lstStyle/>
          <a:p>
            <a:fld id="{13F480B4-4699-41FE-89A7-96EFD1001786}" type="slidenum">
              <a:rPr lang="en-US" smtClean="0"/>
              <a:t>157</a:t>
            </a:fld>
            <a:endParaRPr lang="en-US"/>
          </a:p>
        </p:txBody>
      </p:sp>
      <p:sp>
        <p:nvSpPr>
          <p:cNvPr id="5" name="Title 4"/>
          <p:cNvSpPr>
            <a:spLocks noGrp="1"/>
          </p:cNvSpPr>
          <p:nvPr>
            <p:ph type="title"/>
          </p:nvPr>
        </p:nvSpPr>
        <p:spPr/>
        <p:txBody>
          <a:bodyPr>
            <a:noAutofit/>
          </a:bodyPr>
          <a:lstStyle/>
          <a:p>
            <a:r>
              <a:rPr lang="en-US" sz="4500" dirty="0"/>
              <a:t>Databricks File System(DBFS)</a:t>
            </a:r>
          </a:p>
        </p:txBody>
      </p:sp>
      <p:sp>
        <p:nvSpPr>
          <p:cNvPr id="2" name="Content Placeholder 1"/>
          <p:cNvSpPr>
            <a:spLocks noGrp="1"/>
          </p:cNvSpPr>
          <p:nvPr>
            <p:ph idx="1"/>
          </p:nvPr>
        </p:nvSpPr>
        <p:spPr>
          <a:xfrm>
            <a:off x="640080" y="1463040"/>
            <a:ext cx="11521440" cy="5071534"/>
          </a:xfrm>
        </p:spPr>
        <p:txBody>
          <a:bodyPr>
            <a:normAutofit/>
          </a:bodyPr>
          <a:lstStyle/>
          <a:p>
            <a:pPr marL="480781" indent="-342900">
              <a:lnSpc>
                <a:spcPct val="150000"/>
              </a:lnSpc>
            </a:pPr>
            <a:r>
              <a:rPr lang="en-US" sz="2000" dirty="0">
                <a:latin typeface="Times New Roman" panose="02020603050405020304" pitchFamily="18" charset="0"/>
                <a:cs typeface="Times New Roman" panose="02020603050405020304" pitchFamily="18" charset="0"/>
              </a:rPr>
              <a:t>The Databricks File System (DBFS) is a distributed file system mounted into an Azure Databricks workspace and available on Azure Databricks clusters. DBFS is an abstraction on top of scalable object storage.</a:t>
            </a:r>
          </a:p>
          <a:p>
            <a:pPr marL="480781" indent="-342900">
              <a:lnSpc>
                <a:spcPct val="150000"/>
              </a:lnSpc>
            </a:pPr>
            <a:r>
              <a:rPr lang="en-US" sz="2000" dirty="0"/>
              <a:t>The DBFS root is the default storage location for an Azure Databricks workspace, provisioned as part of workspace creation in the cloud account containing the Azure Databricks workspace.</a:t>
            </a:r>
          </a:p>
          <a:p>
            <a:pPr marL="480781" indent="-342900">
              <a:lnSpc>
                <a:spcPct val="150000"/>
              </a:lnSpc>
              <a:buFont typeface="Wingdings" panose="05000000000000000000" pitchFamily="2" charset="2"/>
              <a:buChar char="v"/>
            </a:pPr>
            <a:r>
              <a:rPr lang="en-US" sz="2000" dirty="0">
                <a:solidFill>
                  <a:srgbClr val="C00000"/>
                </a:solidFill>
              </a:rPr>
              <a:t>/</a:t>
            </a:r>
            <a:r>
              <a:rPr lang="en-US" sz="2000" dirty="0" err="1">
                <a:solidFill>
                  <a:srgbClr val="C00000"/>
                </a:solidFill>
              </a:rPr>
              <a:t>FileSrorage</a:t>
            </a:r>
            <a:r>
              <a:rPr lang="en-US" sz="2000" dirty="0">
                <a:solidFill>
                  <a:srgbClr val="C00000"/>
                </a:solidFill>
              </a:rPr>
              <a:t> </a:t>
            </a:r>
          </a:p>
          <a:p>
            <a:pPr marL="480781" indent="-342900">
              <a:lnSpc>
                <a:spcPct val="150000"/>
              </a:lnSpc>
              <a:buFont typeface="Wingdings" panose="05000000000000000000" pitchFamily="2" charset="2"/>
              <a:buChar char="v"/>
            </a:pPr>
            <a:r>
              <a:rPr lang="en-US" sz="2000" dirty="0">
                <a:solidFill>
                  <a:srgbClr val="C00000"/>
                </a:solidFill>
              </a:rPr>
              <a:t>/</a:t>
            </a:r>
            <a:r>
              <a:rPr lang="en-US" sz="2000" dirty="0" err="1">
                <a:solidFill>
                  <a:srgbClr val="C00000"/>
                </a:solidFill>
              </a:rPr>
              <a:t>databricks</a:t>
            </a:r>
            <a:r>
              <a:rPr lang="en-US" sz="2000" dirty="0">
                <a:solidFill>
                  <a:srgbClr val="C00000"/>
                </a:solidFill>
              </a:rPr>
              <a:t>-datasets</a:t>
            </a:r>
          </a:p>
          <a:p>
            <a:pPr marL="480781" indent="-342900">
              <a:lnSpc>
                <a:spcPct val="150000"/>
              </a:lnSpc>
              <a:buFont typeface="Wingdings" panose="05000000000000000000" pitchFamily="2" charset="2"/>
              <a:buChar char="v"/>
            </a:pPr>
            <a:r>
              <a:rPr lang="en-US" sz="2000" dirty="0">
                <a:solidFill>
                  <a:srgbClr val="C00000"/>
                </a:solidFill>
              </a:rPr>
              <a:t>/</a:t>
            </a:r>
            <a:r>
              <a:rPr lang="en-US" sz="2000" dirty="0" err="1">
                <a:solidFill>
                  <a:srgbClr val="C00000"/>
                </a:solidFill>
              </a:rPr>
              <a:t>databricks</a:t>
            </a:r>
            <a:r>
              <a:rPr lang="en-US" sz="2000" dirty="0">
                <a:solidFill>
                  <a:srgbClr val="C00000"/>
                </a:solidFill>
              </a:rPr>
              <a:t>-results</a:t>
            </a:r>
          </a:p>
        </p:txBody>
      </p:sp>
    </p:spTree>
    <p:extLst>
      <p:ext uri="{BB962C8B-B14F-4D97-AF65-F5344CB8AC3E}">
        <p14:creationId xmlns:p14="http://schemas.microsoft.com/office/powerpoint/2010/main" val="1181303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1000"/>
                                        <p:tgtEl>
                                          <p:spTgt spid="2">
                                            <p:txEl>
                                              <p:pRg st="0" end="0"/>
                                            </p:txEl>
                                          </p:spTgt>
                                        </p:tgtEl>
                                      </p:cBhvr>
                                    </p:animEffect>
                                    <p:anim calcmode="lin" valueType="num">
                                      <p:cBhvr>
                                        <p:cTn id="8"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1000"/>
                                        <p:tgtEl>
                                          <p:spTgt spid="2">
                                            <p:txEl>
                                              <p:pRg st="1" end="1"/>
                                            </p:txEl>
                                          </p:spTgt>
                                        </p:tgtEl>
                                      </p:cBhvr>
                                    </p:animEffect>
                                    <p:anim calcmode="lin" valueType="num">
                                      <p:cBhvr>
                                        <p:cTn id="13" dur="1000" fill="hold"/>
                                        <p:tgtEl>
                                          <p:spTgt spid="2">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2">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1000"/>
                                        <p:tgtEl>
                                          <p:spTgt spid="2">
                                            <p:txEl>
                                              <p:pRg st="2" end="2"/>
                                            </p:txEl>
                                          </p:spTgt>
                                        </p:tgtEl>
                                      </p:cBhvr>
                                    </p:animEffect>
                                    <p:anim calcmode="lin" valueType="num">
                                      <p:cBhvr>
                                        <p:cTn id="18"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2">
                                            <p:txEl>
                                              <p:pRg st="2" end="2"/>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1000"/>
                                        <p:tgtEl>
                                          <p:spTgt spid="2">
                                            <p:txEl>
                                              <p:pRg st="3" end="3"/>
                                            </p:txEl>
                                          </p:spTgt>
                                        </p:tgtEl>
                                      </p:cBhvr>
                                    </p:animEffect>
                                    <p:anim calcmode="lin" valueType="num">
                                      <p:cBhvr>
                                        <p:cTn id="23"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24" dur="1000" fill="hold"/>
                                        <p:tgtEl>
                                          <p:spTgt spid="2">
                                            <p:txEl>
                                              <p:pRg st="3" end="3"/>
                                            </p:txEl>
                                          </p:spTgt>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Effect transition="in" filter="fade">
                                      <p:cBhvr>
                                        <p:cTn id="27" dur="1000"/>
                                        <p:tgtEl>
                                          <p:spTgt spid="2">
                                            <p:txEl>
                                              <p:pRg st="4" end="4"/>
                                            </p:txEl>
                                          </p:spTgt>
                                        </p:tgtEl>
                                      </p:cBhvr>
                                    </p:animEffect>
                                    <p:anim calcmode="lin" valueType="num">
                                      <p:cBhvr>
                                        <p:cTn id="28" dur="1000" fill="hold"/>
                                        <p:tgtEl>
                                          <p:spTgt spid="2">
                                            <p:txEl>
                                              <p:pRg st="4" end="4"/>
                                            </p:txEl>
                                          </p:spTgt>
                                        </p:tgtEl>
                                        <p:attrNameLst>
                                          <p:attrName>ppt_x</p:attrName>
                                        </p:attrNameLst>
                                      </p:cBhvr>
                                      <p:tavLst>
                                        <p:tav tm="0">
                                          <p:val>
                                            <p:strVal val="#ppt_x"/>
                                          </p:val>
                                        </p:tav>
                                        <p:tav tm="100000">
                                          <p:val>
                                            <p:strVal val="#ppt_x"/>
                                          </p:val>
                                        </p:tav>
                                      </p:tavLst>
                                    </p:anim>
                                    <p:anim calcmode="lin" valueType="num">
                                      <p:cBhvr>
                                        <p:cTn id="29" dur="1000" fill="hold"/>
                                        <p:tgtEl>
                                          <p:spTgt spid="2">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a:t>www.Techlanders.com</a:t>
            </a:r>
          </a:p>
        </p:txBody>
      </p:sp>
      <p:sp>
        <p:nvSpPr>
          <p:cNvPr id="4" name="Slide Number Placeholder 3"/>
          <p:cNvSpPr>
            <a:spLocks noGrp="1"/>
          </p:cNvSpPr>
          <p:nvPr>
            <p:ph type="sldNum" sz="quarter" idx="12"/>
          </p:nvPr>
        </p:nvSpPr>
        <p:spPr/>
        <p:txBody>
          <a:bodyPr/>
          <a:lstStyle/>
          <a:p>
            <a:fld id="{13F480B4-4699-41FE-89A7-96EFD1001786}" type="slidenum">
              <a:rPr lang="en-US" smtClean="0"/>
              <a:t>158</a:t>
            </a:fld>
            <a:endParaRPr lang="en-US"/>
          </a:p>
        </p:txBody>
      </p:sp>
      <p:sp>
        <p:nvSpPr>
          <p:cNvPr id="5" name="Title 4"/>
          <p:cNvSpPr>
            <a:spLocks noGrp="1"/>
          </p:cNvSpPr>
          <p:nvPr>
            <p:ph type="title"/>
          </p:nvPr>
        </p:nvSpPr>
        <p:spPr/>
        <p:txBody>
          <a:bodyPr>
            <a:noAutofit/>
          </a:bodyPr>
          <a:lstStyle/>
          <a:p>
            <a:r>
              <a:rPr lang="en-US" sz="4500" dirty="0"/>
              <a:t>Browse DBFS using UI</a:t>
            </a:r>
          </a:p>
        </p:txBody>
      </p:sp>
      <p:sp>
        <p:nvSpPr>
          <p:cNvPr id="2" name="Content Placeholder 1"/>
          <p:cNvSpPr>
            <a:spLocks noGrp="1"/>
          </p:cNvSpPr>
          <p:nvPr>
            <p:ph idx="1"/>
          </p:nvPr>
        </p:nvSpPr>
        <p:spPr>
          <a:xfrm>
            <a:off x="640080" y="1463040"/>
            <a:ext cx="11521440" cy="5071534"/>
          </a:xfrm>
        </p:spPr>
        <p:txBody>
          <a:bodyPr>
            <a:normAutofit/>
          </a:bodyPr>
          <a:lstStyle/>
          <a:p>
            <a:pPr marL="137881" indent="0">
              <a:lnSpc>
                <a:spcPct val="150000"/>
              </a:lnSpc>
              <a:buNone/>
            </a:pPr>
            <a:r>
              <a:rPr lang="en-US" sz="2000" dirty="0">
                <a:latin typeface="Times New Roman" panose="02020603050405020304" pitchFamily="18" charset="0"/>
                <a:cs typeface="Times New Roman" panose="02020603050405020304" pitchFamily="18" charset="0"/>
              </a:rPr>
              <a:t>An admin user must enable the DBFS browser interface before you can use it</a:t>
            </a:r>
          </a:p>
          <a:p>
            <a:pPr marL="480781" indent="-342900">
              <a:lnSpc>
                <a:spcPct val="150000"/>
              </a:lnSpc>
            </a:pPr>
            <a:r>
              <a:rPr lang="en-US" sz="2000" dirty="0">
                <a:latin typeface="Times New Roman" panose="02020603050405020304" pitchFamily="18" charset="0"/>
                <a:cs typeface="Times New Roman" panose="02020603050405020304" pitchFamily="18" charset="0"/>
              </a:rPr>
              <a:t>Go to </a:t>
            </a:r>
            <a:r>
              <a:rPr lang="en-US" sz="2000" dirty="0">
                <a:solidFill>
                  <a:srgbClr val="C00000"/>
                </a:solidFill>
                <a:latin typeface="Times New Roman" panose="02020603050405020304" pitchFamily="18" charset="0"/>
                <a:cs typeface="Times New Roman" panose="02020603050405020304" pitchFamily="18" charset="0"/>
              </a:rPr>
              <a:t>admin console </a:t>
            </a:r>
          </a:p>
          <a:p>
            <a:pPr marL="480781" indent="-342900">
              <a:lnSpc>
                <a:spcPct val="150000"/>
              </a:lnSpc>
            </a:pPr>
            <a:r>
              <a:rPr lang="en-US" sz="2000" dirty="0">
                <a:latin typeface="Times New Roman" panose="02020603050405020304" pitchFamily="18" charset="0"/>
                <a:cs typeface="Times New Roman" panose="02020603050405020304" pitchFamily="18" charset="0"/>
              </a:rPr>
              <a:t>Click the </a:t>
            </a:r>
            <a:r>
              <a:rPr lang="en-US" sz="2000" dirty="0">
                <a:solidFill>
                  <a:srgbClr val="C00000"/>
                </a:solidFill>
                <a:latin typeface="Times New Roman" panose="02020603050405020304" pitchFamily="18" charset="0"/>
                <a:cs typeface="Times New Roman" panose="02020603050405020304" pitchFamily="18" charset="0"/>
              </a:rPr>
              <a:t>workspace setting tab</a:t>
            </a:r>
          </a:p>
          <a:p>
            <a:pPr marL="480781" indent="-342900">
              <a:lnSpc>
                <a:spcPct val="150000"/>
              </a:lnSpc>
            </a:pPr>
            <a:r>
              <a:rPr lang="en-US" sz="2000" dirty="0">
                <a:latin typeface="Times New Roman" panose="02020603050405020304" pitchFamily="18" charset="0"/>
                <a:cs typeface="Times New Roman" panose="02020603050405020304" pitchFamily="18" charset="0"/>
              </a:rPr>
              <a:t>In </a:t>
            </a:r>
            <a:r>
              <a:rPr lang="en-US" sz="2000" dirty="0">
                <a:solidFill>
                  <a:srgbClr val="C00000"/>
                </a:solidFill>
                <a:latin typeface="Times New Roman" panose="02020603050405020304" pitchFamily="18" charset="0"/>
                <a:cs typeface="Times New Roman" panose="02020603050405020304" pitchFamily="18" charset="0"/>
              </a:rPr>
              <a:t>advanced section </a:t>
            </a:r>
            <a:r>
              <a:rPr lang="en-US" sz="2000" dirty="0">
                <a:latin typeface="Times New Roman" panose="02020603050405020304" pitchFamily="18" charset="0"/>
                <a:cs typeface="Times New Roman" panose="02020603050405020304" pitchFamily="18" charset="0"/>
              </a:rPr>
              <a:t>, click the </a:t>
            </a:r>
            <a:r>
              <a:rPr lang="en-US" sz="2000" dirty="0">
                <a:solidFill>
                  <a:srgbClr val="C00000"/>
                </a:solidFill>
                <a:latin typeface="Times New Roman" panose="02020603050405020304" pitchFamily="18" charset="0"/>
                <a:cs typeface="Times New Roman" panose="02020603050405020304" pitchFamily="18" charset="0"/>
              </a:rPr>
              <a:t>DBFS File system toggle and then click on confirm </a:t>
            </a:r>
          </a:p>
          <a:p>
            <a:pPr marL="480781" indent="-342900">
              <a:lnSpc>
                <a:spcPct val="150000"/>
              </a:lnSpc>
            </a:pPr>
            <a:r>
              <a:rPr lang="en-US" sz="2000" dirty="0">
                <a:latin typeface="Times New Roman" panose="02020603050405020304" pitchFamily="18" charset="0"/>
                <a:cs typeface="Times New Roman" panose="02020603050405020304" pitchFamily="18" charset="0"/>
              </a:rPr>
              <a:t>To see the all file folders in DBFS</a:t>
            </a:r>
          </a:p>
          <a:p>
            <a:pPr marL="983476" lvl="1" indent="-342900">
              <a:lnSpc>
                <a:spcPct val="150000"/>
              </a:lnSpc>
              <a:buFont typeface="Wingdings" panose="05000000000000000000" pitchFamily="2" charset="2"/>
              <a:buChar char="ü"/>
            </a:pPr>
            <a:r>
              <a:rPr lang="en-US" sz="1500" b="1" dirty="0">
                <a:solidFill>
                  <a:schemeClr val="accent6">
                    <a:lumMod val="50000"/>
                  </a:schemeClr>
                </a:solidFill>
                <a:latin typeface="Times New Roman" panose="02020603050405020304" pitchFamily="18" charset="0"/>
                <a:cs typeface="Times New Roman" panose="02020603050405020304" pitchFamily="18" charset="0"/>
              </a:rPr>
              <a:t>dbutils.fs.ls('/’)</a:t>
            </a:r>
          </a:p>
          <a:p>
            <a:pPr marL="983476" lvl="1" indent="-342900">
              <a:lnSpc>
                <a:spcPct val="150000"/>
              </a:lnSpc>
              <a:buFont typeface="Wingdings" panose="05000000000000000000" pitchFamily="2" charset="2"/>
              <a:buChar char="ü"/>
            </a:pPr>
            <a:r>
              <a:rPr lang="en-US" sz="1500" b="1" dirty="0">
                <a:solidFill>
                  <a:schemeClr val="accent6">
                    <a:lumMod val="50000"/>
                  </a:schemeClr>
                </a:solidFill>
              </a:rPr>
              <a:t>display(dbutils.fs.ls('/’))</a:t>
            </a:r>
          </a:p>
          <a:p>
            <a:pPr marL="983476" lvl="1" indent="-342900">
              <a:lnSpc>
                <a:spcPct val="150000"/>
              </a:lnSpc>
              <a:buFont typeface="Wingdings" panose="05000000000000000000" pitchFamily="2" charset="2"/>
              <a:buChar char="ü"/>
            </a:pPr>
            <a:r>
              <a:rPr lang="en-US" sz="1500" b="1" dirty="0">
                <a:solidFill>
                  <a:schemeClr val="accent6">
                    <a:lumMod val="50000"/>
                  </a:schemeClr>
                </a:solidFill>
              </a:rPr>
              <a:t>display(dbutils.fs.ls('</a:t>
            </a:r>
            <a:r>
              <a:rPr lang="en-US" sz="1500" b="1" dirty="0" err="1">
                <a:solidFill>
                  <a:schemeClr val="accent6">
                    <a:lumMod val="50000"/>
                  </a:schemeClr>
                </a:solidFill>
              </a:rPr>
              <a:t>dbfs</a:t>
            </a:r>
            <a:r>
              <a:rPr lang="en-US" sz="1500" b="1" dirty="0">
                <a:solidFill>
                  <a:schemeClr val="accent6">
                    <a:lumMod val="50000"/>
                  </a:schemeClr>
                </a:solidFill>
              </a:rPr>
              <a:t>:/</a:t>
            </a:r>
            <a:r>
              <a:rPr lang="en-US" sz="1500" b="1" dirty="0" err="1">
                <a:solidFill>
                  <a:schemeClr val="accent6">
                    <a:lumMod val="50000"/>
                  </a:schemeClr>
                </a:solidFill>
              </a:rPr>
              <a:t>databricks</a:t>
            </a:r>
            <a:r>
              <a:rPr lang="en-US" sz="1500" b="1" dirty="0">
                <a:solidFill>
                  <a:schemeClr val="accent6">
                    <a:lumMod val="50000"/>
                  </a:schemeClr>
                </a:solidFill>
              </a:rPr>
              <a:t>-datasets/'))</a:t>
            </a:r>
          </a:p>
          <a:p>
            <a:pPr marL="137881" indent="0">
              <a:lnSpc>
                <a:spcPct val="150000"/>
              </a:lnSpc>
              <a:buNone/>
            </a:pPr>
            <a:endParaRPr lang="en-US" sz="2000" b="1" dirty="0"/>
          </a:p>
        </p:txBody>
      </p:sp>
    </p:spTree>
    <p:extLst>
      <p:ext uri="{BB962C8B-B14F-4D97-AF65-F5344CB8AC3E}">
        <p14:creationId xmlns:p14="http://schemas.microsoft.com/office/powerpoint/2010/main" val="40183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1000"/>
                                        <p:tgtEl>
                                          <p:spTgt spid="2">
                                            <p:txEl>
                                              <p:pRg st="0" end="0"/>
                                            </p:txEl>
                                          </p:spTgt>
                                        </p:tgtEl>
                                      </p:cBhvr>
                                    </p:animEffect>
                                    <p:anim calcmode="lin" valueType="num">
                                      <p:cBhvr>
                                        <p:cTn id="8"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1000"/>
                                        <p:tgtEl>
                                          <p:spTgt spid="2">
                                            <p:txEl>
                                              <p:pRg st="1" end="1"/>
                                            </p:txEl>
                                          </p:spTgt>
                                        </p:tgtEl>
                                      </p:cBhvr>
                                    </p:animEffect>
                                    <p:anim calcmode="lin" valueType="num">
                                      <p:cBhvr>
                                        <p:cTn id="13" dur="1000" fill="hold"/>
                                        <p:tgtEl>
                                          <p:spTgt spid="2">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2">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1000"/>
                                        <p:tgtEl>
                                          <p:spTgt spid="2">
                                            <p:txEl>
                                              <p:pRg st="2" end="2"/>
                                            </p:txEl>
                                          </p:spTgt>
                                        </p:tgtEl>
                                      </p:cBhvr>
                                    </p:animEffect>
                                    <p:anim calcmode="lin" valueType="num">
                                      <p:cBhvr>
                                        <p:cTn id="18"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2">
                                            <p:txEl>
                                              <p:pRg st="2" end="2"/>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1000"/>
                                        <p:tgtEl>
                                          <p:spTgt spid="2">
                                            <p:txEl>
                                              <p:pRg st="3" end="3"/>
                                            </p:txEl>
                                          </p:spTgt>
                                        </p:tgtEl>
                                      </p:cBhvr>
                                    </p:animEffect>
                                    <p:anim calcmode="lin" valueType="num">
                                      <p:cBhvr>
                                        <p:cTn id="23"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24" dur="1000" fill="hold"/>
                                        <p:tgtEl>
                                          <p:spTgt spid="2">
                                            <p:txEl>
                                              <p:pRg st="3" end="3"/>
                                            </p:txEl>
                                          </p:spTgt>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Effect transition="in" filter="fade">
                                      <p:cBhvr>
                                        <p:cTn id="27" dur="1000"/>
                                        <p:tgtEl>
                                          <p:spTgt spid="2">
                                            <p:txEl>
                                              <p:pRg st="4" end="4"/>
                                            </p:txEl>
                                          </p:spTgt>
                                        </p:tgtEl>
                                      </p:cBhvr>
                                    </p:animEffect>
                                    <p:anim calcmode="lin" valueType="num">
                                      <p:cBhvr>
                                        <p:cTn id="28" dur="1000" fill="hold"/>
                                        <p:tgtEl>
                                          <p:spTgt spid="2">
                                            <p:txEl>
                                              <p:pRg st="4" end="4"/>
                                            </p:txEl>
                                          </p:spTgt>
                                        </p:tgtEl>
                                        <p:attrNameLst>
                                          <p:attrName>ppt_x</p:attrName>
                                        </p:attrNameLst>
                                      </p:cBhvr>
                                      <p:tavLst>
                                        <p:tav tm="0">
                                          <p:val>
                                            <p:strVal val="#ppt_x"/>
                                          </p:val>
                                        </p:tav>
                                        <p:tav tm="100000">
                                          <p:val>
                                            <p:strVal val="#ppt_x"/>
                                          </p:val>
                                        </p:tav>
                                      </p:tavLst>
                                    </p:anim>
                                    <p:anim calcmode="lin" valueType="num">
                                      <p:cBhvr>
                                        <p:cTn id="29" dur="1000" fill="hold"/>
                                        <p:tgtEl>
                                          <p:spTgt spid="2">
                                            <p:txEl>
                                              <p:pRg st="4" end="4"/>
                                            </p:txEl>
                                          </p:spTgt>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2">
                                            <p:txEl>
                                              <p:pRg st="5" end="5"/>
                                            </p:txEl>
                                          </p:spTgt>
                                        </p:tgtEl>
                                        <p:attrNameLst>
                                          <p:attrName>style.visibility</p:attrName>
                                        </p:attrNameLst>
                                      </p:cBhvr>
                                      <p:to>
                                        <p:strVal val="visible"/>
                                      </p:to>
                                    </p:set>
                                    <p:animEffect transition="in" filter="fade">
                                      <p:cBhvr>
                                        <p:cTn id="32" dur="1000"/>
                                        <p:tgtEl>
                                          <p:spTgt spid="2">
                                            <p:txEl>
                                              <p:pRg st="5" end="5"/>
                                            </p:txEl>
                                          </p:spTgt>
                                        </p:tgtEl>
                                      </p:cBhvr>
                                    </p:animEffect>
                                    <p:anim calcmode="lin" valueType="num">
                                      <p:cBhvr>
                                        <p:cTn id="33" dur="1000" fill="hold"/>
                                        <p:tgtEl>
                                          <p:spTgt spid="2">
                                            <p:txEl>
                                              <p:pRg st="5" end="5"/>
                                            </p:txEl>
                                          </p:spTgt>
                                        </p:tgtEl>
                                        <p:attrNameLst>
                                          <p:attrName>ppt_x</p:attrName>
                                        </p:attrNameLst>
                                      </p:cBhvr>
                                      <p:tavLst>
                                        <p:tav tm="0">
                                          <p:val>
                                            <p:strVal val="#ppt_x"/>
                                          </p:val>
                                        </p:tav>
                                        <p:tav tm="100000">
                                          <p:val>
                                            <p:strVal val="#ppt_x"/>
                                          </p:val>
                                        </p:tav>
                                      </p:tavLst>
                                    </p:anim>
                                    <p:anim calcmode="lin" valueType="num">
                                      <p:cBhvr>
                                        <p:cTn id="34" dur="1000" fill="hold"/>
                                        <p:tgtEl>
                                          <p:spTgt spid="2">
                                            <p:txEl>
                                              <p:pRg st="5" end="5"/>
                                            </p:txEl>
                                          </p:spTgt>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2">
                                            <p:txEl>
                                              <p:pRg st="6" end="6"/>
                                            </p:txEl>
                                          </p:spTgt>
                                        </p:tgtEl>
                                        <p:attrNameLst>
                                          <p:attrName>style.visibility</p:attrName>
                                        </p:attrNameLst>
                                      </p:cBhvr>
                                      <p:to>
                                        <p:strVal val="visible"/>
                                      </p:to>
                                    </p:set>
                                    <p:animEffect transition="in" filter="fade">
                                      <p:cBhvr>
                                        <p:cTn id="37" dur="1000"/>
                                        <p:tgtEl>
                                          <p:spTgt spid="2">
                                            <p:txEl>
                                              <p:pRg st="6" end="6"/>
                                            </p:txEl>
                                          </p:spTgt>
                                        </p:tgtEl>
                                      </p:cBhvr>
                                    </p:animEffect>
                                    <p:anim calcmode="lin" valueType="num">
                                      <p:cBhvr>
                                        <p:cTn id="38" dur="1000" fill="hold"/>
                                        <p:tgtEl>
                                          <p:spTgt spid="2">
                                            <p:txEl>
                                              <p:pRg st="6" end="6"/>
                                            </p:txEl>
                                          </p:spTgt>
                                        </p:tgtEl>
                                        <p:attrNameLst>
                                          <p:attrName>ppt_x</p:attrName>
                                        </p:attrNameLst>
                                      </p:cBhvr>
                                      <p:tavLst>
                                        <p:tav tm="0">
                                          <p:val>
                                            <p:strVal val="#ppt_x"/>
                                          </p:val>
                                        </p:tav>
                                        <p:tav tm="100000">
                                          <p:val>
                                            <p:strVal val="#ppt_x"/>
                                          </p:val>
                                        </p:tav>
                                      </p:tavLst>
                                    </p:anim>
                                    <p:anim calcmode="lin" valueType="num">
                                      <p:cBhvr>
                                        <p:cTn id="39" dur="1000" fill="hold"/>
                                        <p:tgtEl>
                                          <p:spTgt spid="2">
                                            <p:txEl>
                                              <p:pRg st="6" end="6"/>
                                            </p:txEl>
                                          </p:spTgt>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0"/>
                                  </p:stCondLst>
                                  <p:childTnLst>
                                    <p:set>
                                      <p:cBhvr>
                                        <p:cTn id="41" dur="1" fill="hold">
                                          <p:stCondLst>
                                            <p:cond delay="0"/>
                                          </p:stCondLst>
                                        </p:cTn>
                                        <p:tgtEl>
                                          <p:spTgt spid="2">
                                            <p:txEl>
                                              <p:pRg st="7" end="7"/>
                                            </p:txEl>
                                          </p:spTgt>
                                        </p:tgtEl>
                                        <p:attrNameLst>
                                          <p:attrName>style.visibility</p:attrName>
                                        </p:attrNameLst>
                                      </p:cBhvr>
                                      <p:to>
                                        <p:strVal val="visible"/>
                                      </p:to>
                                    </p:set>
                                    <p:animEffect transition="in" filter="fade">
                                      <p:cBhvr>
                                        <p:cTn id="42" dur="1000"/>
                                        <p:tgtEl>
                                          <p:spTgt spid="2">
                                            <p:txEl>
                                              <p:pRg st="7" end="7"/>
                                            </p:txEl>
                                          </p:spTgt>
                                        </p:tgtEl>
                                      </p:cBhvr>
                                    </p:animEffect>
                                    <p:anim calcmode="lin" valueType="num">
                                      <p:cBhvr>
                                        <p:cTn id="43" dur="1000" fill="hold"/>
                                        <p:tgtEl>
                                          <p:spTgt spid="2">
                                            <p:txEl>
                                              <p:pRg st="7" end="7"/>
                                            </p:txEl>
                                          </p:spTgt>
                                        </p:tgtEl>
                                        <p:attrNameLst>
                                          <p:attrName>ppt_x</p:attrName>
                                        </p:attrNameLst>
                                      </p:cBhvr>
                                      <p:tavLst>
                                        <p:tav tm="0">
                                          <p:val>
                                            <p:strVal val="#ppt_x"/>
                                          </p:val>
                                        </p:tav>
                                        <p:tav tm="100000">
                                          <p:val>
                                            <p:strVal val="#ppt_x"/>
                                          </p:val>
                                        </p:tav>
                                      </p:tavLst>
                                    </p:anim>
                                    <p:anim calcmode="lin" valueType="num">
                                      <p:cBhvr>
                                        <p:cTn id="44" dur="1000" fill="hold"/>
                                        <p:tgtEl>
                                          <p:spTgt spid="2">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a:t>www.Techlanders.com</a:t>
            </a:r>
          </a:p>
        </p:txBody>
      </p:sp>
      <p:sp>
        <p:nvSpPr>
          <p:cNvPr id="4" name="Slide Number Placeholder 3"/>
          <p:cNvSpPr>
            <a:spLocks noGrp="1"/>
          </p:cNvSpPr>
          <p:nvPr>
            <p:ph type="sldNum" sz="quarter" idx="12"/>
          </p:nvPr>
        </p:nvSpPr>
        <p:spPr/>
        <p:txBody>
          <a:bodyPr/>
          <a:lstStyle/>
          <a:p>
            <a:fld id="{13F480B4-4699-41FE-89A7-96EFD1001786}" type="slidenum">
              <a:rPr lang="en-US" smtClean="0"/>
              <a:t>159</a:t>
            </a:fld>
            <a:endParaRPr lang="en-US"/>
          </a:p>
        </p:txBody>
      </p:sp>
      <p:sp>
        <p:nvSpPr>
          <p:cNvPr id="5" name="Title 4"/>
          <p:cNvSpPr>
            <a:spLocks noGrp="1"/>
          </p:cNvSpPr>
          <p:nvPr>
            <p:ph type="title"/>
          </p:nvPr>
        </p:nvSpPr>
        <p:spPr/>
        <p:txBody>
          <a:bodyPr>
            <a:noAutofit/>
          </a:bodyPr>
          <a:lstStyle/>
          <a:p>
            <a:r>
              <a:rPr lang="en-US" sz="4500" dirty="0"/>
              <a:t>Databricks Utilities(dbutils)</a:t>
            </a:r>
          </a:p>
        </p:txBody>
      </p:sp>
      <p:sp>
        <p:nvSpPr>
          <p:cNvPr id="2" name="Content Placeholder 1"/>
          <p:cNvSpPr>
            <a:spLocks noGrp="1"/>
          </p:cNvSpPr>
          <p:nvPr>
            <p:ph idx="1"/>
          </p:nvPr>
        </p:nvSpPr>
        <p:spPr>
          <a:xfrm>
            <a:off x="640080" y="1463040"/>
            <a:ext cx="11521440" cy="5071534"/>
          </a:xfrm>
        </p:spPr>
        <p:txBody>
          <a:bodyPr>
            <a:normAutofit/>
          </a:bodyPr>
          <a:lstStyle/>
          <a:p>
            <a:pPr marL="137881" indent="0">
              <a:lnSpc>
                <a:spcPct val="150000"/>
              </a:lnSpc>
              <a:buNone/>
            </a:pPr>
            <a:r>
              <a:rPr lang="en-US" sz="2000" dirty="0">
                <a:latin typeface="Times New Roman" panose="02020603050405020304" pitchFamily="18" charset="0"/>
                <a:cs typeface="Times New Roman" panose="02020603050405020304" pitchFamily="18" charset="0"/>
              </a:rPr>
              <a:t>Databricks Utilities </a:t>
            </a:r>
            <a:r>
              <a:rPr lang="en-US" sz="2000" dirty="0">
                <a:solidFill>
                  <a:schemeClr val="accent6">
                    <a:lumMod val="50000"/>
                  </a:schemeClr>
                </a:solidFill>
                <a:latin typeface="Times New Roman" panose="02020603050405020304" pitchFamily="18" charset="0"/>
                <a:cs typeface="Times New Roman" panose="02020603050405020304" pitchFamily="18" charset="0"/>
              </a:rPr>
              <a:t>(dbutils) </a:t>
            </a:r>
            <a:r>
              <a:rPr lang="en-US" sz="2000" dirty="0">
                <a:latin typeface="Times New Roman" panose="02020603050405020304" pitchFamily="18" charset="0"/>
                <a:cs typeface="Times New Roman" panose="02020603050405020304" pitchFamily="18" charset="0"/>
              </a:rPr>
              <a:t>make it easy to perform powerful combinations of tasks. You can use the utilities to work with object storage efficiently to </a:t>
            </a:r>
            <a:r>
              <a:rPr lang="en-US" sz="2000" dirty="0">
                <a:solidFill>
                  <a:srgbClr val="C00000"/>
                </a:solidFill>
                <a:latin typeface="Times New Roman" panose="02020603050405020304" pitchFamily="18" charset="0"/>
                <a:cs typeface="Times New Roman" panose="02020603050405020304" pitchFamily="18" charset="0"/>
              </a:rPr>
              <a:t>Chain Notebook</a:t>
            </a:r>
            <a:r>
              <a:rPr lang="en-US" sz="2000" dirty="0">
                <a:latin typeface="Times New Roman" panose="02020603050405020304" pitchFamily="18" charset="0"/>
                <a:cs typeface="Times New Roman" panose="02020603050405020304" pitchFamily="18" charset="0"/>
              </a:rPr>
              <a:t>, </a:t>
            </a:r>
            <a:r>
              <a:rPr lang="en-US" sz="2000" dirty="0">
                <a:solidFill>
                  <a:srgbClr val="C00000"/>
                </a:solidFill>
                <a:latin typeface="Times New Roman" panose="02020603050405020304" pitchFamily="18" charset="0"/>
                <a:cs typeface="Times New Roman" panose="02020603050405020304" pitchFamily="18" charset="0"/>
              </a:rPr>
              <a:t>To parameterize notebooks</a:t>
            </a:r>
            <a:r>
              <a:rPr lang="en-US" sz="2000" dirty="0">
                <a:latin typeface="Times New Roman" panose="02020603050405020304" pitchFamily="18" charset="0"/>
                <a:cs typeface="Times New Roman" panose="02020603050405020304" pitchFamily="18" charset="0"/>
              </a:rPr>
              <a:t>, and </a:t>
            </a:r>
            <a:r>
              <a:rPr lang="en-US" sz="2000" dirty="0">
                <a:solidFill>
                  <a:srgbClr val="C00000"/>
                </a:solidFill>
                <a:latin typeface="Times New Roman" panose="02020603050405020304" pitchFamily="18" charset="0"/>
                <a:cs typeface="Times New Roman" panose="02020603050405020304" pitchFamily="18" charset="0"/>
              </a:rPr>
              <a:t>To work with secrets. </a:t>
            </a:r>
          </a:p>
          <a:p>
            <a:pPr marL="137881" indent="0">
              <a:lnSpc>
                <a:spcPct val="150000"/>
              </a:lnSpc>
              <a:buNone/>
            </a:pPr>
            <a:endParaRPr lang="en-US" sz="2000" dirty="0">
              <a:solidFill>
                <a:schemeClr val="accent6">
                  <a:lumMod val="50000"/>
                </a:schemeClr>
              </a:solidFill>
              <a:latin typeface="Times New Roman" panose="02020603050405020304" pitchFamily="18" charset="0"/>
              <a:cs typeface="Times New Roman" panose="02020603050405020304" pitchFamily="18" charset="0"/>
            </a:endParaRPr>
          </a:p>
          <a:p>
            <a:pPr marL="137881" indent="0">
              <a:lnSpc>
                <a:spcPct val="150000"/>
              </a:lnSpc>
              <a:buNone/>
            </a:pPr>
            <a:r>
              <a:rPr lang="en-US" sz="2000" b="1" dirty="0">
                <a:solidFill>
                  <a:srgbClr val="C00000"/>
                </a:solidFill>
                <a:latin typeface="Times New Roman" panose="02020603050405020304" pitchFamily="18" charset="0"/>
                <a:cs typeface="Times New Roman" panose="02020603050405020304" pitchFamily="18" charset="0"/>
              </a:rPr>
              <a:t>Note : dbutils are not supported outside of notebooks.</a:t>
            </a:r>
          </a:p>
          <a:p>
            <a:pPr marL="137881" indent="0">
              <a:lnSpc>
                <a:spcPct val="150000"/>
              </a:lnSpc>
              <a:buNone/>
            </a:pPr>
            <a:endParaRPr lang="en-US" sz="2000" b="1" dirty="0">
              <a:solidFill>
                <a:srgbClr val="C00000"/>
              </a:solidFill>
              <a:latin typeface="Times New Roman" panose="02020603050405020304" pitchFamily="18" charset="0"/>
              <a:cs typeface="Times New Roman" panose="02020603050405020304" pitchFamily="18" charset="0"/>
            </a:endParaRPr>
          </a:p>
          <a:p>
            <a:pPr marL="137881" indent="0">
              <a:lnSpc>
                <a:spcPct val="150000"/>
              </a:lnSpc>
              <a:buNone/>
            </a:pPr>
            <a:endParaRPr lang="en-US" sz="2000" b="1" dirty="0">
              <a:solidFill>
                <a:srgbClr val="C00000"/>
              </a:solidFill>
              <a:latin typeface="Times New Roman" panose="02020603050405020304" pitchFamily="18" charset="0"/>
              <a:cs typeface="Times New Roman" panose="02020603050405020304" pitchFamily="18" charset="0"/>
            </a:endParaRPr>
          </a:p>
          <a:p>
            <a:pPr marL="137881" indent="0">
              <a:lnSpc>
                <a:spcPct val="150000"/>
              </a:lnSpc>
              <a:buNone/>
            </a:pPr>
            <a:r>
              <a:rPr lang="en-US" sz="2000" b="1" dirty="0">
                <a:solidFill>
                  <a:srgbClr val="C00000"/>
                </a:solidFill>
                <a:latin typeface="Times New Roman" panose="02020603050405020304" pitchFamily="18" charset="0"/>
                <a:cs typeface="Times New Roman" panose="02020603050405020304" pitchFamily="18" charset="0"/>
                <a:hlinkClick r:id="rId2"/>
              </a:rPr>
              <a:t>https://learn.microsoft.com/en-us/azure/databricks/dev-tools/databricks-utils</a:t>
            </a:r>
            <a:endParaRPr lang="en-US" sz="2000" b="1" dirty="0">
              <a:solidFill>
                <a:srgbClr val="C00000"/>
              </a:solidFill>
              <a:latin typeface="Times New Roman" panose="02020603050405020304" pitchFamily="18" charset="0"/>
              <a:cs typeface="Times New Roman" panose="02020603050405020304" pitchFamily="18" charset="0"/>
            </a:endParaRPr>
          </a:p>
          <a:p>
            <a:pPr marL="137881" indent="0">
              <a:lnSpc>
                <a:spcPct val="150000"/>
              </a:lnSpc>
              <a:buNone/>
            </a:pPr>
            <a:endParaRPr lang="en-US" sz="2000" b="1" dirty="0">
              <a:solidFill>
                <a:srgbClr val="C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42028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1000"/>
                                        <p:tgtEl>
                                          <p:spTgt spid="2">
                                            <p:txEl>
                                              <p:pRg st="0" end="0"/>
                                            </p:txEl>
                                          </p:spTgt>
                                        </p:tgtEl>
                                      </p:cBhvr>
                                    </p:animEffect>
                                    <p:anim calcmode="lin" valueType="num">
                                      <p:cBhvr>
                                        <p:cTn id="8"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fade">
                                      <p:cBhvr>
                                        <p:cTn id="12" dur="1000"/>
                                        <p:tgtEl>
                                          <p:spTgt spid="2">
                                            <p:txEl>
                                              <p:pRg st="2" end="2"/>
                                            </p:txEl>
                                          </p:spTgt>
                                        </p:tgtEl>
                                      </p:cBhvr>
                                    </p:animEffect>
                                    <p:anim calcmode="lin" valueType="num">
                                      <p:cBhvr>
                                        <p:cTn id="13"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14" dur="1000" fill="hold"/>
                                        <p:tgtEl>
                                          <p:spTgt spid="2">
                                            <p:txEl>
                                              <p:pRg st="2" end="2"/>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2">
                                            <p:txEl>
                                              <p:pRg st="5" end="5"/>
                                            </p:txEl>
                                          </p:spTgt>
                                        </p:tgtEl>
                                        <p:attrNameLst>
                                          <p:attrName>style.visibility</p:attrName>
                                        </p:attrNameLst>
                                      </p:cBhvr>
                                      <p:to>
                                        <p:strVal val="visible"/>
                                      </p:to>
                                    </p:set>
                                    <p:animEffect transition="in" filter="fade">
                                      <p:cBhvr>
                                        <p:cTn id="17" dur="1000"/>
                                        <p:tgtEl>
                                          <p:spTgt spid="2">
                                            <p:txEl>
                                              <p:pRg st="5" end="5"/>
                                            </p:txEl>
                                          </p:spTgt>
                                        </p:tgtEl>
                                      </p:cBhvr>
                                    </p:animEffect>
                                    <p:anim calcmode="lin" valueType="num">
                                      <p:cBhvr>
                                        <p:cTn id="18" dur="1000" fill="hold"/>
                                        <p:tgtEl>
                                          <p:spTgt spid="2">
                                            <p:txEl>
                                              <p:pRg st="5" end="5"/>
                                            </p:txEl>
                                          </p:spTgt>
                                        </p:tgtEl>
                                        <p:attrNameLst>
                                          <p:attrName>ppt_x</p:attrName>
                                        </p:attrNameLst>
                                      </p:cBhvr>
                                      <p:tavLst>
                                        <p:tav tm="0">
                                          <p:val>
                                            <p:strVal val="#ppt_x"/>
                                          </p:val>
                                        </p:tav>
                                        <p:tav tm="100000">
                                          <p:val>
                                            <p:strVal val="#ppt_x"/>
                                          </p:val>
                                        </p:tav>
                                      </p:tavLst>
                                    </p:anim>
                                    <p:anim calcmode="lin" valueType="num">
                                      <p:cBhvr>
                                        <p:cTn id="19" dur="1000" fill="hold"/>
                                        <p:tgtEl>
                                          <p:spTgt spid="2">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276617" y="516311"/>
            <a:ext cx="9587907" cy="982414"/>
          </a:xfrm>
          <a:prstGeom prst="rect">
            <a:avLst/>
          </a:prstGeom>
          <a:noFill/>
          <a:ln/>
        </p:spPr>
        <p:txBody>
          <a:bodyPr wrap="square" lIns="0" tIns="0" rIns="0" bIns="0" rtlCol="0" anchor="t"/>
          <a:lstStyle/>
          <a:p>
            <a:pPr>
              <a:lnSpc>
                <a:spcPts val="3850"/>
              </a:lnSpc>
            </a:pPr>
            <a:r>
              <a:rPr lang="en-US" sz="3063" dirty="0">
                <a:solidFill>
                  <a:srgbClr val="312F2B"/>
                </a:solidFill>
                <a:latin typeface="Gelasio" pitchFamily="34" charset="0"/>
                <a:ea typeface="Gelasio" pitchFamily="34" charset="-122"/>
                <a:cs typeface="Gelasio" pitchFamily="34" charset="-120"/>
              </a:rPr>
              <a:t>Software-as-a-Service (SaaS)</a:t>
            </a:r>
            <a:endParaRPr lang="en-US" sz="3063" dirty="0"/>
          </a:p>
        </p:txBody>
      </p:sp>
      <p:sp>
        <p:nvSpPr>
          <p:cNvPr id="13" name="Rectangle 1">
            <a:extLst>
              <a:ext uri="{FF2B5EF4-FFF2-40B4-BE49-F238E27FC236}">
                <a16:creationId xmlns:a16="http://schemas.microsoft.com/office/drawing/2014/main" id="{7FD76529-1100-7C32-AB98-C3BE28547734}"/>
              </a:ext>
            </a:extLst>
          </p:cNvPr>
          <p:cNvSpPr>
            <a:spLocks noChangeArrowheads="1"/>
          </p:cNvSpPr>
          <p:nvPr/>
        </p:nvSpPr>
        <p:spPr bwMode="auto">
          <a:xfrm>
            <a:off x="276617" y="2543165"/>
            <a:ext cx="7676911" cy="34036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010" tIns="40005" rIns="80010" bIns="40005" numCol="1" anchor="ctr" anchorCtr="0" compatLnSpc="1">
            <a:prstTxWarp prst="textNoShape">
              <a:avLst/>
            </a:prstTxWarp>
            <a:spAutoFit/>
          </a:bodyPr>
          <a:lstStyle/>
          <a:p>
            <a:pPr marL="250031" indent="-250031" defTabSz="800100" eaLnBrk="0" fontAlgn="base" hangingPunct="0">
              <a:lnSpc>
                <a:spcPct val="200000"/>
              </a:lnSpc>
              <a:spcBef>
                <a:spcPct val="0"/>
              </a:spcBef>
              <a:spcAft>
                <a:spcPct val="0"/>
              </a:spcAft>
              <a:buFont typeface="Arial" panose="020B0604020202020204" pitchFamily="34" charset="0"/>
              <a:buChar char="•"/>
            </a:pPr>
            <a:r>
              <a:rPr lang="en-US" altLang="en-US" sz="1575" dirty="0">
                <a:latin typeface="Open Sans" panose="020B0606030504020204" pitchFamily="34" charset="0"/>
                <a:ea typeface="Open Sans" panose="020B0606030504020204" pitchFamily="34" charset="0"/>
                <a:cs typeface="Open Sans" panose="020B0606030504020204" pitchFamily="34" charset="0"/>
              </a:rPr>
              <a:t>The cloud provider manages everything (infrastructure, platforms, and applications).</a:t>
            </a:r>
          </a:p>
          <a:p>
            <a:pPr defTabSz="800100" eaLnBrk="0" fontAlgn="base" hangingPunct="0">
              <a:lnSpc>
                <a:spcPct val="200000"/>
              </a:lnSpc>
              <a:spcBef>
                <a:spcPct val="0"/>
              </a:spcBef>
              <a:spcAft>
                <a:spcPct val="0"/>
              </a:spcAft>
            </a:pPr>
            <a:r>
              <a:rPr lang="en-US" altLang="en-US" sz="1575" b="1" dirty="0">
                <a:latin typeface="Open Sans" panose="020B0606030504020204" pitchFamily="34" charset="0"/>
                <a:ea typeface="Open Sans" panose="020B0606030504020204" pitchFamily="34" charset="0"/>
                <a:cs typeface="Open Sans" panose="020B0606030504020204" pitchFamily="34" charset="0"/>
              </a:rPr>
              <a:t>Examples</a:t>
            </a:r>
            <a:endParaRPr lang="en-US" altLang="en-US" sz="2013" dirty="0">
              <a:latin typeface="Open Sans" panose="020B0606030504020204" pitchFamily="34" charset="0"/>
              <a:ea typeface="Open Sans" panose="020B0606030504020204" pitchFamily="34" charset="0"/>
              <a:cs typeface="Open Sans" panose="020B0606030504020204" pitchFamily="34" charset="0"/>
            </a:endParaRPr>
          </a:p>
          <a:p>
            <a:pPr marL="250031" indent="-250031" defTabSz="800100" eaLnBrk="0" fontAlgn="base" hangingPunct="0">
              <a:lnSpc>
                <a:spcPct val="200000"/>
              </a:lnSpc>
              <a:spcBef>
                <a:spcPct val="0"/>
              </a:spcBef>
              <a:spcAft>
                <a:spcPct val="0"/>
              </a:spcAft>
              <a:buFont typeface="Arial" panose="020B0604020202020204" pitchFamily="34" charset="0"/>
              <a:buChar char="•"/>
            </a:pPr>
            <a:r>
              <a:rPr lang="en-US" altLang="en-US" sz="1575" dirty="0">
                <a:latin typeface="Open Sans" panose="020B0606030504020204" pitchFamily="34" charset="0"/>
                <a:ea typeface="Open Sans" panose="020B0606030504020204" pitchFamily="34" charset="0"/>
                <a:cs typeface="Open Sans" panose="020B0606030504020204" pitchFamily="34" charset="0"/>
              </a:rPr>
              <a:t> Google Workspace (formerly G Suite), Microsoft 365, Salesforce, Dropbox.</a:t>
            </a:r>
          </a:p>
          <a:p>
            <a:pPr defTabSz="800100" eaLnBrk="0" fontAlgn="base" hangingPunct="0">
              <a:lnSpc>
                <a:spcPct val="200000"/>
              </a:lnSpc>
              <a:spcBef>
                <a:spcPct val="0"/>
              </a:spcBef>
              <a:spcAft>
                <a:spcPct val="0"/>
              </a:spcAft>
            </a:pPr>
            <a:r>
              <a:rPr lang="en-US" altLang="en-US" sz="1575" b="1" dirty="0">
                <a:latin typeface="Open Sans" panose="020B0606030504020204" pitchFamily="34" charset="0"/>
                <a:ea typeface="Open Sans" panose="020B0606030504020204" pitchFamily="34" charset="0"/>
                <a:cs typeface="Open Sans" panose="020B0606030504020204" pitchFamily="34" charset="0"/>
              </a:rPr>
              <a:t>Use Cases</a:t>
            </a:r>
            <a:endParaRPr lang="en-US" altLang="en-US" sz="1575" dirty="0">
              <a:latin typeface="Open Sans" panose="020B0606030504020204" pitchFamily="34" charset="0"/>
              <a:ea typeface="Open Sans" panose="020B0606030504020204" pitchFamily="34" charset="0"/>
              <a:cs typeface="Open Sans" panose="020B0606030504020204" pitchFamily="34" charset="0"/>
            </a:endParaRPr>
          </a:p>
          <a:p>
            <a:pPr marL="250031" indent="-250031" defTabSz="800100" eaLnBrk="0" fontAlgn="base" hangingPunct="0">
              <a:lnSpc>
                <a:spcPct val="200000"/>
              </a:lnSpc>
              <a:spcBef>
                <a:spcPct val="0"/>
              </a:spcBef>
              <a:spcAft>
                <a:spcPct val="0"/>
              </a:spcAft>
              <a:buFont typeface="Arial" panose="020B0604020202020204" pitchFamily="34" charset="0"/>
              <a:buChar char="•"/>
            </a:pPr>
            <a:r>
              <a:rPr lang="en-US" altLang="en-US" sz="1575" dirty="0">
                <a:latin typeface="Open Sans" panose="020B0606030504020204" pitchFamily="34" charset="0"/>
                <a:ea typeface="Open Sans" panose="020B0606030504020204" pitchFamily="34" charset="0"/>
                <a:cs typeface="Open Sans" panose="020B0606030504020204" pitchFamily="34" charset="0"/>
              </a:rPr>
              <a:t>Email services, customer relationship management (CRM), enterprise resource planning (ERP), document storage.</a:t>
            </a:r>
            <a:endParaRPr lang="en-US" altLang="en-US" sz="1575" dirty="0">
              <a:latin typeface="Arial" panose="020B0604020202020204" pitchFamily="34" charset="0"/>
            </a:endParaRPr>
          </a:p>
        </p:txBody>
      </p:sp>
      <p:pic>
        <p:nvPicPr>
          <p:cNvPr id="5122" name="Picture 2" descr="What is Software-as-a-Service (SaaS) for public transportation?">
            <a:extLst>
              <a:ext uri="{FF2B5EF4-FFF2-40B4-BE49-F238E27FC236}">
                <a16:creationId xmlns:a16="http://schemas.microsoft.com/office/drawing/2014/main" id="{918A6A77-E5C6-7B87-F3FC-0FF5FB8C317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09239" y="4482704"/>
            <a:ext cx="4621673" cy="277534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A0971605-620B-CDE8-3305-2059B289CE2F}"/>
              </a:ext>
            </a:extLst>
          </p:cNvPr>
          <p:cNvSpPr txBox="1"/>
          <p:nvPr/>
        </p:nvSpPr>
        <p:spPr>
          <a:xfrm>
            <a:off x="276618" y="1077118"/>
            <a:ext cx="12053723" cy="1477520"/>
          </a:xfrm>
          <a:prstGeom prst="rect">
            <a:avLst/>
          </a:prstGeom>
          <a:noFill/>
        </p:spPr>
        <p:txBody>
          <a:bodyPr wrap="square">
            <a:spAutoFit/>
          </a:bodyPr>
          <a:lstStyle/>
          <a:p>
            <a:pPr defTabSz="800100" eaLnBrk="0" fontAlgn="base" hangingPunct="0">
              <a:lnSpc>
                <a:spcPct val="200000"/>
              </a:lnSpc>
              <a:spcBef>
                <a:spcPct val="0"/>
              </a:spcBef>
              <a:spcAft>
                <a:spcPct val="0"/>
              </a:spcAft>
            </a:pPr>
            <a:r>
              <a:rPr lang="en-US" altLang="en-US" sz="1575" dirty="0">
                <a:latin typeface="Open Sans" panose="020B0606030504020204" pitchFamily="34" charset="0"/>
                <a:ea typeface="Open Sans" panose="020B0606030504020204" pitchFamily="34" charset="0"/>
                <a:cs typeface="Open Sans" panose="020B0606030504020204" pitchFamily="34" charset="0"/>
              </a:rPr>
              <a:t>SaaS delivers fully functional applications via the internet, often on a subscription basis.</a:t>
            </a:r>
          </a:p>
          <a:p>
            <a:pPr defTabSz="800100" eaLnBrk="0" fontAlgn="base" hangingPunct="0">
              <a:lnSpc>
                <a:spcPct val="200000"/>
              </a:lnSpc>
              <a:spcBef>
                <a:spcPct val="0"/>
              </a:spcBef>
              <a:spcAft>
                <a:spcPct val="0"/>
              </a:spcAft>
            </a:pPr>
            <a:r>
              <a:rPr lang="en-US" altLang="en-US" sz="1575" b="1" dirty="0">
                <a:latin typeface="Open Sans" panose="020B0606030504020204" pitchFamily="34" charset="0"/>
                <a:ea typeface="Open Sans" panose="020B0606030504020204" pitchFamily="34" charset="0"/>
                <a:cs typeface="Open Sans" panose="020B0606030504020204" pitchFamily="34" charset="0"/>
              </a:rPr>
              <a:t>Key Features</a:t>
            </a:r>
            <a:endParaRPr lang="en-US" altLang="en-US" sz="2013" dirty="0">
              <a:latin typeface="Open Sans" panose="020B0606030504020204" pitchFamily="34" charset="0"/>
              <a:ea typeface="Open Sans" panose="020B0606030504020204" pitchFamily="34" charset="0"/>
              <a:cs typeface="Open Sans" panose="020B0606030504020204" pitchFamily="34" charset="0"/>
            </a:endParaRPr>
          </a:p>
          <a:p>
            <a:pPr marL="250031" indent="-250031" defTabSz="800100" eaLnBrk="0" fontAlgn="base" hangingPunct="0">
              <a:lnSpc>
                <a:spcPct val="200000"/>
              </a:lnSpc>
              <a:spcBef>
                <a:spcPct val="0"/>
              </a:spcBef>
              <a:spcAft>
                <a:spcPct val="0"/>
              </a:spcAft>
              <a:buFont typeface="Arial" panose="020B0604020202020204" pitchFamily="34" charset="0"/>
              <a:buChar char="•"/>
            </a:pPr>
            <a:r>
              <a:rPr lang="en-US" altLang="en-US" sz="1575" dirty="0">
                <a:latin typeface="Open Sans" panose="020B0606030504020204" pitchFamily="34" charset="0"/>
                <a:ea typeface="Open Sans" panose="020B0606030504020204" pitchFamily="34" charset="0"/>
                <a:cs typeface="Open Sans" panose="020B0606030504020204" pitchFamily="34" charset="0"/>
              </a:rPr>
              <a:t> End users access the software through a web browser or app, without worrying about underlying infrastructure.</a:t>
            </a:r>
          </a:p>
        </p:txBody>
      </p:sp>
    </p:spTree>
    <p:extLst>
      <p:ext uri="{BB962C8B-B14F-4D97-AF65-F5344CB8AC3E}">
        <p14:creationId xmlns:p14="http://schemas.microsoft.com/office/powerpoint/2010/main" val="480607076"/>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a:t>www.Techlanders.com</a:t>
            </a:r>
          </a:p>
        </p:txBody>
      </p:sp>
      <p:sp>
        <p:nvSpPr>
          <p:cNvPr id="4" name="Slide Number Placeholder 3"/>
          <p:cNvSpPr>
            <a:spLocks noGrp="1"/>
          </p:cNvSpPr>
          <p:nvPr>
            <p:ph type="sldNum" sz="quarter" idx="12"/>
          </p:nvPr>
        </p:nvSpPr>
        <p:spPr/>
        <p:txBody>
          <a:bodyPr/>
          <a:lstStyle/>
          <a:p>
            <a:fld id="{13F480B4-4699-41FE-89A7-96EFD1001786}" type="slidenum">
              <a:rPr lang="en-US" smtClean="0"/>
              <a:t>160</a:t>
            </a:fld>
            <a:endParaRPr lang="en-US"/>
          </a:p>
        </p:txBody>
      </p:sp>
      <p:sp>
        <p:nvSpPr>
          <p:cNvPr id="11" name="Title 9">
            <a:extLst>
              <a:ext uri="{FF2B5EF4-FFF2-40B4-BE49-F238E27FC236}">
                <a16:creationId xmlns:a16="http://schemas.microsoft.com/office/drawing/2014/main" id="{EE348413-46D0-351E-2B5B-EF0EFBFD8014}"/>
              </a:ext>
            </a:extLst>
          </p:cNvPr>
          <p:cNvSpPr>
            <a:spLocks noGrp="1"/>
          </p:cNvSpPr>
          <p:nvPr>
            <p:ph type="title"/>
          </p:nvPr>
        </p:nvSpPr>
        <p:spPr>
          <a:xfrm>
            <a:off x="640080" y="2438400"/>
            <a:ext cx="11521440" cy="2743200"/>
          </a:xfrm>
        </p:spPr>
        <p:txBody>
          <a:bodyPr>
            <a:normAutofit/>
          </a:bodyPr>
          <a:lstStyle/>
          <a:p>
            <a:r>
              <a:rPr lang="en-US" sz="8000" u="none" dirty="0"/>
              <a:t>Lab -15</a:t>
            </a:r>
            <a:br>
              <a:rPr lang="en-US" sz="8000" u="none" dirty="0"/>
            </a:br>
            <a:r>
              <a:rPr lang="en-US" sz="3900" u="none" dirty="0"/>
              <a:t>Databricks Utilities(dbutils) LAB</a:t>
            </a:r>
            <a:endParaRPr lang="en-US" u="none" dirty="0"/>
          </a:p>
        </p:txBody>
      </p:sp>
    </p:spTree>
    <p:extLst>
      <p:ext uri="{BB962C8B-B14F-4D97-AF65-F5344CB8AC3E}">
        <p14:creationId xmlns:p14="http://schemas.microsoft.com/office/powerpoint/2010/main" val="4240106745"/>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a:t>www.Techlanders.com</a:t>
            </a:r>
          </a:p>
        </p:txBody>
      </p:sp>
      <p:sp>
        <p:nvSpPr>
          <p:cNvPr id="4" name="Slide Number Placeholder 3"/>
          <p:cNvSpPr>
            <a:spLocks noGrp="1"/>
          </p:cNvSpPr>
          <p:nvPr>
            <p:ph type="sldNum" sz="quarter" idx="12"/>
          </p:nvPr>
        </p:nvSpPr>
        <p:spPr/>
        <p:txBody>
          <a:bodyPr/>
          <a:lstStyle/>
          <a:p>
            <a:fld id="{13F480B4-4699-41FE-89A7-96EFD1001786}" type="slidenum">
              <a:rPr lang="en-US" smtClean="0"/>
              <a:t>161</a:t>
            </a:fld>
            <a:endParaRPr lang="en-US"/>
          </a:p>
        </p:txBody>
      </p:sp>
      <p:sp>
        <p:nvSpPr>
          <p:cNvPr id="11" name="Title 9">
            <a:extLst>
              <a:ext uri="{FF2B5EF4-FFF2-40B4-BE49-F238E27FC236}">
                <a16:creationId xmlns:a16="http://schemas.microsoft.com/office/drawing/2014/main" id="{EE348413-46D0-351E-2B5B-EF0EFBFD8014}"/>
              </a:ext>
            </a:extLst>
          </p:cNvPr>
          <p:cNvSpPr>
            <a:spLocks noGrp="1"/>
          </p:cNvSpPr>
          <p:nvPr>
            <p:ph type="title"/>
          </p:nvPr>
        </p:nvSpPr>
        <p:spPr>
          <a:xfrm>
            <a:off x="640080" y="2438400"/>
            <a:ext cx="11521440" cy="2743200"/>
          </a:xfrm>
        </p:spPr>
        <p:txBody>
          <a:bodyPr>
            <a:normAutofit/>
          </a:bodyPr>
          <a:lstStyle/>
          <a:p>
            <a:r>
              <a:rPr lang="en-US" sz="8000" u="none" dirty="0"/>
              <a:t>Lab -16</a:t>
            </a:r>
            <a:br>
              <a:rPr lang="en-US" sz="8000" u="none" dirty="0"/>
            </a:br>
            <a:r>
              <a:rPr lang="en-US" sz="3900" u="none" dirty="0"/>
              <a:t>Create and Run Spark Job in Databricks</a:t>
            </a:r>
            <a:endParaRPr lang="en-US" u="none" dirty="0"/>
          </a:p>
        </p:txBody>
      </p:sp>
    </p:spTree>
    <p:extLst>
      <p:ext uri="{BB962C8B-B14F-4D97-AF65-F5344CB8AC3E}">
        <p14:creationId xmlns:p14="http://schemas.microsoft.com/office/powerpoint/2010/main" val="3509306281"/>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a:t>www.Techlanders.com</a:t>
            </a:r>
          </a:p>
        </p:txBody>
      </p:sp>
      <p:sp>
        <p:nvSpPr>
          <p:cNvPr id="4" name="Slide Number Placeholder 3"/>
          <p:cNvSpPr>
            <a:spLocks noGrp="1"/>
          </p:cNvSpPr>
          <p:nvPr>
            <p:ph type="sldNum" sz="quarter" idx="12"/>
          </p:nvPr>
        </p:nvSpPr>
        <p:spPr/>
        <p:txBody>
          <a:bodyPr/>
          <a:lstStyle/>
          <a:p>
            <a:fld id="{13F480B4-4699-41FE-89A7-96EFD1001786}" type="slidenum">
              <a:rPr lang="en-US" smtClean="0"/>
              <a:t>162</a:t>
            </a:fld>
            <a:endParaRPr lang="en-US"/>
          </a:p>
        </p:txBody>
      </p:sp>
      <p:sp>
        <p:nvSpPr>
          <p:cNvPr id="11" name="Title 9">
            <a:extLst>
              <a:ext uri="{FF2B5EF4-FFF2-40B4-BE49-F238E27FC236}">
                <a16:creationId xmlns:a16="http://schemas.microsoft.com/office/drawing/2014/main" id="{EE348413-46D0-351E-2B5B-EF0EFBFD8014}"/>
              </a:ext>
            </a:extLst>
          </p:cNvPr>
          <p:cNvSpPr>
            <a:spLocks noGrp="1"/>
          </p:cNvSpPr>
          <p:nvPr>
            <p:ph type="title"/>
          </p:nvPr>
        </p:nvSpPr>
        <p:spPr>
          <a:xfrm>
            <a:off x="640080" y="2438400"/>
            <a:ext cx="11521440" cy="2743200"/>
          </a:xfrm>
        </p:spPr>
        <p:txBody>
          <a:bodyPr>
            <a:normAutofit/>
          </a:bodyPr>
          <a:lstStyle/>
          <a:p>
            <a:r>
              <a:rPr lang="en-US" sz="8000" u="none" dirty="0"/>
              <a:t>Lab -17</a:t>
            </a:r>
            <a:br>
              <a:rPr lang="en-US" sz="8000" u="none" dirty="0"/>
            </a:br>
            <a:r>
              <a:rPr lang="en-US" sz="3900" u="none" dirty="0"/>
              <a:t>Access Azure data lake</a:t>
            </a:r>
            <a:br>
              <a:rPr lang="en-US" sz="3900" u="none" dirty="0"/>
            </a:br>
            <a:endParaRPr lang="en-US" u="none" dirty="0"/>
          </a:p>
        </p:txBody>
      </p:sp>
    </p:spTree>
    <p:extLst>
      <p:ext uri="{BB962C8B-B14F-4D97-AF65-F5344CB8AC3E}">
        <p14:creationId xmlns:p14="http://schemas.microsoft.com/office/powerpoint/2010/main" val="332038568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a:t>www.Techlanders.com</a:t>
            </a:r>
          </a:p>
        </p:txBody>
      </p:sp>
      <p:sp>
        <p:nvSpPr>
          <p:cNvPr id="4" name="Slide Number Placeholder 3"/>
          <p:cNvSpPr>
            <a:spLocks noGrp="1"/>
          </p:cNvSpPr>
          <p:nvPr>
            <p:ph type="sldNum" sz="quarter" idx="12"/>
          </p:nvPr>
        </p:nvSpPr>
        <p:spPr/>
        <p:txBody>
          <a:bodyPr/>
          <a:lstStyle/>
          <a:p>
            <a:fld id="{13F480B4-4699-41FE-89A7-96EFD1001786}" type="slidenum">
              <a:rPr lang="en-US" smtClean="0"/>
              <a:t>163</a:t>
            </a:fld>
            <a:endParaRPr lang="en-US"/>
          </a:p>
        </p:txBody>
      </p:sp>
      <p:sp>
        <p:nvSpPr>
          <p:cNvPr id="11" name="Title 9">
            <a:extLst>
              <a:ext uri="{FF2B5EF4-FFF2-40B4-BE49-F238E27FC236}">
                <a16:creationId xmlns:a16="http://schemas.microsoft.com/office/drawing/2014/main" id="{EE348413-46D0-351E-2B5B-EF0EFBFD8014}"/>
              </a:ext>
            </a:extLst>
          </p:cNvPr>
          <p:cNvSpPr>
            <a:spLocks noGrp="1"/>
          </p:cNvSpPr>
          <p:nvPr>
            <p:ph type="title"/>
          </p:nvPr>
        </p:nvSpPr>
        <p:spPr>
          <a:xfrm>
            <a:off x="640080" y="2438400"/>
            <a:ext cx="11521440" cy="2743200"/>
          </a:xfrm>
        </p:spPr>
        <p:txBody>
          <a:bodyPr>
            <a:normAutofit/>
          </a:bodyPr>
          <a:lstStyle/>
          <a:p>
            <a:r>
              <a:rPr lang="en-US" sz="8000" u="none" dirty="0"/>
              <a:t>Lab -18</a:t>
            </a:r>
            <a:br>
              <a:rPr lang="en-US" sz="8000" u="none" dirty="0"/>
            </a:br>
            <a:r>
              <a:rPr lang="en-US" sz="3900" u="none" dirty="0"/>
              <a:t>Read multiple files in single </a:t>
            </a:r>
            <a:r>
              <a:rPr lang="en-US" sz="3900" u="none" dirty="0" err="1"/>
              <a:t>Dataframe</a:t>
            </a:r>
            <a:br>
              <a:rPr lang="en-US" sz="3900" u="none" dirty="0"/>
            </a:br>
            <a:endParaRPr lang="en-US" u="none" dirty="0"/>
          </a:p>
        </p:txBody>
      </p:sp>
    </p:spTree>
    <p:extLst>
      <p:ext uri="{BB962C8B-B14F-4D97-AF65-F5344CB8AC3E}">
        <p14:creationId xmlns:p14="http://schemas.microsoft.com/office/powerpoint/2010/main" val="2787061897"/>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a:t>www.Techlanders.com</a:t>
            </a:r>
          </a:p>
        </p:txBody>
      </p:sp>
      <p:sp>
        <p:nvSpPr>
          <p:cNvPr id="4" name="Slide Number Placeholder 3"/>
          <p:cNvSpPr>
            <a:spLocks noGrp="1"/>
          </p:cNvSpPr>
          <p:nvPr>
            <p:ph type="sldNum" sz="quarter" idx="12"/>
          </p:nvPr>
        </p:nvSpPr>
        <p:spPr/>
        <p:txBody>
          <a:bodyPr/>
          <a:lstStyle/>
          <a:p>
            <a:fld id="{13F480B4-4699-41FE-89A7-96EFD1001786}" type="slidenum">
              <a:rPr lang="en-US" smtClean="0"/>
              <a:t>164</a:t>
            </a:fld>
            <a:endParaRPr lang="en-US"/>
          </a:p>
        </p:txBody>
      </p:sp>
      <p:sp>
        <p:nvSpPr>
          <p:cNvPr id="11" name="Title 9">
            <a:extLst>
              <a:ext uri="{FF2B5EF4-FFF2-40B4-BE49-F238E27FC236}">
                <a16:creationId xmlns:a16="http://schemas.microsoft.com/office/drawing/2014/main" id="{EE348413-46D0-351E-2B5B-EF0EFBFD8014}"/>
              </a:ext>
            </a:extLst>
          </p:cNvPr>
          <p:cNvSpPr>
            <a:spLocks noGrp="1"/>
          </p:cNvSpPr>
          <p:nvPr>
            <p:ph type="title"/>
          </p:nvPr>
        </p:nvSpPr>
        <p:spPr>
          <a:xfrm>
            <a:off x="640080" y="2438400"/>
            <a:ext cx="11521440" cy="2743200"/>
          </a:xfrm>
        </p:spPr>
        <p:txBody>
          <a:bodyPr>
            <a:normAutofit/>
          </a:bodyPr>
          <a:lstStyle/>
          <a:p>
            <a:r>
              <a:rPr lang="en-US" sz="8000" u="none" dirty="0"/>
              <a:t>Lab -19</a:t>
            </a:r>
            <a:br>
              <a:rPr lang="en-US" sz="8000" u="none" dirty="0"/>
            </a:br>
            <a:r>
              <a:rPr lang="en-US" sz="3900" u="none" dirty="0"/>
              <a:t>Impose Schema Using DDL String</a:t>
            </a:r>
            <a:endParaRPr lang="en-US" u="none" dirty="0"/>
          </a:p>
        </p:txBody>
      </p:sp>
    </p:spTree>
    <p:extLst>
      <p:ext uri="{BB962C8B-B14F-4D97-AF65-F5344CB8AC3E}">
        <p14:creationId xmlns:p14="http://schemas.microsoft.com/office/powerpoint/2010/main" val="1755017640"/>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a:t>www.Techlanders.com</a:t>
            </a:r>
          </a:p>
        </p:txBody>
      </p:sp>
      <p:sp>
        <p:nvSpPr>
          <p:cNvPr id="4" name="Slide Number Placeholder 3"/>
          <p:cNvSpPr>
            <a:spLocks noGrp="1"/>
          </p:cNvSpPr>
          <p:nvPr>
            <p:ph type="sldNum" sz="quarter" idx="12"/>
          </p:nvPr>
        </p:nvSpPr>
        <p:spPr/>
        <p:txBody>
          <a:bodyPr/>
          <a:lstStyle/>
          <a:p>
            <a:fld id="{13F480B4-4699-41FE-89A7-96EFD1001786}" type="slidenum">
              <a:rPr lang="en-US" smtClean="0"/>
              <a:t>165</a:t>
            </a:fld>
            <a:endParaRPr lang="en-US"/>
          </a:p>
        </p:txBody>
      </p:sp>
      <p:sp>
        <p:nvSpPr>
          <p:cNvPr id="11" name="Title 9">
            <a:extLst>
              <a:ext uri="{FF2B5EF4-FFF2-40B4-BE49-F238E27FC236}">
                <a16:creationId xmlns:a16="http://schemas.microsoft.com/office/drawing/2014/main" id="{EE348413-46D0-351E-2B5B-EF0EFBFD8014}"/>
              </a:ext>
            </a:extLst>
          </p:cNvPr>
          <p:cNvSpPr>
            <a:spLocks noGrp="1"/>
          </p:cNvSpPr>
          <p:nvPr>
            <p:ph type="title"/>
          </p:nvPr>
        </p:nvSpPr>
        <p:spPr>
          <a:xfrm>
            <a:off x="640080" y="2438400"/>
            <a:ext cx="11521440" cy="2743200"/>
          </a:xfrm>
        </p:spPr>
        <p:txBody>
          <a:bodyPr>
            <a:normAutofit/>
          </a:bodyPr>
          <a:lstStyle/>
          <a:p>
            <a:r>
              <a:rPr lang="en-US" sz="8000" u="none" dirty="0"/>
              <a:t>Lab -20</a:t>
            </a:r>
            <a:br>
              <a:rPr lang="en-US" sz="8000" u="none" dirty="0"/>
            </a:br>
            <a:r>
              <a:rPr lang="en-US" sz="3900" u="none" dirty="0"/>
              <a:t>Rename Columns In </a:t>
            </a:r>
            <a:r>
              <a:rPr lang="en-US" sz="3900" u="none" dirty="0" err="1"/>
              <a:t>DataFrame</a:t>
            </a:r>
            <a:br>
              <a:rPr lang="en-US" sz="3900" u="none" dirty="0"/>
            </a:br>
            <a:endParaRPr lang="en-US" u="none" dirty="0"/>
          </a:p>
        </p:txBody>
      </p:sp>
    </p:spTree>
    <p:extLst>
      <p:ext uri="{BB962C8B-B14F-4D97-AF65-F5344CB8AC3E}">
        <p14:creationId xmlns:p14="http://schemas.microsoft.com/office/powerpoint/2010/main" val="4021739593"/>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a:t>www.Techlanders.com</a:t>
            </a:r>
          </a:p>
        </p:txBody>
      </p:sp>
      <p:sp>
        <p:nvSpPr>
          <p:cNvPr id="4" name="Slide Number Placeholder 3"/>
          <p:cNvSpPr>
            <a:spLocks noGrp="1"/>
          </p:cNvSpPr>
          <p:nvPr>
            <p:ph type="sldNum" sz="quarter" idx="12"/>
          </p:nvPr>
        </p:nvSpPr>
        <p:spPr/>
        <p:txBody>
          <a:bodyPr/>
          <a:lstStyle/>
          <a:p>
            <a:fld id="{13F480B4-4699-41FE-89A7-96EFD1001786}" type="slidenum">
              <a:rPr lang="en-US" smtClean="0"/>
              <a:t>166</a:t>
            </a:fld>
            <a:endParaRPr lang="en-US"/>
          </a:p>
        </p:txBody>
      </p:sp>
      <p:sp>
        <p:nvSpPr>
          <p:cNvPr id="9" name="TextBox 8">
            <a:extLst>
              <a:ext uri="{FF2B5EF4-FFF2-40B4-BE49-F238E27FC236}">
                <a16:creationId xmlns:a16="http://schemas.microsoft.com/office/drawing/2014/main" id="{DFDA9150-F8D0-A38A-D00C-3E18ECE82FA4}"/>
              </a:ext>
            </a:extLst>
          </p:cNvPr>
          <p:cNvSpPr txBox="1"/>
          <p:nvPr/>
        </p:nvSpPr>
        <p:spPr>
          <a:xfrm>
            <a:off x="3178037" y="3449370"/>
            <a:ext cx="6415708" cy="1569660"/>
          </a:xfrm>
          <a:prstGeom prst="rect">
            <a:avLst/>
          </a:prstGeom>
          <a:noFill/>
        </p:spPr>
        <p:txBody>
          <a:bodyPr wrap="square">
            <a:spAutoFit/>
          </a:bodyPr>
          <a:lstStyle/>
          <a:p>
            <a:pPr algn="ctr"/>
            <a:r>
              <a:rPr lang="en-IN" sz="4800" b="1" kern="0" dirty="0">
                <a:solidFill>
                  <a:schemeClr val="tx2"/>
                </a:solidFill>
              </a:rPr>
              <a:t>Azure Virtual Network</a:t>
            </a:r>
          </a:p>
        </p:txBody>
      </p:sp>
    </p:spTree>
    <p:extLst>
      <p:ext uri="{BB962C8B-B14F-4D97-AF65-F5344CB8AC3E}">
        <p14:creationId xmlns:p14="http://schemas.microsoft.com/office/powerpoint/2010/main" val="117256005"/>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a:t>www.Techlanders.com</a:t>
            </a:r>
          </a:p>
        </p:txBody>
      </p:sp>
      <p:sp>
        <p:nvSpPr>
          <p:cNvPr id="4" name="Slide Number Placeholder 3"/>
          <p:cNvSpPr>
            <a:spLocks noGrp="1"/>
          </p:cNvSpPr>
          <p:nvPr>
            <p:ph type="sldNum" sz="quarter" idx="12"/>
          </p:nvPr>
        </p:nvSpPr>
        <p:spPr/>
        <p:txBody>
          <a:bodyPr/>
          <a:lstStyle/>
          <a:p>
            <a:fld id="{13F480B4-4699-41FE-89A7-96EFD1001786}" type="slidenum">
              <a:rPr lang="en-US" smtClean="0"/>
              <a:t>167</a:t>
            </a:fld>
            <a:endParaRPr lang="en-US"/>
          </a:p>
        </p:txBody>
      </p:sp>
      <p:sp>
        <p:nvSpPr>
          <p:cNvPr id="5" name="Title 4"/>
          <p:cNvSpPr>
            <a:spLocks noGrp="1"/>
          </p:cNvSpPr>
          <p:nvPr>
            <p:ph type="title"/>
          </p:nvPr>
        </p:nvSpPr>
        <p:spPr/>
        <p:txBody>
          <a:bodyPr>
            <a:noAutofit/>
          </a:bodyPr>
          <a:lstStyle/>
          <a:p>
            <a:r>
              <a:rPr lang="en-US" sz="4500" dirty="0"/>
              <a:t>Azure Virtual Network</a:t>
            </a:r>
          </a:p>
        </p:txBody>
      </p:sp>
      <p:sp>
        <p:nvSpPr>
          <p:cNvPr id="2" name="Content Placeholder 1"/>
          <p:cNvSpPr>
            <a:spLocks noGrp="1"/>
          </p:cNvSpPr>
          <p:nvPr>
            <p:ph idx="1"/>
          </p:nvPr>
        </p:nvSpPr>
        <p:spPr>
          <a:xfrm>
            <a:off x="640080" y="1463040"/>
            <a:ext cx="11521440" cy="5071534"/>
          </a:xfrm>
        </p:spPr>
        <p:txBody>
          <a:bodyPr>
            <a:normAutofit fontScale="85000" lnSpcReduction="10000"/>
          </a:bodyPr>
          <a:lstStyle/>
          <a:p>
            <a:pPr>
              <a:lnSpc>
                <a:spcPct val="150000"/>
              </a:lnSpc>
            </a:pPr>
            <a:r>
              <a:rPr lang="en-US" sz="2000" i="1" dirty="0">
                <a:solidFill>
                  <a:srgbClr val="171717"/>
                </a:solidFill>
                <a:latin typeface="Times New Roman" panose="02020603050405020304" pitchFamily="18" charset="0"/>
                <a:cs typeface="Times New Roman" panose="02020603050405020304" pitchFamily="18" charset="0"/>
              </a:rPr>
              <a:t>Azure virtual networks</a:t>
            </a:r>
            <a:r>
              <a:rPr lang="en-US" sz="2000" dirty="0">
                <a:solidFill>
                  <a:srgbClr val="171717"/>
                </a:solidFill>
                <a:latin typeface="Times New Roman" panose="02020603050405020304" pitchFamily="18" charset="0"/>
                <a:cs typeface="Times New Roman" panose="02020603050405020304" pitchFamily="18" charset="0"/>
              </a:rPr>
              <a:t> enable Azure resources, such as VMs, web apps, and databases, to communicate with each other, with users on the internet, and with your on-premises client computers. </a:t>
            </a:r>
          </a:p>
          <a:p>
            <a:pPr marL="0" indent="0">
              <a:lnSpc>
                <a:spcPct val="150000"/>
              </a:lnSpc>
              <a:buNone/>
            </a:pPr>
            <a:r>
              <a:rPr lang="en-US" sz="2000" dirty="0">
                <a:solidFill>
                  <a:srgbClr val="171717"/>
                </a:solidFill>
                <a:latin typeface="Times New Roman" panose="02020603050405020304" pitchFamily="18" charset="0"/>
                <a:cs typeface="Times New Roman" panose="02020603050405020304" pitchFamily="18" charset="0"/>
              </a:rPr>
              <a:t>Azure virtual networks provide the following key networking capabilities:</a:t>
            </a:r>
          </a:p>
          <a:p>
            <a:pPr marL="285750" indent="-285750">
              <a:lnSpc>
                <a:spcPct val="150000"/>
              </a:lnSpc>
            </a:pPr>
            <a:r>
              <a:rPr lang="en-US" sz="2000" dirty="0">
                <a:solidFill>
                  <a:srgbClr val="171717"/>
                </a:solidFill>
                <a:latin typeface="Times New Roman" panose="02020603050405020304" pitchFamily="18" charset="0"/>
                <a:cs typeface="Times New Roman" panose="02020603050405020304" pitchFamily="18" charset="0"/>
              </a:rPr>
              <a:t>Isolation</a:t>
            </a:r>
          </a:p>
          <a:p>
            <a:pPr marL="285750" indent="-285750">
              <a:lnSpc>
                <a:spcPct val="150000"/>
              </a:lnSpc>
            </a:pPr>
            <a:r>
              <a:rPr lang="en-US" sz="2000" dirty="0">
                <a:solidFill>
                  <a:srgbClr val="171717"/>
                </a:solidFill>
                <a:latin typeface="Times New Roman" panose="02020603050405020304" pitchFamily="18" charset="0"/>
                <a:cs typeface="Times New Roman" panose="02020603050405020304" pitchFamily="18" charset="0"/>
              </a:rPr>
              <a:t>Internet communications</a:t>
            </a:r>
          </a:p>
          <a:p>
            <a:pPr marL="285750" indent="-285750">
              <a:lnSpc>
                <a:spcPct val="150000"/>
              </a:lnSpc>
            </a:pPr>
            <a:r>
              <a:rPr lang="en-US" sz="2000" dirty="0">
                <a:solidFill>
                  <a:srgbClr val="171717"/>
                </a:solidFill>
                <a:latin typeface="Times New Roman" panose="02020603050405020304" pitchFamily="18" charset="0"/>
                <a:cs typeface="Times New Roman" panose="02020603050405020304" pitchFamily="18" charset="0"/>
              </a:rPr>
              <a:t>Communicate between Azure resources</a:t>
            </a:r>
          </a:p>
          <a:p>
            <a:pPr marL="285750" indent="-285750">
              <a:lnSpc>
                <a:spcPct val="150000"/>
              </a:lnSpc>
            </a:pPr>
            <a:r>
              <a:rPr lang="en-US" sz="2000" dirty="0">
                <a:solidFill>
                  <a:srgbClr val="171717"/>
                </a:solidFill>
                <a:latin typeface="Times New Roman" panose="02020603050405020304" pitchFamily="18" charset="0"/>
                <a:cs typeface="Times New Roman" panose="02020603050405020304" pitchFamily="18" charset="0"/>
              </a:rPr>
              <a:t>Communicate with on-premises resources</a:t>
            </a:r>
          </a:p>
          <a:p>
            <a:pPr marL="285750" indent="-285750">
              <a:lnSpc>
                <a:spcPct val="150000"/>
              </a:lnSpc>
            </a:pPr>
            <a:r>
              <a:rPr lang="en-US" sz="2000" dirty="0">
                <a:solidFill>
                  <a:srgbClr val="171717"/>
                </a:solidFill>
                <a:latin typeface="Times New Roman" panose="02020603050405020304" pitchFamily="18" charset="0"/>
                <a:cs typeface="Times New Roman" panose="02020603050405020304" pitchFamily="18" charset="0"/>
              </a:rPr>
              <a:t>Connect virtual networks</a:t>
            </a:r>
          </a:p>
          <a:p>
            <a:pPr>
              <a:lnSpc>
                <a:spcPct val="150000"/>
              </a:lnSpc>
            </a:pPr>
            <a:endParaRPr lang="en-US" sz="2000" dirty="0">
              <a:solidFill>
                <a:srgbClr val="171717"/>
              </a:solidFill>
              <a:latin typeface="Times New Roman" panose="02020603050405020304" pitchFamily="18" charset="0"/>
              <a:cs typeface="Times New Roman" panose="02020603050405020304" pitchFamily="18" charset="0"/>
            </a:endParaRPr>
          </a:p>
          <a:p>
            <a:pPr>
              <a:lnSpc>
                <a:spcPct val="150000"/>
              </a:lnSpc>
            </a:pPr>
            <a:endParaRPr lang="en-US" sz="2000" dirty="0">
              <a:solidFill>
                <a:srgbClr val="171717"/>
              </a:solidFill>
              <a:latin typeface="Times New Roman" panose="02020603050405020304" pitchFamily="18" charset="0"/>
              <a:cs typeface="Times New Roman" panose="02020603050405020304" pitchFamily="18" charset="0"/>
            </a:endParaRPr>
          </a:p>
          <a:p>
            <a:pPr>
              <a:lnSpc>
                <a:spcPct val="150000"/>
              </a:lnSpc>
            </a:pPr>
            <a:r>
              <a:rPr lang="en-US" sz="2000" dirty="0">
                <a:solidFill>
                  <a:srgbClr val="171717"/>
                </a:solidFill>
                <a:latin typeface="Times New Roman" panose="02020603050405020304" pitchFamily="18" charset="0"/>
                <a:cs typeface="Times New Roman" panose="02020603050405020304" pitchFamily="18" charset="0"/>
                <a:hlinkClick r:id="rId2"/>
              </a:rPr>
              <a:t>https://learn.microsoft.com/en-gb/training/modules/azure-networking-fundamentals/azure-virtual-network-fundamentals</a:t>
            </a:r>
            <a:endParaRPr lang="en-US" sz="2000" dirty="0">
              <a:solidFill>
                <a:srgbClr val="171717"/>
              </a:solidFill>
              <a:latin typeface="Times New Roman" panose="02020603050405020304" pitchFamily="18" charset="0"/>
              <a:cs typeface="Times New Roman" panose="02020603050405020304" pitchFamily="18" charset="0"/>
            </a:endParaRPr>
          </a:p>
          <a:p>
            <a:pPr>
              <a:lnSpc>
                <a:spcPct val="150000"/>
              </a:lnSpc>
            </a:pPr>
            <a:endParaRPr lang="en-US" sz="2000" dirty="0">
              <a:solidFill>
                <a:srgbClr val="171717"/>
              </a:solidFill>
              <a:latin typeface="Times New Roman" panose="02020603050405020304" pitchFamily="18" charset="0"/>
              <a:cs typeface="Times New Roman" panose="02020603050405020304" pitchFamily="18" charset="0"/>
            </a:endParaRPr>
          </a:p>
          <a:p>
            <a:pPr marL="480781" indent="-342900">
              <a:lnSpc>
                <a:spcPct val="150000"/>
              </a:lnSpc>
            </a:pPr>
            <a:endParaRPr lang="en-US" sz="2000" dirty="0"/>
          </a:p>
        </p:txBody>
      </p:sp>
    </p:spTree>
    <p:extLst>
      <p:ext uri="{BB962C8B-B14F-4D97-AF65-F5344CB8AC3E}">
        <p14:creationId xmlns:p14="http://schemas.microsoft.com/office/powerpoint/2010/main" val="519234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1000"/>
                                        <p:tgtEl>
                                          <p:spTgt spid="2">
                                            <p:txEl>
                                              <p:pRg st="0" end="0"/>
                                            </p:txEl>
                                          </p:spTgt>
                                        </p:tgtEl>
                                      </p:cBhvr>
                                    </p:animEffect>
                                    <p:anim calcmode="lin" valueType="num">
                                      <p:cBhvr>
                                        <p:cTn id="8"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1000"/>
                                        <p:tgtEl>
                                          <p:spTgt spid="2">
                                            <p:txEl>
                                              <p:pRg st="1" end="1"/>
                                            </p:txEl>
                                          </p:spTgt>
                                        </p:tgtEl>
                                      </p:cBhvr>
                                    </p:animEffect>
                                    <p:anim calcmode="lin" valueType="num">
                                      <p:cBhvr>
                                        <p:cTn id="13" dur="1000" fill="hold"/>
                                        <p:tgtEl>
                                          <p:spTgt spid="2">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2">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1000"/>
                                        <p:tgtEl>
                                          <p:spTgt spid="2">
                                            <p:txEl>
                                              <p:pRg st="2" end="2"/>
                                            </p:txEl>
                                          </p:spTgt>
                                        </p:tgtEl>
                                      </p:cBhvr>
                                    </p:animEffect>
                                    <p:anim calcmode="lin" valueType="num">
                                      <p:cBhvr>
                                        <p:cTn id="18"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2">
                                            <p:txEl>
                                              <p:pRg st="2" end="2"/>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1000"/>
                                        <p:tgtEl>
                                          <p:spTgt spid="2">
                                            <p:txEl>
                                              <p:pRg st="3" end="3"/>
                                            </p:txEl>
                                          </p:spTgt>
                                        </p:tgtEl>
                                      </p:cBhvr>
                                    </p:animEffect>
                                    <p:anim calcmode="lin" valueType="num">
                                      <p:cBhvr>
                                        <p:cTn id="23"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24" dur="1000" fill="hold"/>
                                        <p:tgtEl>
                                          <p:spTgt spid="2">
                                            <p:txEl>
                                              <p:pRg st="3" end="3"/>
                                            </p:txEl>
                                          </p:spTgt>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Effect transition="in" filter="fade">
                                      <p:cBhvr>
                                        <p:cTn id="27" dur="1000"/>
                                        <p:tgtEl>
                                          <p:spTgt spid="2">
                                            <p:txEl>
                                              <p:pRg st="4" end="4"/>
                                            </p:txEl>
                                          </p:spTgt>
                                        </p:tgtEl>
                                      </p:cBhvr>
                                    </p:animEffect>
                                    <p:anim calcmode="lin" valueType="num">
                                      <p:cBhvr>
                                        <p:cTn id="28" dur="1000" fill="hold"/>
                                        <p:tgtEl>
                                          <p:spTgt spid="2">
                                            <p:txEl>
                                              <p:pRg st="4" end="4"/>
                                            </p:txEl>
                                          </p:spTgt>
                                        </p:tgtEl>
                                        <p:attrNameLst>
                                          <p:attrName>ppt_x</p:attrName>
                                        </p:attrNameLst>
                                      </p:cBhvr>
                                      <p:tavLst>
                                        <p:tav tm="0">
                                          <p:val>
                                            <p:strVal val="#ppt_x"/>
                                          </p:val>
                                        </p:tav>
                                        <p:tav tm="100000">
                                          <p:val>
                                            <p:strVal val="#ppt_x"/>
                                          </p:val>
                                        </p:tav>
                                      </p:tavLst>
                                    </p:anim>
                                    <p:anim calcmode="lin" valueType="num">
                                      <p:cBhvr>
                                        <p:cTn id="29" dur="1000" fill="hold"/>
                                        <p:tgtEl>
                                          <p:spTgt spid="2">
                                            <p:txEl>
                                              <p:pRg st="4" end="4"/>
                                            </p:txEl>
                                          </p:spTgt>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2">
                                            <p:txEl>
                                              <p:pRg st="5" end="5"/>
                                            </p:txEl>
                                          </p:spTgt>
                                        </p:tgtEl>
                                        <p:attrNameLst>
                                          <p:attrName>style.visibility</p:attrName>
                                        </p:attrNameLst>
                                      </p:cBhvr>
                                      <p:to>
                                        <p:strVal val="visible"/>
                                      </p:to>
                                    </p:set>
                                    <p:animEffect transition="in" filter="fade">
                                      <p:cBhvr>
                                        <p:cTn id="32" dur="1000"/>
                                        <p:tgtEl>
                                          <p:spTgt spid="2">
                                            <p:txEl>
                                              <p:pRg st="5" end="5"/>
                                            </p:txEl>
                                          </p:spTgt>
                                        </p:tgtEl>
                                      </p:cBhvr>
                                    </p:animEffect>
                                    <p:anim calcmode="lin" valueType="num">
                                      <p:cBhvr>
                                        <p:cTn id="33" dur="1000" fill="hold"/>
                                        <p:tgtEl>
                                          <p:spTgt spid="2">
                                            <p:txEl>
                                              <p:pRg st="5" end="5"/>
                                            </p:txEl>
                                          </p:spTgt>
                                        </p:tgtEl>
                                        <p:attrNameLst>
                                          <p:attrName>ppt_x</p:attrName>
                                        </p:attrNameLst>
                                      </p:cBhvr>
                                      <p:tavLst>
                                        <p:tav tm="0">
                                          <p:val>
                                            <p:strVal val="#ppt_x"/>
                                          </p:val>
                                        </p:tav>
                                        <p:tav tm="100000">
                                          <p:val>
                                            <p:strVal val="#ppt_x"/>
                                          </p:val>
                                        </p:tav>
                                      </p:tavLst>
                                    </p:anim>
                                    <p:anim calcmode="lin" valueType="num">
                                      <p:cBhvr>
                                        <p:cTn id="34" dur="1000" fill="hold"/>
                                        <p:tgtEl>
                                          <p:spTgt spid="2">
                                            <p:txEl>
                                              <p:pRg st="5" end="5"/>
                                            </p:txEl>
                                          </p:spTgt>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2">
                                            <p:txEl>
                                              <p:pRg st="6" end="6"/>
                                            </p:txEl>
                                          </p:spTgt>
                                        </p:tgtEl>
                                        <p:attrNameLst>
                                          <p:attrName>style.visibility</p:attrName>
                                        </p:attrNameLst>
                                      </p:cBhvr>
                                      <p:to>
                                        <p:strVal val="visible"/>
                                      </p:to>
                                    </p:set>
                                    <p:animEffect transition="in" filter="fade">
                                      <p:cBhvr>
                                        <p:cTn id="37" dur="1000"/>
                                        <p:tgtEl>
                                          <p:spTgt spid="2">
                                            <p:txEl>
                                              <p:pRg st="6" end="6"/>
                                            </p:txEl>
                                          </p:spTgt>
                                        </p:tgtEl>
                                      </p:cBhvr>
                                    </p:animEffect>
                                    <p:anim calcmode="lin" valueType="num">
                                      <p:cBhvr>
                                        <p:cTn id="38" dur="1000" fill="hold"/>
                                        <p:tgtEl>
                                          <p:spTgt spid="2">
                                            <p:txEl>
                                              <p:pRg st="6" end="6"/>
                                            </p:txEl>
                                          </p:spTgt>
                                        </p:tgtEl>
                                        <p:attrNameLst>
                                          <p:attrName>ppt_x</p:attrName>
                                        </p:attrNameLst>
                                      </p:cBhvr>
                                      <p:tavLst>
                                        <p:tav tm="0">
                                          <p:val>
                                            <p:strVal val="#ppt_x"/>
                                          </p:val>
                                        </p:tav>
                                        <p:tav tm="100000">
                                          <p:val>
                                            <p:strVal val="#ppt_x"/>
                                          </p:val>
                                        </p:tav>
                                      </p:tavLst>
                                    </p:anim>
                                    <p:anim calcmode="lin" valueType="num">
                                      <p:cBhvr>
                                        <p:cTn id="39" dur="1000" fill="hold"/>
                                        <p:tgtEl>
                                          <p:spTgt spid="2">
                                            <p:txEl>
                                              <p:pRg st="6" end="6"/>
                                            </p:txEl>
                                          </p:spTgt>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0"/>
                                  </p:stCondLst>
                                  <p:childTnLst>
                                    <p:set>
                                      <p:cBhvr>
                                        <p:cTn id="41" dur="1" fill="hold">
                                          <p:stCondLst>
                                            <p:cond delay="0"/>
                                          </p:stCondLst>
                                        </p:cTn>
                                        <p:tgtEl>
                                          <p:spTgt spid="2">
                                            <p:txEl>
                                              <p:pRg st="9" end="9"/>
                                            </p:txEl>
                                          </p:spTgt>
                                        </p:tgtEl>
                                        <p:attrNameLst>
                                          <p:attrName>style.visibility</p:attrName>
                                        </p:attrNameLst>
                                      </p:cBhvr>
                                      <p:to>
                                        <p:strVal val="visible"/>
                                      </p:to>
                                    </p:set>
                                    <p:animEffect transition="in" filter="fade">
                                      <p:cBhvr>
                                        <p:cTn id="42" dur="1000"/>
                                        <p:tgtEl>
                                          <p:spTgt spid="2">
                                            <p:txEl>
                                              <p:pRg st="9" end="9"/>
                                            </p:txEl>
                                          </p:spTgt>
                                        </p:tgtEl>
                                      </p:cBhvr>
                                    </p:animEffect>
                                    <p:anim calcmode="lin" valueType="num">
                                      <p:cBhvr>
                                        <p:cTn id="43" dur="1000" fill="hold"/>
                                        <p:tgtEl>
                                          <p:spTgt spid="2">
                                            <p:txEl>
                                              <p:pRg st="9" end="9"/>
                                            </p:txEl>
                                          </p:spTgt>
                                        </p:tgtEl>
                                        <p:attrNameLst>
                                          <p:attrName>ppt_x</p:attrName>
                                        </p:attrNameLst>
                                      </p:cBhvr>
                                      <p:tavLst>
                                        <p:tav tm="0">
                                          <p:val>
                                            <p:strVal val="#ppt_x"/>
                                          </p:val>
                                        </p:tav>
                                        <p:tav tm="100000">
                                          <p:val>
                                            <p:strVal val="#ppt_x"/>
                                          </p:val>
                                        </p:tav>
                                      </p:tavLst>
                                    </p:anim>
                                    <p:anim calcmode="lin" valueType="num">
                                      <p:cBhvr>
                                        <p:cTn id="44" dur="1000" fill="hold"/>
                                        <p:tgtEl>
                                          <p:spTgt spid="2">
                                            <p:txEl>
                                              <p:pRg st="9" end="9"/>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a:t>www.Techlanders.com</a:t>
            </a:r>
          </a:p>
        </p:txBody>
      </p:sp>
      <p:sp>
        <p:nvSpPr>
          <p:cNvPr id="4" name="Slide Number Placeholder 3"/>
          <p:cNvSpPr>
            <a:spLocks noGrp="1"/>
          </p:cNvSpPr>
          <p:nvPr>
            <p:ph type="sldNum" sz="quarter" idx="12"/>
          </p:nvPr>
        </p:nvSpPr>
        <p:spPr/>
        <p:txBody>
          <a:bodyPr/>
          <a:lstStyle/>
          <a:p>
            <a:fld id="{13F480B4-4699-41FE-89A7-96EFD1001786}" type="slidenum">
              <a:rPr lang="en-US" smtClean="0"/>
              <a:t>168</a:t>
            </a:fld>
            <a:endParaRPr lang="en-US"/>
          </a:p>
        </p:txBody>
      </p:sp>
      <p:sp>
        <p:nvSpPr>
          <p:cNvPr id="5" name="Title 4"/>
          <p:cNvSpPr>
            <a:spLocks noGrp="1"/>
          </p:cNvSpPr>
          <p:nvPr>
            <p:ph type="title"/>
          </p:nvPr>
        </p:nvSpPr>
        <p:spPr/>
        <p:txBody>
          <a:bodyPr>
            <a:noAutofit/>
          </a:bodyPr>
          <a:lstStyle/>
          <a:p>
            <a:r>
              <a:rPr lang="en-US" sz="4500" dirty="0">
                <a:solidFill>
                  <a:schemeClr val="accent2">
                    <a:lumMod val="75000"/>
                  </a:schemeClr>
                </a:solidFill>
              </a:rPr>
              <a:t>Element of Azure Virtual Network </a:t>
            </a:r>
            <a:endParaRPr lang="en-US" sz="4500" dirty="0"/>
          </a:p>
        </p:txBody>
      </p:sp>
      <p:sp>
        <p:nvSpPr>
          <p:cNvPr id="2" name="Content Placeholder 1"/>
          <p:cNvSpPr>
            <a:spLocks noGrp="1"/>
          </p:cNvSpPr>
          <p:nvPr>
            <p:ph idx="1"/>
          </p:nvPr>
        </p:nvSpPr>
        <p:spPr>
          <a:xfrm>
            <a:off x="640080" y="1463040"/>
            <a:ext cx="11521440" cy="5071534"/>
          </a:xfrm>
        </p:spPr>
        <p:txBody>
          <a:bodyPr>
            <a:normAutofit/>
          </a:bodyPr>
          <a:lstStyle/>
          <a:p>
            <a:r>
              <a:rPr lang="en-US" sz="2400" dirty="0"/>
              <a:t>Subnet</a:t>
            </a:r>
          </a:p>
          <a:p>
            <a:r>
              <a:rPr lang="en-US" sz="2400" dirty="0"/>
              <a:t>Routing </a:t>
            </a:r>
          </a:p>
          <a:p>
            <a:r>
              <a:rPr lang="en-US" sz="2400" dirty="0"/>
              <a:t>Network Security Group</a:t>
            </a:r>
          </a:p>
          <a:p>
            <a:r>
              <a:rPr lang="en-US" sz="2400" dirty="0"/>
              <a:t>Address space</a:t>
            </a:r>
          </a:p>
          <a:p>
            <a:r>
              <a:rPr lang="en-US" sz="2400" dirty="0"/>
              <a:t>Regions.</a:t>
            </a:r>
          </a:p>
          <a:p>
            <a:r>
              <a:rPr lang="en-US" sz="2400" dirty="0"/>
              <a:t>Subscription</a:t>
            </a:r>
          </a:p>
          <a:p>
            <a:endParaRPr lang="en-US" sz="2400" dirty="0"/>
          </a:p>
          <a:p>
            <a:pPr marL="640580" lvl="1" indent="0">
              <a:buNone/>
            </a:pPr>
            <a:endParaRPr lang="en-US" sz="2300" dirty="0"/>
          </a:p>
          <a:p>
            <a:pPr marL="496952" indent="-359069"/>
            <a:endParaRPr lang="en-US" sz="2300" dirty="0"/>
          </a:p>
          <a:p>
            <a:pPr marL="496952" indent="-359069"/>
            <a:endParaRPr lang="en-US" sz="2300" dirty="0"/>
          </a:p>
          <a:p>
            <a:pPr marL="137881" indent="0">
              <a:buNone/>
            </a:pPr>
            <a:endParaRPr lang="en-US" sz="2300" dirty="0"/>
          </a:p>
          <a:p>
            <a:pPr marL="0" indent="0">
              <a:buNone/>
            </a:pPr>
            <a:endParaRPr lang="en-US" sz="2300" dirty="0"/>
          </a:p>
          <a:p>
            <a:pPr marL="496952" indent="-359069"/>
            <a:endParaRPr lang="en-US" sz="2300" dirty="0"/>
          </a:p>
          <a:p>
            <a:pPr marL="137881" indent="0">
              <a:buNone/>
            </a:pPr>
            <a:endParaRPr lang="en-US" sz="2300" dirty="0"/>
          </a:p>
        </p:txBody>
      </p:sp>
    </p:spTree>
    <p:extLst>
      <p:ext uri="{BB962C8B-B14F-4D97-AF65-F5344CB8AC3E}">
        <p14:creationId xmlns:p14="http://schemas.microsoft.com/office/powerpoint/2010/main" val="1387047157"/>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a:t>www.Techlanders.com</a:t>
            </a:r>
          </a:p>
        </p:txBody>
      </p:sp>
      <p:sp>
        <p:nvSpPr>
          <p:cNvPr id="4" name="Slide Number Placeholder 3"/>
          <p:cNvSpPr>
            <a:spLocks noGrp="1"/>
          </p:cNvSpPr>
          <p:nvPr>
            <p:ph type="sldNum" sz="quarter" idx="12"/>
          </p:nvPr>
        </p:nvSpPr>
        <p:spPr/>
        <p:txBody>
          <a:bodyPr/>
          <a:lstStyle/>
          <a:p>
            <a:fld id="{13F480B4-4699-41FE-89A7-96EFD1001786}" type="slidenum">
              <a:rPr lang="en-US" smtClean="0"/>
              <a:t>169</a:t>
            </a:fld>
            <a:endParaRPr lang="en-US"/>
          </a:p>
        </p:txBody>
      </p:sp>
      <p:sp>
        <p:nvSpPr>
          <p:cNvPr id="5" name="Title 4"/>
          <p:cNvSpPr>
            <a:spLocks noGrp="1"/>
          </p:cNvSpPr>
          <p:nvPr>
            <p:ph type="title"/>
          </p:nvPr>
        </p:nvSpPr>
        <p:spPr/>
        <p:txBody>
          <a:bodyPr>
            <a:noAutofit/>
          </a:bodyPr>
          <a:lstStyle/>
          <a:p>
            <a:r>
              <a:rPr lang="en-US" sz="4500" dirty="0"/>
              <a:t>Why use an Azure Virtual network</a:t>
            </a:r>
          </a:p>
        </p:txBody>
      </p:sp>
      <p:sp>
        <p:nvSpPr>
          <p:cNvPr id="2" name="Content Placeholder 1"/>
          <p:cNvSpPr>
            <a:spLocks noGrp="1"/>
          </p:cNvSpPr>
          <p:nvPr>
            <p:ph idx="1"/>
          </p:nvPr>
        </p:nvSpPr>
        <p:spPr>
          <a:xfrm>
            <a:off x="640080" y="1463040"/>
            <a:ext cx="11521440" cy="5071534"/>
          </a:xfrm>
        </p:spPr>
        <p:txBody>
          <a:bodyPr>
            <a:normAutofit/>
          </a:bodyPr>
          <a:lstStyle/>
          <a:p>
            <a:pPr marL="480781" indent="-342900">
              <a:lnSpc>
                <a:spcPct val="150000"/>
              </a:lnSpc>
            </a:pPr>
            <a:r>
              <a:rPr lang="en-US" sz="2000" dirty="0">
                <a:latin typeface="Times New Roman" panose="02020603050405020304" pitchFamily="18" charset="0"/>
                <a:cs typeface="Times New Roman" panose="02020603050405020304" pitchFamily="18" charset="0"/>
              </a:rPr>
              <a:t>Azure virtual network enables Azure resources to securely communicate with each other, the internet, and on-premises networks. Key scenarios that you can accomplish with a virtual network include - communication of Azure resources with the internet, communication between Azure resources, communication with on-premises resources, filtering network traffic, routing network traffic, and integration with Azure services.</a:t>
            </a:r>
            <a:endParaRPr lang="en-US" sz="2000" dirty="0"/>
          </a:p>
        </p:txBody>
      </p:sp>
    </p:spTree>
    <p:extLst>
      <p:ext uri="{BB962C8B-B14F-4D97-AF65-F5344CB8AC3E}">
        <p14:creationId xmlns:p14="http://schemas.microsoft.com/office/powerpoint/2010/main" val="3310098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1000"/>
                                        <p:tgtEl>
                                          <p:spTgt spid="2">
                                            <p:txEl>
                                              <p:pRg st="0" end="0"/>
                                            </p:txEl>
                                          </p:spTgt>
                                        </p:tgtEl>
                                      </p:cBhvr>
                                    </p:animEffect>
                                    <p:anim calcmode="lin" valueType="num">
                                      <p:cBhvr>
                                        <p:cTn id="8"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A14B904-F366-4321-9D33-7753532BC399}"/>
              </a:ext>
            </a:extLst>
          </p:cNvPr>
          <p:cNvSpPr/>
          <p:nvPr/>
        </p:nvSpPr>
        <p:spPr>
          <a:xfrm>
            <a:off x="0" y="57150"/>
            <a:ext cx="12801600" cy="720090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13"/>
          </a:p>
        </p:txBody>
      </p:sp>
      <p:sp>
        <p:nvSpPr>
          <p:cNvPr id="3" name="Text 0"/>
          <p:cNvSpPr/>
          <p:nvPr/>
        </p:nvSpPr>
        <p:spPr>
          <a:xfrm>
            <a:off x="276617" y="516311"/>
            <a:ext cx="9587907" cy="982414"/>
          </a:xfrm>
          <a:prstGeom prst="rect">
            <a:avLst/>
          </a:prstGeom>
          <a:noFill/>
          <a:ln/>
        </p:spPr>
        <p:txBody>
          <a:bodyPr wrap="square" lIns="0" tIns="0" rIns="0" bIns="0" rtlCol="0" anchor="t"/>
          <a:lstStyle/>
          <a:p>
            <a:pPr>
              <a:lnSpc>
                <a:spcPts val="3850"/>
              </a:lnSpc>
            </a:pPr>
            <a:r>
              <a:rPr lang="en-US" sz="3063" dirty="0">
                <a:solidFill>
                  <a:srgbClr val="312F2B"/>
                </a:solidFill>
                <a:latin typeface="Gelasio" pitchFamily="34" charset="0"/>
                <a:ea typeface="Gelasio" pitchFamily="34" charset="-122"/>
                <a:cs typeface="Gelasio" pitchFamily="34" charset="-120"/>
              </a:rPr>
              <a:t>Responsibility- Who owns What</a:t>
            </a:r>
            <a:endParaRPr lang="en-US" sz="3063" dirty="0"/>
          </a:p>
        </p:txBody>
      </p:sp>
      <p:pic>
        <p:nvPicPr>
          <p:cNvPr id="6152" name="Picture 8" descr="Defining On-Prem, IaaS, PaaS and SaaS: Which is right for you?">
            <a:extLst>
              <a:ext uri="{FF2B5EF4-FFF2-40B4-BE49-F238E27FC236}">
                <a16:creationId xmlns:a16="http://schemas.microsoft.com/office/drawing/2014/main" id="{ED71197F-98DD-F5D6-A2DC-ED734B7660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12027" y="1268688"/>
            <a:ext cx="8631064" cy="5530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1260222"/>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a:t>www.Techlanders.com</a:t>
            </a:r>
          </a:p>
        </p:txBody>
      </p:sp>
      <p:sp>
        <p:nvSpPr>
          <p:cNvPr id="4" name="Slide Number Placeholder 3"/>
          <p:cNvSpPr>
            <a:spLocks noGrp="1"/>
          </p:cNvSpPr>
          <p:nvPr>
            <p:ph type="sldNum" sz="quarter" idx="12"/>
          </p:nvPr>
        </p:nvSpPr>
        <p:spPr/>
        <p:txBody>
          <a:bodyPr/>
          <a:lstStyle/>
          <a:p>
            <a:fld id="{13F480B4-4699-41FE-89A7-96EFD1001786}" type="slidenum">
              <a:rPr lang="en-US" smtClean="0"/>
              <a:t>170</a:t>
            </a:fld>
            <a:endParaRPr lang="en-US"/>
          </a:p>
        </p:txBody>
      </p:sp>
      <p:sp>
        <p:nvSpPr>
          <p:cNvPr id="5" name="Title 4"/>
          <p:cNvSpPr>
            <a:spLocks noGrp="1"/>
          </p:cNvSpPr>
          <p:nvPr>
            <p:ph type="title"/>
          </p:nvPr>
        </p:nvSpPr>
        <p:spPr/>
        <p:txBody>
          <a:bodyPr>
            <a:noAutofit/>
          </a:bodyPr>
          <a:lstStyle/>
          <a:p>
            <a:r>
              <a:rPr lang="en-US" sz="4500" dirty="0"/>
              <a:t>Communicate between Azure resources</a:t>
            </a:r>
          </a:p>
        </p:txBody>
      </p:sp>
      <p:sp>
        <p:nvSpPr>
          <p:cNvPr id="2" name="Content Placeholder 1"/>
          <p:cNvSpPr>
            <a:spLocks noGrp="1"/>
          </p:cNvSpPr>
          <p:nvPr>
            <p:ph idx="1"/>
          </p:nvPr>
        </p:nvSpPr>
        <p:spPr>
          <a:xfrm>
            <a:off x="650966" y="1903310"/>
            <a:ext cx="11521440" cy="5071534"/>
          </a:xfrm>
        </p:spPr>
        <p:txBody>
          <a:bodyPr>
            <a:normAutofit/>
          </a:bodyPr>
          <a:lstStyle/>
          <a:p>
            <a:r>
              <a:rPr lang="en-US" sz="2000" dirty="0"/>
              <a:t>Through a virtual network</a:t>
            </a:r>
          </a:p>
          <a:p>
            <a:r>
              <a:rPr lang="en-US" sz="2000" dirty="0"/>
              <a:t>Through a virtual network service endpoint</a:t>
            </a:r>
          </a:p>
          <a:p>
            <a:r>
              <a:rPr lang="en-US" sz="2000" dirty="0"/>
              <a:t>Through VNet Peering</a:t>
            </a:r>
          </a:p>
        </p:txBody>
      </p:sp>
    </p:spTree>
    <p:extLst>
      <p:ext uri="{BB962C8B-B14F-4D97-AF65-F5344CB8AC3E}">
        <p14:creationId xmlns:p14="http://schemas.microsoft.com/office/powerpoint/2010/main" val="825944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1000"/>
                                        <p:tgtEl>
                                          <p:spTgt spid="2">
                                            <p:txEl>
                                              <p:pRg st="0" end="0"/>
                                            </p:txEl>
                                          </p:spTgt>
                                        </p:tgtEl>
                                      </p:cBhvr>
                                    </p:animEffect>
                                    <p:anim calcmode="lin" valueType="num">
                                      <p:cBhvr>
                                        <p:cTn id="8"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1000"/>
                                        <p:tgtEl>
                                          <p:spTgt spid="2">
                                            <p:txEl>
                                              <p:pRg st="1" end="1"/>
                                            </p:txEl>
                                          </p:spTgt>
                                        </p:tgtEl>
                                      </p:cBhvr>
                                    </p:animEffect>
                                    <p:anim calcmode="lin" valueType="num">
                                      <p:cBhvr>
                                        <p:cTn id="13" dur="1000" fill="hold"/>
                                        <p:tgtEl>
                                          <p:spTgt spid="2">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2">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1000"/>
                                        <p:tgtEl>
                                          <p:spTgt spid="2">
                                            <p:txEl>
                                              <p:pRg st="2" end="2"/>
                                            </p:txEl>
                                          </p:spTgt>
                                        </p:tgtEl>
                                      </p:cBhvr>
                                    </p:animEffect>
                                    <p:anim calcmode="lin" valueType="num">
                                      <p:cBhvr>
                                        <p:cTn id="18"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a:t>www.Techlanders.com</a:t>
            </a:r>
          </a:p>
        </p:txBody>
      </p:sp>
      <p:sp>
        <p:nvSpPr>
          <p:cNvPr id="4" name="Slide Number Placeholder 3"/>
          <p:cNvSpPr>
            <a:spLocks noGrp="1"/>
          </p:cNvSpPr>
          <p:nvPr>
            <p:ph type="sldNum" sz="quarter" idx="12"/>
          </p:nvPr>
        </p:nvSpPr>
        <p:spPr/>
        <p:txBody>
          <a:bodyPr/>
          <a:lstStyle/>
          <a:p>
            <a:fld id="{13F480B4-4699-41FE-89A7-96EFD1001786}" type="slidenum">
              <a:rPr lang="en-US" smtClean="0"/>
              <a:t>171</a:t>
            </a:fld>
            <a:endParaRPr lang="en-US"/>
          </a:p>
        </p:txBody>
      </p:sp>
      <p:sp>
        <p:nvSpPr>
          <p:cNvPr id="5" name="Title 4"/>
          <p:cNvSpPr>
            <a:spLocks noGrp="1"/>
          </p:cNvSpPr>
          <p:nvPr>
            <p:ph type="title"/>
          </p:nvPr>
        </p:nvSpPr>
        <p:spPr/>
        <p:txBody>
          <a:bodyPr>
            <a:noAutofit/>
          </a:bodyPr>
          <a:lstStyle/>
          <a:p>
            <a:r>
              <a:rPr lang="en-US" sz="4500" dirty="0"/>
              <a:t>Virtual network peering</a:t>
            </a:r>
          </a:p>
        </p:txBody>
      </p:sp>
      <p:sp>
        <p:nvSpPr>
          <p:cNvPr id="2" name="Content Placeholder 1"/>
          <p:cNvSpPr>
            <a:spLocks noGrp="1"/>
          </p:cNvSpPr>
          <p:nvPr>
            <p:ph idx="1"/>
          </p:nvPr>
        </p:nvSpPr>
        <p:spPr>
          <a:xfrm>
            <a:off x="640080" y="1463040"/>
            <a:ext cx="11521440" cy="5071534"/>
          </a:xfrm>
        </p:spPr>
        <p:txBody>
          <a:bodyPr>
            <a:normAutofit/>
          </a:bodyPr>
          <a:lstStyle/>
          <a:p>
            <a:pPr marL="137881" indent="0">
              <a:lnSpc>
                <a:spcPct val="150000"/>
              </a:lnSpc>
              <a:buNone/>
            </a:pPr>
            <a:r>
              <a:rPr lang="en-US" sz="2000" dirty="0">
                <a:latin typeface="Times New Roman" panose="02020603050405020304" pitchFamily="18" charset="0"/>
                <a:cs typeface="Times New Roman" panose="02020603050405020304" pitchFamily="18" charset="0"/>
              </a:rPr>
              <a:t>Azure supports the following types of peering:</a:t>
            </a:r>
          </a:p>
          <a:p>
            <a:pPr marL="480781" indent="-342900">
              <a:lnSpc>
                <a:spcPct val="150000"/>
              </a:lnSpc>
            </a:pPr>
            <a:endParaRPr lang="en-US" sz="2000" dirty="0">
              <a:latin typeface="Times New Roman" panose="02020603050405020304" pitchFamily="18" charset="0"/>
              <a:cs typeface="Times New Roman" panose="02020603050405020304" pitchFamily="18" charset="0"/>
            </a:endParaRPr>
          </a:p>
          <a:p>
            <a:pPr marL="480781" indent="-342900">
              <a:lnSpc>
                <a:spcPct val="150000"/>
              </a:lnSpc>
            </a:pPr>
            <a:r>
              <a:rPr lang="en-US" sz="2000" dirty="0">
                <a:latin typeface="Times New Roman" panose="02020603050405020304" pitchFamily="18" charset="0"/>
                <a:cs typeface="Times New Roman" panose="02020603050405020304" pitchFamily="18" charset="0"/>
              </a:rPr>
              <a:t>Virtual network peering: Connecting virtual networks within the same Azure region.</a:t>
            </a:r>
          </a:p>
          <a:p>
            <a:pPr marL="480781" indent="-342900">
              <a:lnSpc>
                <a:spcPct val="150000"/>
              </a:lnSpc>
            </a:pPr>
            <a:r>
              <a:rPr lang="en-US" sz="2000" dirty="0">
                <a:latin typeface="Times New Roman" panose="02020603050405020304" pitchFamily="18" charset="0"/>
                <a:cs typeface="Times New Roman" panose="02020603050405020304" pitchFamily="18" charset="0"/>
              </a:rPr>
              <a:t>Global virtual network peering: Connecting virtual networks across Azure regions.</a:t>
            </a:r>
            <a:endParaRPr lang="en-US" sz="2000" dirty="0"/>
          </a:p>
        </p:txBody>
      </p:sp>
    </p:spTree>
    <p:extLst>
      <p:ext uri="{BB962C8B-B14F-4D97-AF65-F5344CB8AC3E}">
        <p14:creationId xmlns:p14="http://schemas.microsoft.com/office/powerpoint/2010/main" val="38747194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1000"/>
                                        <p:tgtEl>
                                          <p:spTgt spid="2">
                                            <p:txEl>
                                              <p:pRg st="0" end="0"/>
                                            </p:txEl>
                                          </p:spTgt>
                                        </p:tgtEl>
                                      </p:cBhvr>
                                    </p:animEffect>
                                    <p:anim calcmode="lin" valueType="num">
                                      <p:cBhvr>
                                        <p:cTn id="8"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fade">
                                      <p:cBhvr>
                                        <p:cTn id="12" dur="1000"/>
                                        <p:tgtEl>
                                          <p:spTgt spid="2">
                                            <p:txEl>
                                              <p:pRg st="2" end="2"/>
                                            </p:txEl>
                                          </p:spTgt>
                                        </p:tgtEl>
                                      </p:cBhvr>
                                    </p:animEffect>
                                    <p:anim calcmode="lin" valueType="num">
                                      <p:cBhvr>
                                        <p:cTn id="13"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14" dur="1000" fill="hold"/>
                                        <p:tgtEl>
                                          <p:spTgt spid="2">
                                            <p:txEl>
                                              <p:pRg st="2" end="2"/>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animEffect transition="in" filter="fade">
                                      <p:cBhvr>
                                        <p:cTn id="17" dur="1000"/>
                                        <p:tgtEl>
                                          <p:spTgt spid="2">
                                            <p:txEl>
                                              <p:pRg st="3" end="3"/>
                                            </p:txEl>
                                          </p:spTgt>
                                        </p:tgtEl>
                                      </p:cBhvr>
                                    </p:animEffect>
                                    <p:anim calcmode="lin" valueType="num">
                                      <p:cBhvr>
                                        <p:cTn id="18"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19"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a:t>www.Techlanders.com</a:t>
            </a:r>
          </a:p>
        </p:txBody>
      </p:sp>
      <p:sp>
        <p:nvSpPr>
          <p:cNvPr id="4" name="Slide Number Placeholder 3"/>
          <p:cNvSpPr>
            <a:spLocks noGrp="1"/>
          </p:cNvSpPr>
          <p:nvPr>
            <p:ph type="sldNum" sz="quarter" idx="12"/>
          </p:nvPr>
        </p:nvSpPr>
        <p:spPr/>
        <p:txBody>
          <a:bodyPr/>
          <a:lstStyle/>
          <a:p>
            <a:fld id="{13F480B4-4699-41FE-89A7-96EFD1001786}" type="slidenum">
              <a:rPr lang="en-US" smtClean="0"/>
              <a:t>172</a:t>
            </a:fld>
            <a:endParaRPr lang="en-US"/>
          </a:p>
        </p:txBody>
      </p:sp>
      <p:sp>
        <p:nvSpPr>
          <p:cNvPr id="5" name="Title 4"/>
          <p:cNvSpPr>
            <a:spLocks noGrp="1"/>
          </p:cNvSpPr>
          <p:nvPr>
            <p:ph type="title"/>
          </p:nvPr>
        </p:nvSpPr>
        <p:spPr/>
        <p:txBody>
          <a:bodyPr>
            <a:noAutofit/>
          </a:bodyPr>
          <a:lstStyle/>
          <a:p>
            <a:r>
              <a:rPr lang="en-US" sz="4500" dirty="0">
                <a:solidFill>
                  <a:schemeClr val="accent2">
                    <a:lumMod val="75000"/>
                  </a:schemeClr>
                </a:solidFill>
              </a:rPr>
              <a:t>Virtual Network service endpoints</a:t>
            </a:r>
            <a:endParaRPr lang="en-US" sz="4500" dirty="0"/>
          </a:p>
        </p:txBody>
      </p:sp>
      <p:sp>
        <p:nvSpPr>
          <p:cNvPr id="2" name="Content Placeholder 1"/>
          <p:cNvSpPr>
            <a:spLocks noGrp="1"/>
          </p:cNvSpPr>
          <p:nvPr>
            <p:ph idx="1"/>
          </p:nvPr>
        </p:nvSpPr>
        <p:spPr>
          <a:xfrm>
            <a:off x="640080" y="1463040"/>
            <a:ext cx="11521440" cy="5071534"/>
          </a:xfrm>
        </p:spPr>
        <p:txBody>
          <a:bodyPr>
            <a:normAutofit/>
          </a:bodyPr>
          <a:lstStyle/>
          <a:p>
            <a:pPr marL="496952" indent="-359069" algn="just">
              <a:lnSpc>
                <a:spcPct val="150000"/>
              </a:lnSpc>
            </a:pPr>
            <a:r>
              <a:rPr lang="en-US" sz="2400" dirty="0"/>
              <a:t>Virtual Network (VNet) service endpoint provides secure and direct connectivity to Azure services over an optimized route over the Azure backbone network. Endpoints allow you to secure your critical Azure service resources to only your virtual networks. Service Endpoints enables private IP addresses in the VNet to reach the endpoint of an Azure service without needing a public IP address on the VNet.</a:t>
            </a:r>
          </a:p>
          <a:p>
            <a:pPr marL="496952" indent="-359069"/>
            <a:endParaRPr lang="en-US" sz="2300" dirty="0"/>
          </a:p>
          <a:p>
            <a:pPr marL="137881" indent="0">
              <a:buNone/>
            </a:pPr>
            <a:endParaRPr lang="en-US" sz="2300" dirty="0"/>
          </a:p>
          <a:p>
            <a:pPr marL="0" indent="0">
              <a:buNone/>
            </a:pPr>
            <a:endParaRPr lang="en-US" sz="2300" dirty="0"/>
          </a:p>
          <a:p>
            <a:pPr marL="496952" indent="-359069"/>
            <a:endParaRPr lang="en-US" sz="2300" dirty="0"/>
          </a:p>
          <a:p>
            <a:pPr marL="137881" indent="0">
              <a:buNone/>
            </a:pPr>
            <a:endParaRPr lang="en-US" sz="2300" dirty="0"/>
          </a:p>
        </p:txBody>
      </p:sp>
    </p:spTree>
    <p:extLst>
      <p:ext uri="{BB962C8B-B14F-4D97-AF65-F5344CB8AC3E}">
        <p14:creationId xmlns:p14="http://schemas.microsoft.com/office/powerpoint/2010/main" val="327138668"/>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a:t>www.Techlanders.com</a:t>
            </a:r>
          </a:p>
        </p:txBody>
      </p:sp>
      <p:sp>
        <p:nvSpPr>
          <p:cNvPr id="4" name="Slide Number Placeholder 3"/>
          <p:cNvSpPr>
            <a:spLocks noGrp="1"/>
          </p:cNvSpPr>
          <p:nvPr>
            <p:ph type="sldNum" sz="quarter" idx="12"/>
          </p:nvPr>
        </p:nvSpPr>
        <p:spPr/>
        <p:txBody>
          <a:bodyPr/>
          <a:lstStyle/>
          <a:p>
            <a:fld id="{13F480B4-4699-41FE-89A7-96EFD1001786}" type="slidenum">
              <a:rPr lang="en-US" smtClean="0"/>
              <a:t>173</a:t>
            </a:fld>
            <a:endParaRPr lang="en-US"/>
          </a:p>
        </p:txBody>
      </p:sp>
      <p:sp>
        <p:nvSpPr>
          <p:cNvPr id="11" name="Title 9">
            <a:extLst>
              <a:ext uri="{FF2B5EF4-FFF2-40B4-BE49-F238E27FC236}">
                <a16:creationId xmlns:a16="http://schemas.microsoft.com/office/drawing/2014/main" id="{EE348413-46D0-351E-2B5B-EF0EFBFD8014}"/>
              </a:ext>
            </a:extLst>
          </p:cNvPr>
          <p:cNvSpPr>
            <a:spLocks noGrp="1"/>
          </p:cNvSpPr>
          <p:nvPr>
            <p:ph type="title"/>
          </p:nvPr>
        </p:nvSpPr>
        <p:spPr>
          <a:xfrm>
            <a:off x="640080" y="2438400"/>
            <a:ext cx="11521440" cy="2743200"/>
          </a:xfrm>
        </p:spPr>
        <p:txBody>
          <a:bodyPr>
            <a:normAutofit fontScale="90000"/>
          </a:bodyPr>
          <a:lstStyle/>
          <a:p>
            <a:r>
              <a:rPr lang="en-US" sz="8000" u="none" dirty="0"/>
              <a:t>Lab </a:t>
            </a:r>
            <a:br>
              <a:rPr lang="en-US" sz="8000" u="none" dirty="0"/>
            </a:br>
            <a:r>
              <a:rPr lang="en-US" sz="8000" u="none" dirty="0"/>
              <a:t>VNet Configuration </a:t>
            </a:r>
            <a:br>
              <a:rPr lang="en-US" sz="3900" u="none" dirty="0"/>
            </a:br>
            <a:endParaRPr lang="en-US" u="none" dirty="0"/>
          </a:p>
        </p:txBody>
      </p:sp>
    </p:spTree>
    <p:extLst>
      <p:ext uri="{BB962C8B-B14F-4D97-AF65-F5344CB8AC3E}">
        <p14:creationId xmlns:p14="http://schemas.microsoft.com/office/powerpoint/2010/main" val="900055451"/>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53440" y="325120"/>
            <a:ext cx="10881360" cy="1544320"/>
          </a:xfrm>
        </p:spPr>
        <p:txBody>
          <a:bodyPr>
            <a:normAutofit/>
          </a:bodyPr>
          <a:lstStyle/>
          <a:p>
            <a:r>
              <a:rPr lang="en-US" dirty="0">
                <a:effectLst/>
              </a:rPr>
              <a:t>Azure Key Vault</a:t>
            </a:r>
          </a:p>
        </p:txBody>
      </p:sp>
      <p:sp>
        <p:nvSpPr>
          <p:cNvPr id="4" name="Footer Placeholder 3"/>
          <p:cNvSpPr>
            <a:spLocks noGrp="1"/>
          </p:cNvSpPr>
          <p:nvPr>
            <p:ph type="ftr" sz="quarter" idx="11"/>
          </p:nvPr>
        </p:nvSpPr>
        <p:spPr/>
        <p:txBody>
          <a:bodyPr/>
          <a:lstStyle/>
          <a:p>
            <a:r>
              <a:rPr lang="en-US" dirty="0"/>
              <a:t>Copyright  © Techlanders Solutions</a:t>
            </a:r>
          </a:p>
        </p:txBody>
      </p:sp>
      <p:sp>
        <p:nvSpPr>
          <p:cNvPr id="5" name="Slide Number Placeholder 4"/>
          <p:cNvSpPr>
            <a:spLocks noGrp="1"/>
          </p:cNvSpPr>
          <p:nvPr>
            <p:ph type="sldNum" sz="quarter" idx="12"/>
          </p:nvPr>
        </p:nvSpPr>
        <p:spPr/>
        <p:txBody>
          <a:bodyPr/>
          <a:lstStyle/>
          <a:p>
            <a:fld id="{4119462B-DC2E-4E97-BC89-145590C3647E}" type="slidenum">
              <a:rPr lang="en-US" smtClean="0"/>
              <a:t>174</a:t>
            </a:fld>
            <a:endParaRPr lang="en-US"/>
          </a:p>
        </p:txBody>
      </p:sp>
      <p:sp>
        <p:nvSpPr>
          <p:cNvPr id="6" name="Content Placeholder 1"/>
          <p:cNvSpPr txBox="1">
            <a:spLocks/>
          </p:cNvSpPr>
          <p:nvPr/>
        </p:nvSpPr>
        <p:spPr>
          <a:xfrm>
            <a:off x="698306" y="1463040"/>
            <a:ext cx="11521440" cy="4328160"/>
          </a:xfrm>
          <a:prstGeom prst="rect">
            <a:avLst/>
          </a:prstGeom>
        </p:spPr>
        <p:txBody>
          <a:bodyPr vert="horz" lIns="114901" tIns="57454" rIns="114901" bIns="57454" rtlCol="0">
            <a:normAutofit/>
          </a:bodyPr>
          <a:lstStyle>
            <a:lvl1pPr marL="0" indent="0" algn="ctr" defTabSz="914400" rtl="0" eaLnBrk="1" latinLnBrk="0" hangingPunct="1">
              <a:spcBef>
                <a:spcPct val="20000"/>
              </a:spcBef>
              <a:buFont typeface="Arial" panose="020B0604020202020204"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algn="just"/>
            <a:endParaRPr lang="en-US" sz="2300" dirty="0">
              <a:solidFill>
                <a:schemeClr val="tx1"/>
              </a:solidFill>
            </a:endParaRPr>
          </a:p>
          <a:p>
            <a:pPr algn="just"/>
            <a:endParaRPr lang="en-US" sz="2300" dirty="0">
              <a:solidFill>
                <a:schemeClr val="tx1"/>
              </a:solidFill>
            </a:endParaRPr>
          </a:p>
          <a:p>
            <a:pPr marL="359069" indent="-359069" algn="just">
              <a:buFont typeface="Wingdings" panose="05000000000000000000" pitchFamily="2" charset="2"/>
              <a:buChar char="Ø"/>
            </a:pPr>
            <a:r>
              <a:rPr lang="en-US" sz="2300" dirty="0">
                <a:solidFill>
                  <a:schemeClr val="tx1"/>
                </a:solidFill>
              </a:rPr>
              <a:t>Azure Key Vault is a cloud service for securely storing and accessing secrets. A secret is anything that you want to tightly control access to, such as API keys, passwords, certificates, or cryptographic keys.</a:t>
            </a:r>
          </a:p>
        </p:txBody>
      </p:sp>
    </p:spTree>
    <p:extLst>
      <p:ext uri="{BB962C8B-B14F-4D97-AF65-F5344CB8AC3E}">
        <p14:creationId xmlns:p14="http://schemas.microsoft.com/office/powerpoint/2010/main" val="854313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667000"/>
            <a:ext cx="11887200" cy="1544320"/>
          </a:xfrm>
        </p:spPr>
        <p:txBody>
          <a:bodyPr>
            <a:normAutofit/>
          </a:bodyPr>
          <a:lstStyle/>
          <a:p>
            <a:r>
              <a:rPr lang="en-US" dirty="0">
                <a:effectLst/>
              </a:rPr>
              <a:t>Configure, Validate, and Deploy ARM Templates</a:t>
            </a:r>
          </a:p>
        </p:txBody>
      </p:sp>
      <p:sp>
        <p:nvSpPr>
          <p:cNvPr id="4" name="Footer Placeholder 3"/>
          <p:cNvSpPr>
            <a:spLocks noGrp="1"/>
          </p:cNvSpPr>
          <p:nvPr>
            <p:ph type="ftr" sz="quarter" idx="11"/>
          </p:nvPr>
        </p:nvSpPr>
        <p:spPr>
          <a:xfrm>
            <a:off x="4373880" y="6760233"/>
            <a:ext cx="4053840" cy="389467"/>
          </a:xfrm>
        </p:spPr>
        <p:txBody>
          <a:bodyPr/>
          <a:lstStyle/>
          <a:p>
            <a:r>
              <a:rPr lang="en-US" dirty="0"/>
              <a:t>Copyright  © Techlanders Solutions</a:t>
            </a:r>
          </a:p>
        </p:txBody>
      </p:sp>
      <p:sp>
        <p:nvSpPr>
          <p:cNvPr id="5" name="Slide Number Placeholder 4"/>
          <p:cNvSpPr>
            <a:spLocks noGrp="1"/>
          </p:cNvSpPr>
          <p:nvPr>
            <p:ph type="sldNum" sz="quarter" idx="12"/>
          </p:nvPr>
        </p:nvSpPr>
        <p:spPr/>
        <p:txBody>
          <a:bodyPr/>
          <a:lstStyle/>
          <a:p>
            <a:fld id="{4119462B-DC2E-4E97-BC89-145590C3647E}" type="slidenum">
              <a:rPr lang="en-US" smtClean="0"/>
              <a:t>175</a:t>
            </a:fld>
            <a:endParaRPr lang="en-US"/>
          </a:p>
        </p:txBody>
      </p:sp>
    </p:spTree>
    <p:extLst>
      <p:ext uri="{BB962C8B-B14F-4D97-AF65-F5344CB8AC3E}">
        <p14:creationId xmlns:p14="http://schemas.microsoft.com/office/powerpoint/2010/main" val="3609369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828800" y="132370"/>
            <a:ext cx="8839200" cy="1544320"/>
          </a:xfrm>
        </p:spPr>
        <p:txBody>
          <a:bodyPr>
            <a:normAutofit/>
          </a:bodyPr>
          <a:lstStyle/>
          <a:p>
            <a:r>
              <a:rPr lang="en-US" dirty="0">
                <a:effectLst/>
              </a:rPr>
              <a:t>ARM Templates</a:t>
            </a:r>
          </a:p>
        </p:txBody>
      </p:sp>
      <p:sp>
        <p:nvSpPr>
          <p:cNvPr id="4" name="Footer Placeholder 3"/>
          <p:cNvSpPr>
            <a:spLocks noGrp="1"/>
          </p:cNvSpPr>
          <p:nvPr>
            <p:ph type="ftr" sz="quarter" idx="11"/>
          </p:nvPr>
        </p:nvSpPr>
        <p:spPr/>
        <p:txBody>
          <a:bodyPr/>
          <a:lstStyle/>
          <a:p>
            <a:r>
              <a:rPr lang="en-US" dirty="0"/>
              <a:t>Copyright  © Techlanders Solutions</a:t>
            </a:r>
          </a:p>
        </p:txBody>
      </p:sp>
      <p:sp>
        <p:nvSpPr>
          <p:cNvPr id="5" name="Slide Number Placeholder 4"/>
          <p:cNvSpPr>
            <a:spLocks noGrp="1"/>
          </p:cNvSpPr>
          <p:nvPr>
            <p:ph type="sldNum" sz="quarter" idx="12"/>
          </p:nvPr>
        </p:nvSpPr>
        <p:spPr/>
        <p:txBody>
          <a:bodyPr/>
          <a:lstStyle/>
          <a:p>
            <a:fld id="{4119462B-DC2E-4E97-BC89-145590C3647E}" type="slidenum">
              <a:rPr lang="en-US" smtClean="0"/>
              <a:t>176</a:t>
            </a:fld>
            <a:endParaRPr lang="en-US"/>
          </a:p>
        </p:txBody>
      </p:sp>
      <p:sp>
        <p:nvSpPr>
          <p:cNvPr id="6" name="Content Placeholder 1"/>
          <p:cNvSpPr txBox="1">
            <a:spLocks/>
          </p:cNvSpPr>
          <p:nvPr/>
        </p:nvSpPr>
        <p:spPr>
          <a:xfrm>
            <a:off x="698306" y="1463040"/>
            <a:ext cx="11521440" cy="5394960"/>
          </a:xfrm>
          <a:prstGeom prst="rect">
            <a:avLst/>
          </a:prstGeom>
        </p:spPr>
        <p:txBody>
          <a:bodyPr vert="horz" lIns="114901" tIns="57454" rIns="114901" bIns="57454" rtlCol="0">
            <a:normAutofit fontScale="85000" lnSpcReduction="20000"/>
          </a:bodyPr>
          <a:lstStyle>
            <a:lvl1pPr marL="0" indent="0" algn="ctr" defTabSz="914400" rtl="0" eaLnBrk="1" latinLnBrk="0" hangingPunct="1">
              <a:spcBef>
                <a:spcPct val="20000"/>
              </a:spcBef>
              <a:buFont typeface="Arial" panose="020B0604020202020204"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marL="359069" indent="-359069" algn="just">
              <a:lnSpc>
                <a:spcPct val="170000"/>
              </a:lnSpc>
              <a:buFont typeface="Wingdings" panose="05000000000000000000" pitchFamily="2" charset="2"/>
              <a:buChar char="Ø"/>
            </a:pPr>
            <a:r>
              <a:rPr lang="en-US" sz="2300" dirty="0">
                <a:solidFill>
                  <a:schemeClr val="tx1"/>
                </a:solidFill>
              </a:rPr>
              <a:t>The ARM template is a JavaScript Object Notation (JSON) file that defines the infrastructure and configuration for your project.</a:t>
            </a:r>
          </a:p>
          <a:p>
            <a:pPr algn="just"/>
            <a:endParaRPr lang="en-US" sz="2300" dirty="0">
              <a:solidFill>
                <a:schemeClr val="tx1"/>
              </a:solidFill>
            </a:endParaRPr>
          </a:p>
          <a:p>
            <a:pPr algn="just"/>
            <a:r>
              <a:rPr lang="en-US" sz="2300" b="1" dirty="0">
                <a:solidFill>
                  <a:srgbClr val="FF0000"/>
                </a:solidFill>
              </a:rPr>
              <a:t>"resources": [</a:t>
            </a:r>
          </a:p>
          <a:p>
            <a:pPr algn="just"/>
            <a:r>
              <a:rPr lang="en-US" sz="2300" b="1" dirty="0">
                <a:solidFill>
                  <a:srgbClr val="FF0000"/>
                </a:solidFill>
              </a:rPr>
              <a:t>  {</a:t>
            </a:r>
          </a:p>
          <a:p>
            <a:pPr algn="just"/>
            <a:r>
              <a:rPr lang="en-US" sz="2300" b="1" dirty="0">
                <a:solidFill>
                  <a:srgbClr val="FF0000"/>
                </a:solidFill>
              </a:rPr>
              <a:t>    "type": "Microsoft.Storage/storageAccounts",</a:t>
            </a:r>
          </a:p>
          <a:p>
            <a:pPr algn="just"/>
            <a:r>
              <a:rPr lang="en-US" sz="2300" b="1" dirty="0">
                <a:solidFill>
                  <a:srgbClr val="FF0000"/>
                </a:solidFill>
              </a:rPr>
              <a:t>    "apiVersion": "2019-04-01",</a:t>
            </a:r>
          </a:p>
          <a:p>
            <a:pPr algn="just"/>
            <a:r>
              <a:rPr lang="en-US" sz="2300" b="1" dirty="0">
                <a:solidFill>
                  <a:srgbClr val="FF0000"/>
                </a:solidFill>
              </a:rPr>
              <a:t>    "name": "mystorageaccount",</a:t>
            </a:r>
          </a:p>
          <a:p>
            <a:pPr algn="just"/>
            <a:r>
              <a:rPr lang="en-US" sz="2300" b="1" dirty="0">
                <a:solidFill>
                  <a:srgbClr val="FF0000"/>
                </a:solidFill>
              </a:rPr>
              <a:t>    "location": "westus",</a:t>
            </a:r>
          </a:p>
          <a:p>
            <a:pPr algn="just"/>
            <a:r>
              <a:rPr lang="en-US" sz="2300" b="1" dirty="0">
                <a:solidFill>
                  <a:srgbClr val="FF0000"/>
                </a:solidFill>
              </a:rPr>
              <a:t>    "sku": {</a:t>
            </a:r>
          </a:p>
          <a:p>
            <a:pPr algn="just"/>
            <a:r>
              <a:rPr lang="en-US" sz="2300" b="1" dirty="0">
                <a:solidFill>
                  <a:srgbClr val="FF0000"/>
                </a:solidFill>
              </a:rPr>
              <a:t>      "name": "Standard_LRS"</a:t>
            </a:r>
          </a:p>
          <a:p>
            <a:pPr algn="just"/>
            <a:r>
              <a:rPr lang="en-US" sz="2300" b="1" dirty="0">
                <a:solidFill>
                  <a:srgbClr val="FF0000"/>
                </a:solidFill>
              </a:rPr>
              <a:t>    },</a:t>
            </a:r>
          </a:p>
          <a:p>
            <a:pPr algn="just"/>
            <a:r>
              <a:rPr lang="en-US" sz="2300" b="1" dirty="0">
                <a:solidFill>
                  <a:srgbClr val="FF0000"/>
                </a:solidFill>
              </a:rPr>
              <a:t>    "kind": "StorageV2",</a:t>
            </a:r>
          </a:p>
          <a:p>
            <a:pPr algn="just"/>
            <a:r>
              <a:rPr lang="en-US" sz="2300" b="1" dirty="0">
                <a:solidFill>
                  <a:srgbClr val="FF0000"/>
                </a:solidFill>
              </a:rPr>
              <a:t>    "properties": {}</a:t>
            </a:r>
          </a:p>
          <a:p>
            <a:pPr algn="just"/>
            <a:r>
              <a:rPr lang="en-US" sz="2300" b="1" dirty="0">
                <a:solidFill>
                  <a:srgbClr val="FF0000"/>
                </a:solidFill>
              </a:rPr>
              <a:t>  }</a:t>
            </a:r>
          </a:p>
          <a:p>
            <a:pPr algn="just"/>
            <a:r>
              <a:rPr lang="en-US" sz="2300" b="1" dirty="0">
                <a:solidFill>
                  <a:srgbClr val="FF0000"/>
                </a:solidFill>
              </a:rPr>
              <a:t>]</a:t>
            </a:r>
          </a:p>
        </p:txBody>
      </p:sp>
    </p:spTree>
    <p:extLst>
      <p:ext uri="{BB962C8B-B14F-4D97-AF65-F5344CB8AC3E}">
        <p14:creationId xmlns:p14="http://schemas.microsoft.com/office/powerpoint/2010/main" val="365996164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62000" y="2885440"/>
            <a:ext cx="10881360" cy="1544320"/>
          </a:xfrm>
        </p:spPr>
        <p:txBody>
          <a:bodyPr>
            <a:normAutofit/>
          </a:bodyPr>
          <a:lstStyle/>
          <a:p>
            <a:r>
              <a:rPr lang="en-US" u="none" dirty="0">
                <a:effectLst/>
              </a:rPr>
              <a:t>Lab : Launching VM using ARM Templates</a:t>
            </a:r>
          </a:p>
        </p:txBody>
      </p:sp>
      <p:sp>
        <p:nvSpPr>
          <p:cNvPr id="4" name="Footer Placeholder 3"/>
          <p:cNvSpPr>
            <a:spLocks noGrp="1"/>
          </p:cNvSpPr>
          <p:nvPr>
            <p:ph type="ftr" sz="quarter" idx="11"/>
          </p:nvPr>
        </p:nvSpPr>
        <p:spPr/>
        <p:txBody>
          <a:bodyPr/>
          <a:lstStyle/>
          <a:p>
            <a:r>
              <a:rPr lang="en-US" dirty="0"/>
              <a:t>Copyright  © Techlanders Solutions</a:t>
            </a:r>
          </a:p>
        </p:txBody>
      </p:sp>
      <p:sp>
        <p:nvSpPr>
          <p:cNvPr id="5" name="Slide Number Placeholder 4"/>
          <p:cNvSpPr>
            <a:spLocks noGrp="1"/>
          </p:cNvSpPr>
          <p:nvPr>
            <p:ph type="sldNum" sz="quarter" idx="12"/>
          </p:nvPr>
        </p:nvSpPr>
        <p:spPr/>
        <p:txBody>
          <a:bodyPr/>
          <a:lstStyle/>
          <a:p>
            <a:fld id="{4119462B-DC2E-4E97-BC89-145590C3647E}" type="slidenum">
              <a:rPr lang="en-US" smtClean="0"/>
              <a:t>177</a:t>
            </a:fld>
            <a:endParaRPr lang="en-US"/>
          </a:p>
        </p:txBody>
      </p:sp>
    </p:spTree>
    <p:extLst>
      <p:ext uri="{BB962C8B-B14F-4D97-AF65-F5344CB8AC3E}">
        <p14:creationId xmlns:p14="http://schemas.microsoft.com/office/powerpoint/2010/main" val="14245870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60120" y="2438400"/>
            <a:ext cx="10881360" cy="1544320"/>
          </a:xfrm>
        </p:spPr>
        <p:txBody>
          <a:bodyPr>
            <a:normAutofit/>
          </a:bodyPr>
          <a:lstStyle/>
          <a:p>
            <a:r>
              <a:rPr lang="en-US" sz="4500" dirty="0"/>
              <a:t>Microsoft Azure</a:t>
            </a:r>
          </a:p>
        </p:txBody>
      </p:sp>
      <p:sp>
        <p:nvSpPr>
          <p:cNvPr id="4" name="Footer Placeholder 3"/>
          <p:cNvSpPr>
            <a:spLocks noGrp="1"/>
          </p:cNvSpPr>
          <p:nvPr>
            <p:ph type="ftr" sz="quarter" idx="11"/>
          </p:nvPr>
        </p:nvSpPr>
        <p:spPr/>
        <p:txBody>
          <a:bodyPr/>
          <a:lstStyle/>
          <a:p>
            <a:r>
              <a:rPr lang="en-US" dirty="0"/>
              <a:t>Copyright  © Techlanders Solutions</a:t>
            </a:r>
          </a:p>
        </p:txBody>
      </p:sp>
      <p:sp>
        <p:nvSpPr>
          <p:cNvPr id="5" name="Slide Number Placeholder 4"/>
          <p:cNvSpPr>
            <a:spLocks noGrp="1"/>
          </p:cNvSpPr>
          <p:nvPr>
            <p:ph type="sldNum" sz="quarter" idx="12"/>
          </p:nvPr>
        </p:nvSpPr>
        <p:spPr/>
        <p:txBody>
          <a:bodyPr/>
          <a:lstStyle/>
          <a:p>
            <a:fld id="{4119462B-DC2E-4E97-BC89-145590C3647E}" type="slidenum">
              <a:rPr lang="en-US" smtClean="0"/>
              <a:t>18</a:t>
            </a:fld>
            <a:endParaRPr lang="en-US"/>
          </a:p>
        </p:txBody>
      </p:sp>
    </p:spTree>
    <p:extLst>
      <p:ext uri="{BB962C8B-B14F-4D97-AF65-F5344CB8AC3E}">
        <p14:creationId xmlns:p14="http://schemas.microsoft.com/office/powerpoint/2010/main" val="635020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98306" y="1463040"/>
            <a:ext cx="11521440" cy="4827694"/>
          </a:xfrm>
        </p:spPr>
        <p:txBody>
          <a:bodyPr>
            <a:normAutofit lnSpcReduction="10000"/>
          </a:bodyPr>
          <a:lstStyle/>
          <a:p>
            <a:pPr algn="just">
              <a:lnSpc>
                <a:spcPct val="150000"/>
              </a:lnSpc>
            </a:pPr>
            <a:r>
              <a:rPr lang="en-US" sz="2000" dirty="0">
                <a:latin typeface="Times New Roman" panose="02020603050405020304" pitchFamily="18" charset="0"/>
                <a:cs typeface="Times New Roman" panose="02020603050405020304" pitchFamily="18" charset="0"/>
              </a:rPr>
              <a:t>Microsoft Azure, formerly known as Windows Azure, is Microsoft's public cloud computing platform. </a:t>
            </a:r>
          </a:p>
          <a:p>
            <a:pPr algn="just">
              <a:lnSpc>
                <a:spcPct val="150000"/>
              </a:lnSpc>
            </a:pPr>
            <a:r>
              <a:rPr lang="en-US" sz="2000" dirty="0">
                <a:latin typeface="Times New Roman" panose="02020603050405020304" pitchFamily="18" charset="0"/>
                <a:cs typeface="Times New Roman" panose="02020603050405020304" pitchFamily="18" charset="0"/>
              </a:rPr>
              <a:t>It provides a broad range of cloud services, including compute, analytics, storage and networking. Users can pick and choose from these services to develop and scale new applications or run existing applications in the public cloud.</a:t>
            </a:r>
          </a:p>
          <a:p>
            <a:pPr algn="just">
              <a:lnSpc>
                <a:spcPct val="150000"/>
              </a:lnSpc>
            </a:pPr>
            <a:r>
              <a:rPr lang="en-US" sz="2000" dirty="0">
                <a:latin typeface="Times New Roman" panose="02020603050405020304" pitchFamily="18" charset="0"/>
                <a:cs typeface="Times New Roman" panose="02020603050405020304" pitchFamily="18" charset="0"/>
              </a:rPr>
              <a:t>Azure offers four different forms of cloud computing: infrastructure as a service (IaaS), platform as a service (PaaS), software as a service (SaaS) and serverless functions.</a:t>
            </a:r>
          </a:p>
          <a:p>
            <a:pPr algn="just">
              <a:lnSpc>
                <a:spcPct val="150000"/>
              </a:lnSpc>
            </a:pPr>
            <a:r>
              <a:rPr lang="en-US" sz="2000" dirty="0">
                <a:latin typeface="Times New Roman" panose="02020603050405020304" pitchFamily="18" charset="0"/>
                <a:cs typeface="Times New Roman" panose="02020603050405020304" pitchFamily="18" charset="0"/>
              </a:rPr>
              <a:t>Microsoft charges for Azure on a pay-as-you-go (PAYG) basis, meaning subscribers receive a bill each month that only charges them for the specific resources and services they have used.</a:t>
            </a:r>
          </a:p>
          <a:p>
            <a:pPr algn="just">
              <a:lnSpc>
                <a:spcPct val="150000"/>
              </a:lnSpc>
            </a:pPr>
            <a:r>
              <a:rPr lang="en-US" sz="2000" dirty="0">
                <a:latin typeface="Times New Roman" panose="02020603050405020304" pitchFamily="18" charset="0"/>
                <a:cs typeface="Times New Roman" panose="02020603050405020304" pitchFamily="18" charset="0"/>
              </a:rPr>
              <a:t>Microsoft unveiled Windows Azure in early October 2008 but it went to live after February 2010. Later in 2014, Microsoft changed its name from Windows Azure to Microsoft Azure.</a:t>
            </a:r>
          </a:p>
          <a:p>
            <a:pPr marL="137881" indent="0">
              <a:lnSpc>
                <a:spcPct val="150000"/>
              </a:lnSpc>
              <a:buNone/>
            </a:pPr>
            <a:endParaRPr lang="en-US" sz="2000" b="1" dirty="0">
              <a:latin typeface="Times New Roman" panose="02020603050405020304" pitchFamily="18" charset="0"/>
              <a:cs typeface="Times New Roman" panose="02020603050405020304" pitchFamily="18" charset="0"/>
            </a:endParaRPr>
          </a:p>
          <a:p>
            <a:endParaRPr lang="en-US" dirty="0"/>
          </a:p>
          <a:p>
            <a:endParaRPr lang="en-US" dirty="0"/>
          </a:p>
        </p:txBody>
      </p:sp>
      <p:sp>
        <p:nvSpPr>
          <p:cNvPr id="3" name="Footer Placeholder 2"/>
          <p:cNvSpPr>
            <a:spLocks noGrp="1"/>
          </p:cNvSpPr>
          <p:nvPr>
            <p:ph type="ftr" sz="quarter" idx="11"/>
          </p:nvPr>
        </p:nvSpPr>
        <p:spPr/>
        <p:txBody>
          <a:bodyPr/>
          <a:lstStyle/>
          <a:p>
            <a:r>
              <a:rPr lang="en-US" dirty="0"/>
              <a:t>www.Techlanders.com</a:t>
            </a:r>
          </a:p>
        </p:txBody>
      </p:sp>
      <p:sp>
        <p:nvSpPr>
          <p:cNvPr id="4" name="Slide Number Placeholder 3"/>
          <p:cNvSpPr>
            <a:spLocks noGrp="1"/>
          </p:cNvSpPr>
          <p:nvPr>
            <p:ph type="sldNum" sz="quarter" idx="12"/>
          </p:nvPr>
        </p:nvSpPr>
        <p:spPr/>
        <p:txBody>
          <a:bodyPr/>
          <a:lstStyle/>
          <a:p>
            <a:fld id="{13F480B4-4699-41FE-89A7-96EFD1001786}" type="slidenum">
              <a:rPr lang="en-US" smtClean="0"/>
              <a:t>19</a:t>
            </a:fld>
            <a:endParaRPr lang="en-US"/>
          </a:p>
        </p:txBody>
      </p:sp>
      <p:sp>
        <p:nvSpPr>
          <p:cNvPr id="5" name="Title 4"/>
          <p:cNvSpPr>
            <a:spLocks noGrp="1"/>
          </p:cNvSpPr>
          <p:nvPr>
            <p:ph type="title"/>
          </p:nvPr>
        </p:nvSpPr>
        <p:spPr/>
        <p:txBody>
          <a:bodyPr>
            <a:normAutofit/>
          </a:bodyPr>
          <a:lstStyle/>
          <a:p>
            <a:r>
              <a:rPr lang="en-US" sz="4500" dirty="0"/>
              <a:t>Microsoft Azure Cloud</a:t>
            </a:r>
          </a:p>
        </p:txBody>
      </p:sp>
    </p:spTree>
    <p:extLst>
      <p:ext uri="{BB962C8B-B14F-4D97-AF65-F5344CB8AC3E}">
        <p14:creationId xmlns:p14="http://schemas.microsoft.com/office/powerpoint/2010/main" val="5267507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8001000" y="57150"/>
            <a:ext cx="4800600" cy="7200900"/>
          </a:xfrm>
          <a:prstGeom prst="rect">
            <a:avLst/>
          </a:prstGeom>
        </p:spPr>
      </p:pic>
      <p:sp>
        <p:nvSpPr>
          <p:cNvPr id="3" name="Text 0"/>
          <p:cNvSpPr/>
          <p:nvPr/>
        </p:nvSpPr>
        <p:spPr>
          <a:xfrm>
            <a:off x="1074452" y="2133600"/>
            <a:ext cx="6172200" cy="2799868"/>
          </a:xfrm>
          <a:prstGeom prst="rect">
            <a:avLst/>
          </a:prstGeom>
          <a:noFill/>
          <a:ln/>
        </p:spPr>
        <p:txBody>
          <a:bodyPr wrap="square" lIns="0" tIns="0" rIns="0" bIns="0" rtlCol="0" anchor="t"/>
          <a:lstStyle/>
          <a:p>
            <a:pPr algn="ctr">
              <a:lnSpc>
                <a:spcPts val="6738"/>
              </a:lnSpc>
            </a:pPr>
            <a:r>
              <a:rPr lang="en-US" sz="5381" dirty="0">
                <a:solidFill>
                  <a:srgbClr val="312F2B"/>
                </a:solidFill>
                <a:latin typeface="Gelasio" pitchFamily="34" charset="0"/>
                <a:ea typeface="Gelasio" pitchFamily="34" charset="-122"/>
                <a:cs typeface="Gelasio" pitchFamily="34" charset="-120"/>
              </a:rPr>
              <a:t>What is Cloud Computing ?</a:t>
            </a:r>
          </a:p>
          <a:p>
            <a:pPr algn="ctr">
              <a:lnSpc>
                <a:spcPts val="6738"/>
              </a:lnSpc>
            </a:pPr>
            <a:r>
              <a:rPr lang="en-US" sz="5381" dirty="0">
                <a:solidFill>
                  <a:srgbClr val="312F2B"/>
                </a:solidFill>
                <a:latin typeface="Gelasio" pitchFamily="34" charset="0"/>
                <a:ea typeface="Gelasio" pitchFamily="34" charset="-122"/>
                <a:cs typeface="Gelasio" pitchFamily="34" charset="-120"/>
              </a:rPr>
              <a:t> </a:t>
            </a:r>
            <a:endParaRPr lang="en-US" sz="5381" dirty="0"/>
          </a:p>
        </p:txBody>
      </p:sp>
      <p:sp>
        <p:nvSpPr>
          <p:cNvPr id="5" name="Shape 2"/>
          <p:cNvSpPr/>
          <p:nvPr/>
        </p:nvSpPr>
        <p:spPr>
          <a:xfrm>
            <a:off x="694567" y="5250195"/>
            <a:ext cx="317540" cy="317540"/>
          </a:xfrm>
          <a:prstGeom prst="roundRect">
            <a:avLst>
              <a:gd name="adj" fmla="val 25194296"/>
            </a:avLst>
          </a:prstGeom>
          <a:noFill/>
          <a:ln w="7620">
            <a:solidFill>
              <a:srgbClr val="FFFFFF"/>
            </a:solidFill>
            <a:prstDash val="solid"/>
          </a:ln>
        </p:spPr>
      </p:sp>
    </p:spTree>
    <p:extLst>
      <p:ext uri="{BB962C8B-B14F-4D97-AF65-F5344CB8AC3E}">
        <p14:creationId xmlns:p14="http://schemas.microsoft.com/office/powerpoint/2010/main" val="31473555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85755" y="1405666"/>
            <a:ext cx="11521440" cy="5201920"/>
          </a:xfrm>
        </p:spPr>
        <p:txBody>
          <a:bodyPr>
            <a:normAutofit lnSpcReduction="10000"/>
          </a:bodyPr>
          <a:lstStyle/>
          <a:p>
            <a:pPr algn="just"/>
            <a:r>
              <a:rPr lang="en-US" sz="2100" b="1" dirty="0"/>
              <a:t>Low Cost: </a:t>
            </a:r>
            <a:r>
              <a:rPr lang="en-US" sz="2100" dirty="0"/>
              <a:t>Azure offers, pay as you go pricing. </a:t>
            </a:r>
            <a:r>
              <a:rPr lang="en-US" sz="2400" dirty="0"/>
              <a:t>Azure</a:t>
            </a:r>
            <a:r>
              <a:rPr lang="en-US" sz="2100" dirty="0"/>
              <a:t> models are usually cheapest among other service providers in the market.</a:t>
            </a:r>
          </a:p>
          <a:p>
            <a:pPr marL="137881" indent="0" algn="just">
              <a:buNone/>
            </a:pPr>
            <a:endParaRPr lang="en-US" sz="2100" dirty="0"/>
          </a:p>
          <a:p>
            <a:pPr algn="just"/>
            <a:r>
              <a:rPr lang="en-US" sz="2100" b="1" dirty="0"/>
              <a:t>Instant Elasticity: </a:t>
            </a:r>
            <a:r>
              <a:rPr lang="en-US" sz="2100" dirty="0"/>
              <a:t>You need 1 server or 1000’s of servers, </a:t>
            </a:r>
            <a:r>
              <a:rPr lang="en-US" sz="2400" dirty="0"/>
              <a:t>Azure </a:t>
            </a:r>
            <a:r>
              <a:rPr lang="en-US" sz="2100" dirty="0"/>
              <a:t>has a massive infrastructure at backend to serve almost any kind of infrastructure demands, with pay for what you use policy.</a:t>
            </a:r>
          </a:p>
          <a:p>
            <a:pPr marL="137881" indent="0" algn="just">
              <a:buNone/>
            </a:pPr>
            <a:endParaRPr lang="en-US" sz="2100" dirty="0"/>
          </a:p>
          <a:p>
            <a:pPr algn="just"/>
            <a:r>
              <a:rPr lang="en-US" sz="2100" b="1" dirty="0"/>
              <a:t>Scalability: </a:t>
            </a:r>
            <a:r>
              <a:rPr lang="en-US" sz="2100" dirty="0"/>
              <a:t>Facing some resource issues, no problem within seconds you can scale up the resources and improve your application performance. This cannot be compared with traditional IT datacenters. </a:t>
            </a:r>
          </a:p>
          <a:p>
            <a:pPr marL="137881" indent="0" algn="just">
              <a:buNone/>
            </a:pPr>
            <a:endParaRPr lang="en-US" sz="2100" dirty="0"/>
          </a:p>
          <a:p>
            <a:pPr algn="just"/>
            <a:r>
              <a:rPr lang="en-US" sz="2100" b="1" dirty="0"/>
              <a:t>Multiple OS’s: </a:t>
            </a:r>
            <a:r>
              <a:rPr lang="en-US" sz="2100" dirty="0"/>
              <a:t>Choice and use any supported Operating systems.</a:t>
            </a:r>
          </a:p>
          <a:p>
            <a:pPr marL="137881" indent="0" algn="just">
              <a:buNone/>
            </a:pPr>
            <a:endParaRPr lang="en-US" sz="2100" dirty="0"/>
          </a:p>
          <a:p>
            <a:pPr algn="just"/>
            <a:r>
              <a:rPr lang="en-US" sz="2100" b="1" dirty="0"/>
              <a:t>Multiple Storage Options: </a:t>
            </a:r>
            <a:r>
              <a:rPr lang="en-US" sz="2100" dirty="0"/>
              <a:t>Choice of high I/O storage, low cost storage. All is available in</a:t>
            </a:r>
            <a:r>
              <a:rPr lang="en-US" sz="2400" dirty="0"/>
              <a:t> Azure</a:t>
            </a:r>
            <a:r>
              <a:rPr lang="en-US" sz="2100" dirty="0"/>
              <a:t>, use and pay what you want to use with almost any scalability.</a:t>
            </a:r>
          </a:p>
          <a:p>
            <a:endParaRPr lang="en-US" sz="3500" dirty="0"/>
          </a:p>
          <a:p>
            <a:pPr marL="137881" indent="0">
              <a:buNone/>
            </a:pPr>
            <a:endParaRPr lang="en-US" sz="3500" b="1" dirty="0"/>
          </a:p>
          <a:p>
            <a:endParaRPr lang="en-US" dirty="0"/>
          </a:p>
          <a:p>
            <a:endParaRPr lang="en-US" dirty="0"/>
          </a:p>
        </p:txBody>
      </p:sp>
      <p:sp>
        <p:nvSpPr>
          <p:cNvPr id="3" name="Footer Placeholder 2"/>
          <p:cNvSpPr>
            <a:spLocks noGrp="1"/>
          </p:cNvSpPr>
          <p:nvPr>
            <p:ph type="ftr" sz="quarter" idx="11"/>
          </p:nvPr>
        </p:nvSpPr>
        <p:spPr/>
        <p:txBody>
          <a:bodyPr/>
          <a:lstStyle/>
          <a:p>
            <a:r>
              <a:rPr lang="en-US" dirty="0"/>
              <a:t>www.Techlanders.com</a:t>
            </a:r>
          </a:p>
        </p:txBody>
      </p:sp>
      <p:sp>
        <p:nvSpPr>
          <p:cNvPr id="4" name="Slide Number Placeholder 3"/>
          <p:cNvSpPr>
            <a:spLocks noGrp="1"/>
          </p:cNvSpPr>
          <p:nvPr>
            <p:ph type="sldNum" sz="quarter" idx="12"/>
          </p:nvPr>
        </p:nvSpPr>
        <p:spPr/>
        <p:txBody>
          <a:bodyPr/>
          <a:lstStyle/>
          <a:p>
            <a:fld id="{13F480B4-4699-41FE-89A7-96EFD1001786}" type="slidenum">
              <a:rPr lang="en-US" smtClean="0"/>
              <a:t>20</a:t>
            </a:fld>
            <a:endParaRPr lang="en-US"/>
          </a:p>
        </p:txBody>
      </p:sp>
      <p:sp>
        <p:nvSpPr>
          <p:cNvPr id="5" name="Title 4"/>
          <p:cNvSpPr>
            <a:spLocks noGrp="1"/>
          </p:cNvSpPr>
          <p:nvPr>
            <p:ph type="title"/>
          </p:nvPr>
        </p:nvSpPr>
        <p:spPr/>
        <p:txBody>
          <a:bodyPr>
            <a:normAutofit/>
          </a:bodyPr>
          <a:lstStyle/>
          <a:p>
            <a:r>
              <a:rPr lang="en-US" sz="4500" dirty="0"/>
              <a:t>Why Microsoft Azure?</a:t>
            </a:r>
          </a:p>
        </p:txBody>
      </p:sp>
    </p:spTree>
    <p:extLst>
      <p:ext uri="{BB962C8B-B14F-4D97-AF65-F5344CB8AC3E}">
        <p14:creationId xmlns:p14="http://schemas.microsoft.com/office/powerpoint/2010/main" val="526168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1000"/>
                                        <p:tgtEl>
                                          <p:spTgt spid="2">
                                            <p:txEl>
                                              <p:pRg st="0" end="0"/>
                                            </p:txEl>
                                          </p:spTgt>
                                        </p:tgtEl>
                                      </p:cBhvr>
                                    </p:animEffect>
                                    <p:anim calcmode="lin" valueType="num">
                                      <p:cBhvr>
                                        <p:cTn id="8"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2" end="2"/>
                                            </p:txEl>
                                          </p:spTgt>
                                        </p:tgtEl>
                                        <p:attrNameLst>
                                          <p:attrName>style.visibility</p:attrName>
                                        </p:attrNameLst>
                                      </p:cBhvr>
                                      <p:to>
                                        <p:strVal val="visible"/>
                                      </p:to>
                                    </p:set>
                                    <p:animEffect transition="in" filter="fade">
                                      <p:cBhvr>
                                        <p:cTn id="14" dur="1000"/>
                                        <p:tgtEl>
                                          <p:spTgt spid="2">
                                            <p:txEl>
                                              <p:pRg st="2" end="2"/>
                                            </p:txEl>
                                          </p:spTgt>
                                        </p:tgtEl>
                                      </p:cBhvr>
                                    </p:animEffect>
                                    <p:anim calcmode="lin" valueType="num">
                                      <p:cBhvr>
                                        <p:cTn id="15"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animEffect transition="in" filter="fade">
                                      <p:cBhvr>
                                        <p:cTn id="21" dur="1000"/>
                                        <p:tgtEl>
                                          <p:spTgt spid="2">
                                            <p:txEl>
                                              <p:pRg st="4" end="4"/>
                                            </p:txEl>
                                          </p:spTgt>
                                        </p:tgtEl>
                                      </p:cBhvr>
                                    </p:animEffect>
                                    <p:anim calcmode="lin" valueType="num">
                                      <p:cBhvr>
                                        <p:cTn id="22" dur="1000" fill="hold"/>
                                        <p:tgtEl>
                                          <p:spTgt spid="2">
                                            <p:txEl>
                                              <p:pRg st="4" end="4"/>
                                            </p:txEl>
                                          </p:spTgt>
                                        </p:tgtEl>
                                        <p:attrNameLst>
                                          <p:attrName>ppt_x</p:attrName>
                                        </p:attrNameLst>
                                      </p:cBhvr>
                                      <p:tavLst>
                                        <p:tav tm="0">
                                          <p:val>
                                            <p:strVal val="#ppt_x"/>
                                          </p:val>
                                        </p:tav>
                                        <p:tav tm="100000">
                                          <p:val>
                                            <p:strVal val="#ppt_x"/>
                                          </p:val>
                                        </p:tav>
                                      </p:tavLst>
                                    </p:anim>
                                    <p:anim calcmode="lin" valueType="num">
                                      <p:cBhvr>
                                        <p:cTn id="23" dur="1000" fill="hold"/>
                                        <p:tgtEl>
                                          <p:spTgt spid="2">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2">
                                            <p:txEl>
                                              <p:pRg st="6" end="6"/>
                                            </p:txEl>
                                          </p:spTgt>
                                        </p:tgtEl>
                                        <p:attrNameLst>
                                          <p:attrName>style.visibility</p:attrName>
                                        </p:attrNameLst>
                                      </p:cBhvr>
                                      <p:to>
                                        <p:strVal val="visible"/>
                                      </p:to>
                                    </p:set>
                                    <p:animEffect transition="in" filter="fade">
                                      <p:cBhvr>
                                        <p:cTn id="28" dur="1000"/>
                                        <p:tgtEl>
                                          <p:spTgt spid="2">
                                            <p:txEl>
                                              <p:pRg st="6" end="6"/>
                                            </p:txEl>
                                          </p:spTgt>
                                        </p:tgtEl>
                                      </p:cBhvr>
                                    </p:animEffect>
                                    <p:anim calcmode="lin" valueType="num">
                                      <p:cBhvr>
                                        <p:cTn id="29" dur="1000" fill="hold"/>
                                        <p:tgtEl>
                                          <p:spTgt spid="2">
                                            <p:txEl>
                                              <p:pRg st="6" end="6"/>
                                            </p:txEl>
                                          </p:spTgt>
                                        </p:tgtEl>
                                        <p:attrNameLst>
                                          <p:attrName>ppt_x</p:attrName>
                                        </p:attrNameLst>
                                      </p:cBhvr>
                                      <p:tavLst>
                                        <p:tav tm="0">
                                          <p:val>
                                            <p:strVal val="#ppt_x"/>
                                          </p:val>
                                        </p:tav>
                                        <p:tav tm="100000">
                                          <p:val>
                                            <p:strVal val="#ppt_x"/>
                                          </p:val>
                                        </p:tav>
                                      </p:tavLst>
                                    </p:anim>
                                    <p:anim calcmode="lin" valueType="num">
                                      <p:cBhvr>
                                        <p:cTn id="30" dur="1000" fill="hold"/>
                                        <p:tgtEl>
                                          <p:spTgt spid="2">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2">
                                            <p:txEl>
                                              <p:pRg st="8" end="8"/>
                                            </p:txEl>
                                          </p:spTgt>
                                        </p:tgtEl>
                                        <p:attrNameLst>
                                          <p:attrName>style.visibility</p:attrName>
                                        </p:attrNameLst>
                                      </p:cBhvr>
                                      <p:to>
                                        <p:strVal val="visible"/>
                                      </p:to>
                                    </p:set>
                                    <p:animEffect transition="in" filter="fade">
                                      <p:cBhvr>
                                        <p:cTn id="35" dur="1000"/>
                                        <p:tgtEl>
                                          <p:spTgt spid="2">
                                            <p:txEl>
                                              <p:pRg st="8" end="8"/>
                                            </p:txEl>
                                          </p:spTgt>
                                        </p:tgtEl>
                                      </p:cBhvr>
                                    </p:animEffect>
                                    <p:anim calcmode="lin" valueType="num">
                                      <p:cBhvr>
                                        <p:cTn id="36" dur="1000" fill="hold"/>
                                        <p:tgtEl>
                                          <p:spTgt spid="2">
                                            <p:txEl>
                                              <p:pRg st="8" end="8"/>
                                            </p:txEl>
                                          </p:spTgt>
                                        </p:tgtEl>
                                        <p:attrNameLst>
                                          <p:attrName>ppt_x</p:attrName>
                                        </p:attrNameLst>
                                      </p:cBhvr>
                                      <p:tavLst>
                                        <p:tav tm="0">
                                          <p:val>
                                            <p:strVal val="#ppt_x"/>
                                          </p:val>
                                        </p:tav>
                                        <p:tav tm="100000">
                                          <p:val>
                                            <p:strVal val="#ppt_x"/>
                                          </p:val>
                                        </p:tav>
                                      </p:tavLst>
                                    </p:anim>
                                    <p:anim calcmode="lin" valueType="num">
                                      <p:cBhvr>
                                        <p:cTn id="37" dur="1000" fill="hold"/>
                                        <p:tgtEl>
                                          <p:spTgt spid="2">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40080" y="1706880"/>
            <a:ext cx="5151120" cy="4827694"/>
          </a:xfrm>
        </p:spPr>
        <p:txBody>
          <a:bodyPr>
            <a:normAutofit/>
          </a:bodyPr>
          <a:lstStyle/>
          <a:p>
            <a:pPr marL="0" indent="0" algn="just">
              <a:lnSpc>
                <a:spcPct val="150000"/>
              </a:lnSpc>
              <a:buNone/>
            </a:pPr>
            <a:r>
              <a:rPr lang="en-US" sz="2000" dirty="0">
                <a:latin typeface="Times New Roman" panose="02020603050405020304" pitchFamily="18" charset="0"/>
                <a:cs typeface="Times New Roman" panose="02020603050405020304" pitchFamily="18" charset="0"/>
              </a:rPr>
              <a:t>Microsoft Azure is available in 60+ regions globally, with additional regions in the works to be added soon. These Azure Regions are basically geographic groupings of 2, 3, or more data centers. </a:t>
            </a:r>
          </a:p>
          <a:p>
            <a:pPr marL="0" indent="0" algn="just">
              <a:lnSpc>
                <a:spcPct val="150000"/>
              </a:lnSpc>
              <a:buNone/>
            </a:pPr>
            <a:r>
              <a:rPr lang="en-US" sz="2000" dirty="0">
                <a:latin typeface="Times New Roman" panose="02020603050405020304" pitchFamily="18" charset="0"/>
                <a:cs typeface="Times New Roman" panose="02020603050405020304" pitchFamily="18" charset="0"/>
              </a:rPr>
              <a:t>When provisioning any cloud resource within Microsoft Azure it must be placed in, and reside within, an Azure Region.</a:t>
            </a:r>
          </a:p>
          <a:p>
            <a:pPr marL="137881" indent="0">
              <a:lnSpc>
                <a:spcPct val="150000"/>
              </a:lnSpc>
              <a:buNone/>
            </a:pPr>
            <a:endParaRPr lang="en-US" sz="2000" b="1" dirty="0"/>
          </a:p>
          <a:p>
            <a:pPr>
              <a:lnSpc>
                <a:spcPct val="150000"/>
              </a:lnSpc>
            </a:pPr>
            <a:endParaRPr lang="en-US" sz="2000" dirty="0"/>
          </a:p>
          <a:p>
            <a:pPr>
              <a:lnSpc>
                <a:spcPct val="150000"/>
              </a:lnSpc>
            </a:pPr>
            <a:endParaRPr lang="en-US" sz="2000" dirty="0"/>
          </a:p>
        </p:txBody>
      </p:sp>
      <p:sp>
        <p:nvSpPr>
          <p:cNvPr id="3" name="Footer Placeholder 2"/>
          <p:cNvSpPr>
            <a:spLocks noGrp="1"/>
          </p:cNvSpPr>
          <p:nvPr>
            <p:ph type="ftr" sz="quarter" idx="11"/>
          </p:nvPr>
        </p:nvSpPr>
        <p:spPr/>
        <p:txBody>
          <a:bodyPr/>
          <a:lstStyle/>
          <a:p>
            <a:r>
              <a:rPr lang="en-US" dirty="0"/>
              <a:t>www.Techlanders.com</a:t>
            </a:r>
          </a:p>
        </p:txBody>
      </p:sp>
      <p:sp>
        <p:nvSpPr>
          <p:cNvPr id="4" name="Slide Number Placeholder 3"/>
          <p:cNvSpPr>
            <a:spLocks noGrp="1"/>
          </p:cNvSpPr>
          <p:nvPr>
            <p:ph type="sldNum" sz="quarter" idx="12"/>
          </p:nvPr>
        </p:nvSpPr>
        <p:spPr/>
        <p:txBody>
          <a:bodyPr/>
          <a:lstStyle/>
          <a:p>
            <a:fld id="{13F480B4-4699-41FE-89A7-96EFD1001786}" type="slidenum">
              <a:rPr lang="en-US" smtClean="0"/>
              <a:t>21</a:t>
            </a:fld>
            <a:endParaRPr lang="en-US"/>
          </a:p>
        </p:txBody>
      </p:sp>
      <p:sp>
        <p:nvSpPr>
          <p:cNvPr id="5" name="Title 4"/>
          <p:cNvSpPr>
            <a:spLocks noGrp="1"/>
          </p:cNvSpPr>
          <p:nvPr>
            <p:ph type="title"/>
          </p:nvPr>
        </p:nvSpPr>
        <p:spPr/>
        <p:txBody>
          <a:bodyPr>
            <a:normAutofit/>
          </a:bodyPr>
          <a:lstStyle/>
          <a:p>
            <a:r>
              <a:rPr lang="en-US" sz="4500" dirty="0"/>
              <a:t>Azure Regions</a:t>
            </a:r>
          </a:p>
        </p:txBody>
      </p:sp>
      <p:pic>
        <p:nvPicPr>
          <p:cNvPr id="1026" name="Picture 2" descr="Azure Regions and Availability Zones 1">
            <a:extLst>
              <a:ext uri="{FF2B5EF4-FFF2-40B4-BE49-F238E27FC236}">
                <a16:creationId xmlns:a16="http://schemas.microsoft.com/office/drawing/2014/main" id="{0F14B892-72C8-4150-1617-D27A0CAC871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67400" y="1713506"/>
            <a:ext cx="6934200" cy="46177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10861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40080" y="1706880"/>
            <a:ext cx="6751320" cy="4827694"/>
          </a:xfrm>
        </p:spPr>
        <p:txBody>
          <a:bodyPr>
            <a:normAutofit/>
          </a:bodyPr>
          <a:lstStyle/>
          <a:p>
            <a:pPr algn="just">
              <a:lnSpc>
                <a:spcPct val="150000"/>
              </a:lnSpc>
            </a:pPr>
            <a:r>
              <a:rPr lang="en-US" sz="2000" dirty="0">
                <a:latin typeface="Times New Roman" panose="02020603050405020304" pitchFamily="18" charset="0"/>
                <a:cs typeface="Times New Roman" panose="02020603050405020304" pitchFamily="18" charset="0"/>
              </a:rPr>
              <a:t>Availability Zones are multiple, isolated locations within each Region.</a:t>
            </a:r>
          </a:p>
          <a:p>
            <a:pPr algn="just">
              <a:lnSpc>
                <a:spcPct val="150000"/>
              </a:lnSpc>
            </a:pPr>
            <a:r>
              <a:rPr lang="en-US" sz="2000" dirty="0">
                <a:latin typeface="Times New Roman" panose="02020603050405020304" pitchFamily="18" charset="0"/>
                <a:cs typeface="Times New Roman" panose="02020603050405020304" pitchFamily="18" charset="0"/>
              </a:rPr>
              <a:t>Azure Availability Zones are separate data center units within Microsoft Azure, each with its own power, cooling and networking. By running services on multiple availability zones, you can make your applications resilient to failure or disruption in your primary data center.</a:t>
            </a:r>
            <a:endParaRPr lang="en-US" sz="2000" b="1" dirty="0"/>
          </a:p>
        </p:txBody>
      </p:sp>
      <p:sp>
        <p:nvSpPr>
          <p:cNvPr id="3" name="Footer Placeholder 2"/>
          <p:cNvSpPr>
            <a:spLocks noGrp="1"/>
          </p:cNvSpPr>
          <p:nvPr>
            <p:ph type="ftr" sz="quarter" idx="11"/>
          </p:nvPr>
        </p:nvSpPr>
        <p:spPr/>
        <p:txBody>
          <a:bodyPr/>
          <a:lstStyle/>
          <a:p>
            <a:r>
              <a:rPr lang="en-US" dirty="0"/>
              <a:t>www.Techlanders.com</a:t>
            </a:r>
          </a:p>
        </p:txBody>
      </p:sp>
      <p:sp>
        <p:nvSpPr>
          <p:cNvPr id="4" name="Slide Number Placeholder 3"/>
          <p:cNvSpPr>
            <a:spLocks noGrp="1"/>
          </p:cNvSpPr>
          <p:nvPr>
            <p:ph type="sldNum" sz="quarter" idx="12"/>
          </p:nvPr>
        </p:nvSpPr>
        <p:spPr/>
        <p:txBody>
          <a:bodyPr/>
          <a:lstStyle/>
          <a:p>
            <a:fld id="{13F480B4-4699-41FE-89A7-96EFD1001786}" type="slidenum">
              <a:rPr lang="en-US" smtClean="0"/>
              <a:t>22</a:t>
            </a:fld>
            <a:endParaRPr lang="en-US"/>
          </a:p>
        </p:txBody>
      </p:sp>
      <p:sp>
        <p:nvSpPr>
          <p:cNvPr id="5" name="Title 4"/>
          <p:cNvSpPr>
            <a:spLocks noGrp="1"/>
          </p:cNvSpPr>
          <p:nvPr>
            <p:ph type="title"/>
          </p:nvPr>
        </p:nvSpPr>
        <p:spPr/>
        <p:txBody>
          <a:bodyPr>
            <a:normAutofit/>
          </a:bodyPr>
          <a:lstStyle/>
          <a:p>
            <a:r>
              <a:rPr lang="en-US" sz="4500" dirty="0"/>
              <a:t>Azure Availability Zones</a:t>
            </a:r>
          </a:p>
        </p:txBody>
      </p:sp>
      <p:pic>
        <p:nvPicPr>
          <p:cNvPr id="2052" name="Picture 4" descr="thumbnail image 1 captioned Availability Zone">
            <a:extLst>
              <a:ext uri="{FF2B5EF4-FFF2-40B4-BE49-F238E27FC236}">
                <a16:creationId xmlns:a16="http://schemas.microsoft.com/office/drawing/2014/main" id="{84493647-4816-C7D8-721A-B73A531374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0" y="1757684"/>
            <a:ext cx="4776890" cy="47768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81826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40080" y="1706880"/>
            <a:ext cx="11704320" cy="4827694"/>
          </a:xfrm>
        </p:spPr>
        <p:txBody>
          <a:bodyPr>
            <a:normAutofit/>
          </a:bodyPr>
          <a:lstStyle/>
          <a:p>
            <a:pPr algn="just">
              <a:lnSpc>
                <a:spcPct val="150000"/>
              </a:lnSpc>
            </a:pPr>
            <a:r>
              <a:rPr lang="en-US" sz="2000" dirty="0">
                <a:latin typeface="Times New Roman" panose="02020603050405020304" pitchFamily="18" charset="0"/>
                <a:cs typeface="Times New Roman" panose="02020603050405020304" pitchFamily="18" charset="0"/>
              </a:rPr>
              <a:t> An availability set is a logical grouping of virtual machines (VMs) that are deployed across multiple fault domains and update domains.</a:t>
            </a:r>
          </a:p>
          <a:p>
            <a:pPr algn="just">
              <a:lnSpc>
                <a:spcPct val="150000"/>
              </a:lnSpc>
            </a:pPr>
            <a:r>
              <a:rPr lang="en-US" sz="2000" dirty="0">
                <a:latin typeface="Times New Roman" panose="02020603050405020304" pitchFamily="18" charset="0"/>
                <a:cs typeface="Times New Roman" panose="02020603050405020304" pitchFamily="18" charset="0"/>
              </a:rPr>
              <a:t>Each availability set can be configured with up to three fault domains and twenty update domains.</a:t>
            </a:r>
          </a:p>
          <a:p>
            <a:pPr algn="just">
              <a:lnSpc>
                <a:spcPct val="150000"/>
              </a:lnSpc>
            </a:pPr>
            <a:r>
              <a:rPr lang="en-US" sz="2000" dirty="0">
                <a:latin typeface="Times New Roman" panose="02020603050405020304" pitchFamily="18" charset="0"/>
                <a:cs typeface="Times New Roman" panose="02020603050405020304" pitchFamily="18" charset="0"/>
              </a:rPr>
              <a:t>These configurations can't be changed once the availability set has been created.</a:t>
            </a:r>
          </a:p>
          <a:p>
            <a:pPr algn="just">
              <a:lnSpc>
                <a:spcPct val="150000"/>
              </a:lnSpc>
            </a:pPr>
            <a:r>
              <a:rPr lang="en-US" sz="2000" dirty="0">
                <a:latin typeface="Times New Roman" panose="02020603050405020304" pitchFamily="18" charset="0"/>
                <a:cs typeface="Times New Roman" panose="02020603050405020304" pitchFamily="18" charset="0"/>
              </a:rPr>
              <a:t>Update domains indicate groups of virtual machines and underlying physical hardware that can be rebooted at the same time.</a:t>
            </a:r>
          </a:p>
          <a:p>
            <a:pPr algn="just">
              <a:lnSpc>
                <a:spcPct val="150000"/>
              </a:lnSpc>
            </a:pPr>
            <a:r>
              <a:rPr lang="en-US" sz="2000" dirty="0">
                <a:latin typeface="Times New Roman" panose="02020603050405020304" pitchFamily="18" charset="0"/>
                <a:cs typeface="Times New Roman" panose="02020603050405020304" pitchFamily="18" charset="0"/>
              </a:rPr>
              <a:t>Fault domains define the group of virtual machines that share a common power source and network switch</a:t>
            </a:r>
          </a:p>
          <a:p>
            <a:pPr algn="just">
              <a:lnSpc>
                <a:spcPct val="150000"/>
              </a:lnSpc>
            </a:pPr>
            <a:r>
              <a:rPr lang="en-US" sz="2000" dirty="0">
                <a:latin typeface="Times New Roman" panose="02020603050405020304" pitchFamily="18" charset="0"/>
                <a:cs typeface="Times New Roman" panose="02020603050405020304" pitchFamily="18" charset="0"/>
              </a:rPr>
              <a:t>The purpose of an availability set is to enhance the reliability and availability of applications and services by minimizing the impact of hardware or software failures and planned maintenance events.</a:t>
            </a:r>
            <a:endParaRPr lang="en-US" sz="2000" b="1" dirty="0"/>
          </a:p>
        </p:txBody>
      </p:sp>
      <p:sp>
        <p:nvSpPr>
          <p:cNvPr id="3" name="Footer Placeholder 2"/>
          <p:cNvSpPr>
            <a:spLocks noGrp="1"/>
          </p:cNvSpPr>
          <p:nvPr>
            <p:ph type="ftr" sz="quarter" idx="11"/>
          </p:nvPr>
        </p:nvSpPr>
        <p:spPr/>
        <p:txBody>
          <a:bodyPr/>
          <a:lstStyle/>
          <a:p>
            <a:r>
              <a:rPr lang="en-US" dirty="0"/>
              <a:t>www.Techlanders.com</a:t>
            </a:r>
          </a:p>
        </p:txBody>
      </p:sp>
      <p:sp>
        <p:nvSpPr>
          <p:cNvPr id="4" name="Slide Number Placeholder 3"/>
          <p:cNvSpPr>
            <a:spLocks noGrp="1"/>
          </p:cNvSpPr>
          <p:nvPr>
            <p:ph type="sldNum" sz="quarter" idx="12"/>
          </p:nvPr>
        </p:nvSpPr>
        <p:spPr/>
        <p:txBody>
          <a:bodyPr/>
          <a:lstStyle/>
          <a:p>
            <a:fld id="{13F480B4-4699-41FE-89A7-96EFD1001786}" type="slidenum">
              <a:rPr lang="en-US" smtClean="0"/>
              <a:t>23</a:t>
            </a:fld>
            <a:endParaRPr lang="en-US"/>
          </a:p>
        </p:txBody>
      </p:sp>
      <p:sp>
        <p:nvSpPr>
          <p:cNvPr id="5" name="Title 4"/>
          <p:cNvSpPr>
            <a:spLocks noGrp="1"/>
          </p:cNvSpPr>
          <p:nvPr>
            <p:ph type="title"/>
          </p:nvPr>
        </p:nvSpPr>
        <p:spPr/>
        <p:txBody>
          <a:bodyPr>
            <a:normAutofit/>
          </a:bodyPr>
          <a:lstStyle/>
          <a:p>
            <a:r>
              <a:rPr lang="en-US" sz="4500" dirty="0"/>
              <a:t>Azure Availability Set</a:t>
            </a:r>
          </a:p>
        </p:txBody>
      </p:sp>
    </p:spTree>
    <p:extLst>
      <p:ext uri="{BB962C8B-B14F-4D97-AF65-F5344CB8AC3E}">
        <p14:creationId xmlns:p14="http://schemas.microsoft.com/office/powerpoint/2010/main" val="41864147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a:t>www.Techlanders.com</a:t>
            </a:r>
          </a:p>
        </p:txBody>
      </p:sp>
      <p:sp>
        <p:nvSpPr>
          <p:cNvPr id="4" name="Slide Number Placeholder 3"/>
          <p:cNvSpPr>
            <a:spLocks noGrp="1"/>
          </p:cNvSpPr>
          <p:nvPr>
            <p:ph type="sldNum" sz="quarter" idx="12"/>
          </p:nvPr>
        </p:nvSpPr>
        <p:spPr/>
        <p:txBody>
          <a:bodyPr/>
          <a:lstStyle/>
          <a:p>
            <a:fld id="{13F480B4-4699-41FE-89A7-96EFD1001786}" type="slidenum">
              <a:rPr lang="en-US" smtClean="0"/>
              <a:t>24</a:t>
            </a:fld>
            <a:endParaRPr lang="en-US"/>
          </a:p>
        </p:txBody>
      </p:sp>
      <p:sp>
        <p:nvSpPr>
          <p:cNvPr id="5" name="Title 4"/>
          <p:cNvSpPr>
            <a:spLocks noGrp="1"/>
          </p:cNvSpPr>
          <p:nvPr>
            <p:ph type="title"/>
          </p:nvPr>
        </p:nvSpPr>
        <p:spPr/>
        <p:txBody>
          <a:bodyPr>
            <a:normAutofit/>
          </a:bodyPr>
          <a:lstStyle/>
          <a:p>
            <a:r>
              <a:rPr lang="en-US" sz="4500" dirty="0"/>
              <a:t>Azure Availability Set</a:t>
            </a:r>
          </a:p>
        </p:txBody>
      </p:sp>
      <p:pic>
        <p:nvPicPr>
          <p:cNvPr id="4098" name="Picture 2" descr="Diagram showing various compute clusters split into fault domains and within those fault domains, we have multiple update domains">
            <a:extLst>
              <a:ext uri="{FF2B5EF4-FFF2-40B4-BE49-F238E27FC236}">
                <a16:creationId xmlns:a16="http://schemas.microsoft.com/office/drawing/2014/main" id="{70700980-3E39-B3C0-FE81-8D47E2A7D2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9250" y="1703286"/>
            <a:ext cx="9429750" cy="5076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40030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a:t>www.Techlanders.com</a:t>
            </a:r>
          </a:p>
        </p:txBody>
      </p:sp>
      <p:sp>
        <p:nvSpPr>
          <p:cNvPr id="4" name="Slide Number Placeholder 3"/>
          <p:cNvSpPr>
            <a:spLocks noGrp="1"/>
          </p:cNvSpPr>
          <p:nvPr>
            <p:ph type="sldNum" sz="quarter" idx="12"/>
          </p:nvPr>
        </p:nvSpPr>
        <p:spPr/>
        <p:txBody>
          <a:bodyPr/>
          <a:lstStyle/>
          <a:p>
            <a:fld id="{13F480B4-4699-41FE-89A7-96EFD1001786}" type="slidenum">
              <a:rPr lang="en-US" smtClean="0"/>
              <a:t>25</a:t>
            </a:fld>
            <a:endParaRPr lang="en-US"/>
          </a:p>
        </p:txBody>
      </p:sp>
      <p:sp>
        <p:nvSpPr>
          <p:cNvPr id="8" name="Rectangle 7"/>
          <p:cNvSpPr/>
          <p:nvPr/>
        </p:nvSpPr>
        <p:spPr>
          <a:xfrm rot="19423632">
            <a:off x="93968" y="2687140"/>
            <a:ext cx="12406084" cy="1670302"/>
          </a:xfrm>
          <a:prstGeom prst="rect">
            <a:avLst/>
          </a:prstGeom>
          <a:noFill/>
        </p:spPr>
        <p:txBody>
          <a:bodyPr wrap="none" lIns="114901" tIns="57454" rIns="114901" bIns="57454">
            <a:spAutoFit/>
          </a:bodyPr>
          <a:lstStyle/>
          <a:p>
            <a:pPr algn="ctr"/>
            <a:r>
              <a:rPr lang="en-US" sz="10100" dirty="0">
                <a:ln w="0"/>
                <a:solidFill>
                  <a:srgbClr val="4F81BD">
                    <a:alpha val="8000"/>
                  </a:srgbClr>
                </a:solidFill>
              </a:rPr>
              <a:t>Techlanders Solutions</a:t>
            </a:r>
          </a:p>
        </p:txBody>
      </p:sp>
      <p:sp>
        <p:nvSpPr>
          <p:cNvPr id="10" name="Title 9">
            <a:extLst>
              <a:ext uri="{FF2B5EF4-FFF2-40B4-BE49-F238E27FC236}">
                <a16:creationId xmlns:a16="http://schemas.microsoft.com/office/drawing/2014/main" id="{90A510B3-63CA-1915-BE78-2C3B28F0B8A8}"/>
              </a:ext>
            </a:extLst>
          </p:cNvPr>
          <p:cNvSpPr>
            <a:spLocks noGrp="1"/>
          </p:cNvSpPr>
          <p:nvPr>
            <p:ph type="title"/>
          </p:nvPr>
        </p:nvSpPr>
        <p:spPr>
          <a:xfrm>
            <a:off x="640080" y="2514600"/>
            <a:ext cx="11521440" cy="1219200"/>
          </a:xfrm>
        </p:spPr>
        <p:txBody>
          <a:bodyPr>
            <a:normAutofit fontScale="90000"/>
          </a:bodyPr>
          <a:lstStyle/>
          <a:p>
            <a:r>
              <a:rPr lang="en-US" sz="8000" u="none" dirty="0"/>
              <a:t>Lab -1 </a:t>
            </a:r>
            <a:br>
              <a:rPr lang="en-US" u="none" dirty="0"/>
            </a:br>
            <a:br>
              <a:rPr lang="en-US" u="none" dirty="0"/>
            </a:br>
            <a:r>
              <a:rPr lang="en-US" u="none" dirty="0"/>
              <a:t>Login to Azure Portal and Discover Azure Region and Availability Zone </a:t>
            </a:r>
          </a:p>
        </p:txBody>
      </p:sp>
    </p:spTree>
    <p:extLst>
      <p:ext uri="{BB962C8B-B14F-4D97-AF65-F5344CB8AC3E}">
        <p14:creationId xmlns:p14="http://schemas.microsoft.com/office/powerpoint/2010/main" val="28830553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a:t>www.Techlanders.com</a:t>
            </a:r>
          </a:p>
        </p:txBody>
      </p:sp>
      <p:sp>
        <p:nvSpPr>
          <p:cNvPr id="4" name="Slide Number Placeholder 3"/>
          <p:cNvSpPr>
            <a:spLocks noGrp="1"/>
          </p:cNvSpPr>
          <p:nvPr>
            <p:ph type="sldNum" sz="quarter" idx="12"/>
          </p:nvPr>
        </p:nvSpPr>
        <p:spPr/>
        <p:txBody>
          <a:bodyPr/>
          <a:lstStyle/>
          <a:p>
            <a:fld id="{13F480B4-4699-41FE-89A7-96EFD1001786}" type="slidenum">
              <a:rPr lang="en-US" smtClean="0"/>
              <a:t>26</a:t>
            </a:fld>
            <a:endParaRPr lang="en-US"/>
          </a:p>
        </p:txBody>
      </p:sp>
      <p:sp>
        <p:nvSpPr>
          <p:cNvPr id="8" name="Rectangle 7"/>
          <p:cNvSpPr/>
          <p:nvPr/>
        </p:nvSpPr>
        <p:spPr>
          <a:xfrm rot="19423632">
            <a:off x="93968" y="2687140"/>
            <a:ext cx="12406084" cy="1670302"/>
          </a:xfrm>
          <a:prstGeom prst="rect">
            <a:avLst/>
          </a:prstGeom>
          <a:noFill/>
        </p:spPr>
        <p:txBody>
          <a:bodyPr wrap="none" lIns="114901" tIns="57454" rIns="114901" bIns="57454">
            <a:spAutoFit/>
          </a:bodyPr>
          <a:lstStyle/>
          <a:p>
            <a:pPr algn="ctr"/>
            <a:r>
              <a:rPr lang="en-US" sz="10100" dirty="0">
                <a:ln w="0"/>
                <a:solidFill>
                  <a:srgbClr val="4F81BD">
                    <a:alpha val="8000"/>
                  </a:srgbClr>
                </a:solidFill>
              </a:rPr>
              <a:t>Techlanders Solutions</a:t>
            </a:r>
          </a:p>
        </p:txBody>
      </p:sp>
      <p:sp>
        <p:nvSpPr>
          <p:cNvPr id="10" name="Title 9">
            <a:extLst>
              <a:ext uri="{FF2B5EF4-FFF2-40B4-BE49-F238E27FC236}">
                <a16:creationId xmlns:a16="http://schemas.microsoft.com/office/drawing/2014/main" id="{90A510B3-63CA-1915-BE78-2C3B28F0B8A8}"/>
              </a:ext>
            </a:extLst>
          </p:cNvPr>
          <p:cNvSpPr>
            <a:spLocks noGrp="1"/>
          </p:cNvSpPr>
          <p:nvPr>
            <p:ph type="title"/>
          </p:nvPr>
        </p:nvSpPr>
        <p:spPr>
          <a:xfrm>
            <a:off x="669897" y="1447800"/>
            <a:ext cx="11521440" cy="3954607"/>
          </a:xfrm>
        </p:spPr>
        <p:txBody>
          <a:bodyPr>
            <a:normAutofit/>
          </a:bodyPr>
          <a:lstStyle/>
          <a:p>
            <a:r>
              <a:rPr lang="en-US" u="none" dirty="0"/>
              <a:t>Azure Active Directory</a:t>
            </a:r>
          </a:p>
        </p:txBody>
      </p:sp>
    </p:spTree>
    <p:extLst>
      <p:ext uri="{BB962C8B-B14F-4D97-AF65-F5344CB8AC3E}">
        <p14:creationId xmlns:p14="http://schemas.microsoft.com/office/powerpoint/2010/main" val="17969283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40080" y="1706880"/>
            <a:ext cx="11704320" cy="4827694"/>
          </a:xfrm>
        </p:spPr>
        <p:txBody>
          <a:bodyPr>
            <a:normAutofit/>
          </a:bodyPr>
          <a:lstStyle/>
          <a:p>
            <a:pPr algn="just">
              <a:lnSpc>
                <a:spcPct val="150000"/>
              </a:lnSpc>
            </a:pPr>
            <a:r>
              <a:rPr lang="en-US" sz="2000" dirty="0">
                <a:latin typeface="Times New Roman" panose="02020603050405020304" pitchFamily="18" charset="0"/>
                <a:cs typeface="Times New Roman" panose="02020603050405020304" pitchFamily="18" charset="0"/>
              </a:rPr>
              <a:t>Azure Active Directory (Azure AD) is a cloud-based identity and access management (IAM) service provided by Microsoft as part of its Azure cloud platform.</a:t>
            </a:r>
          </a:p>
          <a:p>
            <a:pPr algn="just">
              <a:lnSpc>
                <a:spcPct val="150000"/>
              </a:lnSpc>
            </a:pPr>
            <a:r>
              <a:rPr lang="en-US" sz="2000" dirty="0"/>
              <a:t> It is designed to help organizations manage user identities and control access to resources across various cloud applications, including Microsoft 365, Azure services, and other third-party applications.</a:t>
            </a:r>
          </a:p>
          <a:p>
            <a:pPr algn="just">
              <a:lnSpc>
                <a:spcPct val="150000"/>
              </a:lnSpc>
            </a:pPr>
            <a:r>
              <a:rPr lang="en-US" sz="2000" dirty="0"/>
              <a:t>Azure AD serves as a centralized repository for storing user accounts, security groups, and application information. </a:t>
            </a:r>
          </a:p>
          <a:p>
            <a:pPr algn="just">
              <a:lnSpc>
                <a:spcPct val="150000"/>
              </a:lnSpc>
            </a:pPr>
            <a:r>
              <a:rPr lang="en-US" sz="2000" dirty="0"/>
              <a:t>It enables administrators to manage user identities, assign access permissions, enforce security policies, and monitor user activity.</a:t>
            </a:r>
          </a:p>
        </p:txBody>
      </p:sp>
      <p:sp>
        <p:nvSpPr>
          <p:cNvPr id="3" name="Footer Placeholder 2"/>
          <p:cNvSpPr>
            <a:spLocks noGrp="1"/>
          </p:cNvSpPr>
          <p:nvPr>
            <p:ph type="ftr" sz="quarter" idx="11"/>
          </p:nvPr>
        </p:nvSpPr>
        <p:spPr/>
        <p:txBody>
          <a:bodyPr/>
          <a:lstStyle/>
          <a:p>
            <a:r>
              <a:rPr lang="en-US" dirty="0"/>
              <a:t>www.Techlanders.com</a:t>
            </a:r>
          </a:p>
        </p:txBody>
      </p:sp>
      <p:sp>
        <p:nvSpPr>
          <p:cNvPr id="4" name="Slide Number Placeholder 3"/>
          <p:cNvSpPr>
            <a:spLocks noGrp="1"/>
          </p:cNvSpPr>
          <p:nvPr>
            <p:ph type="sldNum" sz="quarter" idx="12"/>
          </p:nvPr>
        </p:nvSpPr>
        <p:spPr/>
        <p:txBody>
          <a:bodyPr/>
          <a:lstStyle/>
          <a:p>
            <a:fld id="{13F480B4-4699-41FE-89A7-96EFD1001786}" type="slidenum">
              <a:rPr lang="en-US" smtClean="0"/>
              <a:t>27</a:t>
            </a:fld>
            <a:endParaRPr lang="en-US"/>
          </a:p>
        </p:txBody>
      </p:sp>
      <p:sp>
        <p:nvSpPr>
          <p:cNvPr id="5" name="Title 4"/>
          <p:cNvSpPr>
            <a:spLocks noGrp="1"/>
          </p:cNvSpPr>
          <p:nvPr>
            <p:ph type="title"/>
          </p:nvPr>
        </p:nvSpPr>
        <p:spPr/>
        <p:txBody>
          <a:bodyPr>
            <a:normAutofit/>
          </a:bodyPr>
          <a:lstStyle/>
          <a:p>
            <a:r>
              <a:rPr lang="en-US" sz="4500" dirty="0"/>
              <a:t>Azure Active Directory</a:t>
            </a:r>
          </a:p>
        </p:txBody>
      </p:sp>
    </p:spTree>
    <p:extLst>
      <p:ext uri="{BB962C8B-B14F-4D97-AF65-F5344CB8AC3E}">
        <p14:creationId xmlns:p14="http://schemas.microsoft.com/office/powerpoint/2010/main" val="3117457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500"/>
                                        <p:tgtEl>
                                          <p:spTgt spid="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40080" y="1706880"/>
            <a:ext cx="11704320" cy="4827694"/>
          </a:xfrm>
        </p:spPr>
        <p:txBody>
          <a:bodyPr>
            <a:normAutofit/>
          </a:bodyPr>
          <a:lstStyle/>
          <a:p>
            <a:pPr marL="0" indent="0" algn="just">
              <a:lnSpc>
                <a:spcPct val="150000"/>
              </a:lnSpc>
              <a:buNone/>
            </a:pPr>
            <a:r>
              <a:rPr lang="en-US" sz="2000" dirty="0">
                <a:latin typeface="Times New Roman" panose="02020603050405020304" pitchFamily="18" charset="0"/>
                <a:cs typeface="Times New Roman" panose="02020603050405020304" pitchFamily="18" charset="0"/>
              </a:rPr>
              <a:t>Azure AD defines users in three ways</a:t>
            </a:r>
          </a:p>
          <a:p>
            <a:pPr algn="just">
              <a:lnSpc>
                <a:spcPct val="150000"/>
              </a:lnSpc>
            </a:pPr>
            <a:r>
              <a:rPr lang="en-US" sz="2000" dirty="0">
                <a:latin typeface="Times New Roman" panose="02020603050405020304" pitchFamily="18" charset="0"/>
                <a:cs typeface="Times New Roman" panose="02020603050405020304" pitchFamily="18" charset="0"/>
              </a:rPr>
              <a:t>Cloud identities </a:t>
            </a:r>
          </a:p>
          <a:p>
            <a:pPr algn="just">
              <a:lnSpc>
                <a:spcPct val="150000"/>
              </a:lnSpc>
            </a:pPr>
            <a:r>
              <a:rPr lang="en-US" sz="2000" dirty="0">
                <a:latin typeface="Times New Roman" panose="02020603050405020304" pitchFamily="18" charset="0"/>
                <a:cs typeface="Times New Roman" panose="02020603050405020304" pitchFamily="18" charset="0"/>
              </a:rPr>
              <a:t>Directory-synchronized </a:t>
            </a:r>
          </a:p>
          <a:p>
            <a:pPr algn="just">
              <a:lnSpc>
                <a:spcPct val="150000"/>
              </a:lnSpc>
            </a:pPr>
            <a:r>
              <a:rPr lang="en-US" sz="2000" dirty="0">
                <a:latin typeface="Times New Roman" panose="02020603050405020304" pitchFamily="18" charset="0"/>
                <a:cs typeface="Times New Roman" panose="02020603050405020304" pitchFamily="18" charset="0"/>
              </a:rPr>
              <a:t>Guest users</a:t>
            </a:r>
            <a:endParaRPr lang="en-US" sz="2000" dirty="0"/>
          </a:p>
        </p:txBody>
      </p:sp>
      <p:sp>
        <p:nvSpPr>
          <p:cNvPr id="3" name="Footer Placeholder 2"/>
          <p:cNvSpPr>
            <a:spLocks noGrp="1"/>
          </p:cNvSpPr>
          <p:nvPr>
            <p:ph type="ftr" sz="quarter" idx="11"/>
          </p:nvPr>
        </p:nvSpPr>
        <p:spPr/>
        <p:txBody>
          <a:bodyPr/>
          <a:lstStyle/>
          <a:p>
            <a:r>
              <a:rPr lang="en-US" dirty="0"/>
              <a:t>www.Techlanders.com</a:t>
            </a:r>
          </a:p>
        </p:txBody>
      </p:sp>
      <p:sp>
        <p:nvSpPr>
          <p:cNvPr id="4" name="Slide Number Placeholder 3"/>
          <p:cNvSpPr>
            <a:spLocks noGrp="1"/>
          </p:cNvSpPr>
          <p:nvPr>
            <p:ph type="sldNum" sz="quarter" idx="12"/>
          </p:nvPr>
        </p:nvSpPr>
        <p:spPr/>
        <p:txBody>
          <a:bodyPr/>
          <a:lstStyle/>
          <a:p>
            <a:fld id="{13F480B4-4699-41FE-89A7-96EFD1001786}" type="slidenum">
              <a:rPr lang="en-US" smtClean="0"/>
              <a:t>28</a:t>
            </a:fld>
            <a:endParaRPr lang="en-US"/>
          </a:p>
        </p:txBody>
      </p:sp>
      <p:sp>
        <p:nvSpPr>
          <p:cNvPr id="5" name="Title 4"/>
          <p:cNvSpPr>
            <a:spLocks noGrp="1"/>
          </p:cNvSpPr>
          <p:nvPr>
            <p:ph type="title"/>
          </p:nvPr>
        </p:nvSpPr>
        <p:spPr/>
        <p:txBody>
          <a:bodyPr>
            <a:normAutofit/>
          </a:bodyPr>
          <a:lstStyle/>
          <a:p>
            <a:r>
              <a:rPr lang="en-US" sz="4500" dirty="0"/>
              <a:t>Azure Active Directory</a:t>
            </a:r>
          </a:p>
        </p:txBody>
      </p:sp>
    </p:spTree>
    <p:extLst>
      <p:ext uri="{BB962C8B-B14F-4D97-AF65-F5344CB8AC3E}">
        <p14:creationId xmlns:p14="http://schemas.microsoft.com/office/powerpoint/2010/main" val="2182772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500"/>
                                        <p:tgtEl>
                                          <p:spTgt spid="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a:t>www.Techlanders.com</a:t>
            </a:r>
          </a:p>
        </p:txBody>
      </p:sp>
      <p:sp>
        <p:nvSpPr>
          <p:cNvPr id="4" name="Slide Number Placeholder 3"/>
          <p:cNvSpPr>
            <a:spLocks noGrp="1"/>
          </p:cNvSpPr>
          <p:nvPr>
            <p:ph type="sldNum" sz="quarter" idx="12"/>
          </p:nvPr>
        </p:nvSpPr>
        <p:spPr/>
        <p:txBody>
          <a:bodyPr/>
          <a:lstStyle/>
          <a:p>
            <a:fld id="{13F480B4-4699-41FE-89A7-96EFD1001786}" type="slidenum">
              <a:rPr lang="en-US" smtClean="0"/>
              <a:t>29</a:t>
            </a:fld>
            <a:endParaRPr lang="en-US"/>
          </a:p>
        </p:txBody>
      </p:sp>
      <p:sp>
        <p:nvSpPr>
          <p:cNvPr id="5" name="Title 4"/>
          <p:cNvSpPr>
            <a:spLocks noGrp="1"/>
          </p:cNvSpPr>
          <p:nvPr>
            <p:ph type="title"/>
          </p:nvPr>
        </p:nvSpPr>
        <p:spPr/>
        <p:txBody>
          <a:bodyPr>
            <a:normAutofit/>
          </a:bodyPr>
          <a:lstStyle/>
          <a:p>
            <a:r>
              <a:rPr lang="en-US" sz="4500" dirty="0"/>
              <a:t>Tenant</a:t>
            </a:r>
          </a:p>
        </p:txBody>
      </p:sp>
      <p:sp>
        <p:nvSpPr>
          <p:cNvPr id="12" name="TextBox 11">
            <a:extLst>
              <a:ext uri="{FF2B5EF4-FFF2-40B4-BE49-F238E27FC236}">
                <a16:creationId xmlns:a16="http://schemas.microsoft.com/office/drawing/2014/main" id="{A77AC6AC-66DE-9032-EA96-DDEC194C1154}"/>
              </a:ext>
            </a:extLst>
          </p:cNvPr>
          <p:cNvSpPr txBox="1"/>
          <p:nvPr/>
        </p:nvSpPr>
        <p:spPr>
          <a:xfrm>
            <a:off x="640080" y="1752600"/>
            <a:ext cx="11353799" cy="1421992"/>
          </a:xfrm>
          <a:prstGeom prst="rect">
            <a:avLst/>
          </a:prstGeom>
          <a:noFill/>
        </p:spPr>
        <p:txBody>
          <a:bodyPr wrap="square">
            <a:spAutoFit/>
          </a:bodyPr>
          <a:lstStyle/>
          <a:p>
            <a:pPr algn="just">
              <a:lnSpc>
                <a:spcPct val="150000"/>
              </a:lnSpc>
            </a:pPr>
            <a:r>
              <a:rPr lang="en-US" sz="2000" dirty="0">
                <a:latin typeface="Times New Roman" panose="02020603050405020304" pitchFamily="18" charset="0"/>
                <a:cs typeface="Times New Roman" panose="02020603050405020304" pitchFamily="18" charset="0"/>
              </a:rPr>
              <a:t>A tenant is a representation of an organization. It's a dedicated instance of Azure AD that an organization or app developer receives when the organization or app developer creates a relationship with Microsoft-- like signing up for Azure, Microsoft Intune, or Microsoft 365.</a:t>
            </a:r>
          </a:p>
        </p:txBody>
      </p:sp>
      <p:pic>
        <p:nvPicPr>
          <p:cNvPr id="1032" name="Picture 8" descr="What is Azure Tenant | Blog | Adroit Information Technology Academy (AITA)">
            <a:extLst>
              <a:ext uri="{FF2B5EF4-FFF2-40B4-BE49-F238E27FC236}">
                <a16:creationId xmlns:a16="http://schemas.microsoft.com/office/drawing/2014/main" id="{B5495995-8D77-822D-B63F-1CF841A39A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54716" y="3486689"/>
            <a:ext cx="5724525" cy="2981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42316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57150"/>
            <a:ext cx="4800600" cy="7200900"/>
          </a:xfrm>
          <a:prstGeom prst="rect">
            <a:avLst/>
          </a:prstGeom>
        </p:spPr>
      </p:pic>
      <p:sp>
        <p:nvSpPr>
          <p:cNvPr id="3" name="Text 0"/>
          <p:cNvSpPr/>
          <p:nvPr/>
        </p:nvSpPr>
        <p:spPr>
          <a:xfrm>
            <a:off x="5495167" y="863085"/>
            <a:ext cx="5902404" cy="620182"/>
          </a:xfrm>
          <a:prstGeom prst="rect">
            <a:avLst/>
          </a:prstGeom>
          <a:noFill/>
          <a:ln/>
        </p:spPr>
        <p:txBody>
          <a:bodyPr wrap="none" lIns="0" tIns="0" rIns="0" bIns="0" rtlCol="0" anchor="t"/>
          <a:lstStyle/>
          <a:p>
            <a:pPr>
              <a:lnSpc>
                <a:spcPts val="4856"/>
              </a:lnSpc>
            </a:pPr>
            <a:r>
              <a:rPr lang="en-US" sz="3894" dirty="0">
                <a:solidFill>
                  <a:srgbClr val="312F2B"/>
                </a:solidFill>
                <a:latin typeface="Gelasio" pitchFamily="34" charset="0"/>
                <a:ea typeface="Gelasio" pitchFamily="34" charset="-122"/>
                <a:cs typeface="Gelasio" pitchFamily="34" charset="-120"/>
              </a:rPr>
              <a:t>What is Cloud Computing?</a:t>
            </a:r>
            <a:endParaRPr lang="en-US" sz="3894" dirty="0"/>
          </a:p>
        </p:txBody>
      </p:sp>
      <p:sp>
        <p:nvSpPr>
          <p:cNvPr id="7" name="Text 4"/>
          <p:cNvSpPr/>
          <p:nvPr/>
        </p:nvSpPr>
        <p:spPr>
          <a:xfrm>
            <a:off x="5319787" y="2069974"/>
            <a:ext cx="7289384" cy="4651301"/>
          </a:xfrm>
          <a:prstGeom prst="rect">
            <a:avLst/>
          </a:prstGeom>
          <a:noFill/>
          <a:ln/>
        </p:spPr>
        <p:txBody>
          <a:bodyPr wrap="square" lIns="0" tIns="0" rIns="0" bIns="0" rtlCol="0" anchor="t"/>
          <a:lstStyle/>
          <a:p>
            <a:pPr marL="250031" indent="-250031" algn="just">
              <a:lnSpc>
                <a:spcPct val="200000"/>
              </a:lnSpc>
              <a:buFont typeface="Arial" panose="020B0604020202020204" pitchFamily="34" charset="0"/>
              <a:buChar char="•"/>
            </a:pPr>
            <a:r>
              <a:rPr lang="en-US" sz="1400" dirty="0">
                <a:latin typeface="Open Sans" panose="020B0606030504020204" pitchFamily="34" charset="0"/>
                <a:ea typeface="Open Sans" panose="020B0606030504020204" pitchFamily="34" charset="0"/>
                <a:cs typeface="Open Sans" panose="020B0606030504020204" pitchFamily="34" charset="0"/>
              </a:rPr>
              <a:t>Cloud computing refers to the delivery of computing services—including servers, storage, databases, networking, software, and more—over the internet. Instead of owning and maintaining physical servers or infrastructure, users can access these services on-demand from cloud service providers.</a:t>
            </a:r>
            <a:endParaRPr lang="en-US" sz="1400" dirty="0">
              <a:solidFill>
                <a:srgbClr val="272525"/>
              </a:solidFill>
              <a:latin typeface="Open Sans" panose="020B0606030504020204" pitchFamily="34" charset="0"/>
              <a:ea typeface="Open Sans" panose="020B0606030504020204" pitchFamily="34" charset="0"/>
              <a:cs typeface="Open Sans" panose="020B0606030504020204" pitchFamily="34" charset="0"/>
            </a:endParaRPr>
          </a:p>
          <a:p>
            <a:pPr marL="250031" indent="-250031" algn="just">
              <a:lnSpc>
                <a:spcPct val="200000"/>
              </a:lnSpc>
              <a:buFont typeface="Arial" panose="020B0604020202020204" pitchFamily="34" charset="0"/>
              <a:buChar char="•"/>
            </a:pPr>
            <a:r>
              <a:rPr lang="en-US" sz="1400" dirty="0">
                <a:solidFill>
                  <a:srgbClr val="272525"/>
                </a:solidFill>
                <a:latin typeface="Open Sans" panose="020B0606030504020204" pitchFamily="34" charset="0"/>
                <a:ea typeface="Open Sans" panose="020B0606030504020204" pitchFamily="34" charset="0"/>
                <a:cs typeface="Open Sans" panose="020B0606030504020204" pitchFamily="34" charset="0"/>
              </a:rPr>
              <a:t>Cloud computing allows users to access and utilize computing resources, such as storage, processing power, and software, over the internet rather than on local devices.</a:t>
            </a:r>
          </a:p>
          <a:p>
            <a:pPr marL="250031" indent="-250031" algn="just">
              <a:lnSpc>
                <a:spcPct val="200000"/>
              </a:lnSpc>
              <a:buFont typeface="Arial" panose="020B0604020202020204" pitchFamily="34" charset="0"/>
              <a:buChar char="•"/>
            </a:pPr>
            <a:r>
              <a:rPr lang="en-US" sz="1400" dirty="0">
                <a:solidFill>
                  <a:srgbClr val="272525"/>
                </a:solidFill>
                <a:latin typeface="Open Sans" panose="020B0606030504020204" pitchFamily="34" charset="0"/>
                <a:ea typeface="Open Sans" panose="020B0606030504020204" pitchFamily="34" charset="0"/>
                <a:cs typeface="Open Sans" panose="020B0606030504020204" pitchFamily="34" charset="0"/>
              </a:rPr>
              <a:t>Cloud providers handle the maintenance, updates, and security of the underlying infrastructure, freeing users from these responsibilities.</a:t>
            </a:r>
            <a:endParaRPr lang="en-US" sz="1400" dirty="0">
              <a:latin typeface="Open Sans" panose="020B0606030504020204" pitchFamily="34" charset="0"/>
              <a:ea typeface="Open Sans" panose="020B0606030504020204" pitchFamily="34" charset="0"/>
              <a:cs typeface="Open Sans" panose="020B0606030504020204" pitchFamily="34" charset="0"/>
            </a:endParaRPr>
          </a:p>
          <a:p>
            <a:pPr marL="250031" indent="-250031" algn="just">
              <a:lnSpc>
                <a:spcPct val="200000"/>
              </a:lnSpc>
              <a:buFont typeface="Arial" panose="020B0604020202020204" pitchFamily="34" charset="0"/>
              <a:buChar char="•"/>
            </a:pPr>
            <a:endParaRPr lang="en-US" sz="1531" dirty="0"/>
          </a:p>
          <a:p>
            <a:pPr algn="just">
              <a:lnSpc>
                <a:spcPct val="200000"/>
              </a:lnSpc>
            </a:pPr>
            <a:endParaRPr lang="en-US" sz="1531" dirty="0"/>
          </a:p>
        </p:txBody>
      </p:sp>
      <p:sp>
        <p:nvSpPr>
          <p:cNvPr id="11" name="Text 8"/>
          <p:cNvSpPr/>
          <p:nvPr/>
        </p:nvSpPr>
        <p:spPr>
          <a:xfrm>
            <a:off x="9545360" y="2433281"/>
            <a:ext cx="2561779" cy="1587699"/>
          </a:xfrm>
          <a:prstGeom prst="rect">
            <a:avLst/>
          </a:prstGeom>
          <a:noFill/>
          <a:ln/>
        </p:spPr>
        <p:txBody>
          <a:bodyPr wrap="square" lIns="0" tIns="0" rIns="0" bIns="0" rtlCol="0" anchor="t"/>
          <a:lstStyle/>
          <a:p>
            <a:pPr>
              <a:lnSpc>
                <a:spcPts val="2494"/>
              </a:lnSpc>
            </a:pPr>
            <a:endParaRPr lang="en-US" sz="1531" dirty="0"/>
          </a:p>
        </p:txBody>
      </p:sp>
      <p:sp>
        <p:nvSpPr>
          <p:cNvPr id="15" name="Text 12"/>
          <p:cNvSpPr/>
          <p:nvPr/>
        </p:nvSpPr>
        <p:spPr>
          <a:xfrm>
            <a:off x="6140143" y="5816933"/>
            <a:ext cx="5966892" cy="635079"/>
          </a:xfrm>
          <a:prstGeom prst="rect">
            <a:avLst/>
          </a:prstGeom>
          <a:noFill/>
          <a:ln/>
        </p:spPr>
        <p:txBody>
          <a:bodyPr wrap="square" lIns="0" tIns="0" rIns="0" bIns="0" rtlCol="0" anchor="t"/>
          <a:lstStyle/>
          <a:p>
            <a:pPr>
              <a:lnSpc>
                <a:spcPts val="2494"/>
              </a:lnSpc>
            </a:pPr>
            <a:endParaRPr lang="en-US" sz="1531" dirty="0"/>
          </a:p>
        </p:txBody>
      </p:sp>
      <p:pic>
        <p:nvPicPr>
          <p:cNvPr id="16" name="Picture 15">
            <a:extLst>
              <a:ext uri="{FF2B5EF4-FFF2-40B4-BE49-F238E27FC236}">
                <a16:creationId xmlns:a16="http://schemas.microsoft.com/office/drawing/2014/main" id="{A48A4639-E2B3-8CB3-9387-E21567BAC7A8}"/>
              </a:ext>
            </a:extLst>
          </p:cNvPr>
          <p:cNvPicPr>
            <a:picLocks noChangeAspect="1"/>
          </p:cNvPicPr>
          <p:nvPr/>
        </p:nvPicPr>
        <p:blipFill>
          <a:blip r:embed="rId4"/>
          <a:stretch>
            <a:fillRect/>
          </a:stretch>
        </p:blipFill>
        <p:spPr>
          <a:xfrm>
            <a:off x="11140634" y="6779413"/>
            <a:ext cx="1572525" cy="407742"/>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a:t>www.Techlanders.com</a:t>
            </a:r>
          </a:p>
        </p:txBody>
      </p:sp>
      <p:sp>
        <p:nvSpPr>
          <p:cNvPr id="4" name="Slide Number Placeholder 3"/>
          <p:cNvSpPr>
            <a:spLocks noGrp="1"/>
          </p:cNvSpPr>
          <p:nvPr>
            <p:ph type="sldNum" sz="quarter" idx="12"/>
          </p:nvPr>
        </p:nvSpPr>
        <p:spPr/>
        <p:txBody>
          <a:bodyPr/>
          <a:lstStyle/>
          <a:p>
            <a:fld id="{13F480B4-4699-41FE-89A7-96EFD1001786}" type="slidenum">
              <a:rPr lang="en-US" smtClean="0"/>
              <a:t>30</a:t>
            </a:fld>
            <a:endParaRPr lang="en-US" dirty="0"/>
          </a:p>
        </p:txBody>
      </p:sp>
      <p:sp>
        <p:nvSpPr>
          <p:cNvPr id="5" name="Title 4"/>
          <p:cNvSpPr>
            <a:spLocks noGrp="1"/>
          </p:cNvSpPr>
          <p:nvPr>
            <p:ph type="title"/>
          </p:nvPr>
        </p:nvSpPr>
        <p:spPr/>
        <p:txBody>
          <a:bodyPr>
            <a:normAutofit/>
          </a:bodyPr>
          <a:lstStyle/>
          <a:p>
            <a:r>
              <a:rPr lang="en-US" sz="4500" dirty="0"/>
              <a:t>Azure Subscriptions </a:t>
            </a:r>
          </a:p>
        </p:txBody>
      </p:sp>
      <p:sp>
        <p:nvSpPr>
          <p:cNvPr id="9" name="TextBox 8">
            <a:extLst>
              <a:ext uri="{FF2B5EF4-FFF2-40B4-BE49-F238E27FC236}">
                <a16:creationId xmlns:a16="http://schemas.microsoft.com/office/drawing/2014/main" id="{26002B45-31F5-8483-BF0D-F65AA272B45D}"/>
              </a:ext>
            </a:extLst>
          </p:cNvPr>
          <p:cNvSpPr txBox="1"/>
          <p:nvPr/>
        </p:nvSpPr>
        <p:spPr>
          <a:xfrm>
            <a:off x="1219200" y="1793134"/>
            <a:ext cx="9829800" cy="5115311"/>
          </a:xfrm>
          <a:prstGeom prst="rect">
            <a:avLst/>
          </a:prstGeom>
          <a:noFill/>
        </p:spPr>
        <p:txBody>
          <a:bodyPr wrap="square">
            <a:spAutoFit/>
          </a:bodyPr>
          <a:lstStyle/>
          <a:p>
            <a:pPr marL="457200" indent="-457200" algn="just">
              <a:lnSpc>
                <a:spcPct val="150000"/>
              </a:lnSpc>
              <a:buFont typeface="+mj-lt"/>
              <a:buAutoNum type="arabicPeriod"/>
            </a:pPr>
            <a:r>
              <a:rPr lang="en-US" sz="2000" b="0" i="0" dirty="0">
                <a:solidFill>
                  <a:srgbClr val="000000"/>
                </a:solidFill>
                <a:effectLst/>
                <a:latin typeface="Times New Roman" panose="02020603050405020304" pitchFamily="18" charset="0"/>
                <a:cs typeface="Times New Roman" panose="02020603050405020304" pitchFamily="18" charset="0"/>
              </a:rPr>
              <a:t>Azure Subscriptions are a logical unit of Azure services that are linked to an Azure account.</a:t>
            </a:r>
          </a:p>
          <a:p>
            <a:pPr marL="457200" indent="-457200" algn="just">
              <a:lnSpc>
                <a:spcPct val="150000"/>
              </a:lnSpc>
              <a:buFont typeface="+mj-lt"/>
              <a:buAutoNum type="arabicPeriod"/>
            </a:pPr>
            <a:r>
              <a:rPr lang="en-US" sz="2000" b="0" i="0" dirty="0">
                <a:solidFill>
                  <a:srgbClr val="000000"/>
                </a:solidFill>
                <a:effectLst/>
                <a:latin typeface="Times New Roman" panose="02020603050405020304" pitchFamily="18" charset="0"/>
                <a:cs typeface="Times New Roman" panose="02020603050405020304" pitchFamily="18" charset="0"/>
              </a:rPr>
              <a:t>An Azure subscription is linked to a single account, the one that was used to create the subscription and is used for billing purposes. Within the subscription, resources can be provisioned as instances of the many Azure products and services.</a:t>
            </a:r>
          </a:p>
          <a:p>
            <a:pPr marL="457200" indent="-457200" algn="just">
              <a:lnSpc>
                <a:spcPct val="150000"/>
              </a:lnSpc>
              <a:buFont typeface="+mj-lt"/>
              <a:buAutoNum type="arabicPeriod"/>
            </a:pPr>
            <a:r>
              <a:rPr lang="en-US" sz="2000" b="0" i="0" dirty="0">
                <a:solidFill>
                  <a:srgbClr val="000000"/>
                </a:solidFill>
                <a:effectLst/>
                <a:latin typeface="Times New Roman" panose="02020603050405020304" pitchFamily="18" charset="0"/>
                <a:cs typeface="Times New Roman" panose="02020603050405020304" pitchFamily="18" charset="0"/>
              </a:rPr>
              <a:t>You can have more than one subscription, often for billing purposes, since each subscription generates its own set of billing reports and invoices.</a:t>
            </a:r>
          </a:p>
          <a:p>
            <a:pPr marL="457200" indent="-457200" algn="just">
              <a:lnSpc>
                <a:spcPct val="150000"/>
              </a:lnSpc>
              <a:buFont typeface="+mj-lt"/>
              <a:buAutoNum type="arabicPeriod"/>
            </a:pPr>
            <a:r>
              <a:rPr lang="en-US" sz="2000" b="0" i="0" dirty="0">
                <a:solidFill>
                  <a:srgbClr val="000000"/>
                </a:solidFill>
                <a:effectLst/>
                <a:latin typeface="Times New Roman" panose="02020603050405020304" pitchFamily="18" charset="0"/>
                <a:cs typeface="Times New Roman" panose="02020603050405020304" pitchFamily="18" charset="0"/>
              </a:rPr>
              <a:t>The person who creates an Azure subscription becomes the </a:t>
            </a:r>
            <a:r>
              <a:rPr lang="en-US" sz="2000" b="1" i="0" dirty="0">
                <a:solidFill>
                  <a:srgbClr val="000000"/>
                </a:solidFill>
                <a:effectLst/>
                <a:latin typeface="Times New Roman" panose="02020603050405020304" pitchFamily="18" charset="0"/>
                <a:cs typeface="Times New Roman" panose="02020603050405020304" pitchFamily="18" charset="0"/>
              </a:rPr>
              <a:t>global administrator</a:t>
            </a:r>
            <a:r>
              <a:rPr lang="en-US" sz="2000" b="0" i="0" dirty="0">
                <a:solidFill>
                  <a:srgbClr val="000000"/>
                </a:solidFill>
                <a:effectLst/>
                <a:latin typeface="Times New Roman" panose="02020603050405020304" pitchFamily="18" charset="0"/>
                <a:cs typeface="Times New Roman" panose="02020603050405020304" pitchFamily="18" charset="0"/>
              </a:rPr>
              <a:t> for that subscription and has </a:t>
            </a:r>
            <a:r>
              <a:rPr lang="en-US" sz="2000" b="1" i="0" dirty="0">
                <a:solidFill>
                  <a:srgbClr val="000000"/>
                </a:solidFill>
                <a:effectLst/>
                <a:latin typeface="Times New Roman" panose="02020603050405020304" pitchFamily="18" charset="0"/>
                <a:cs typeface="Times New Roman" panose="02020603050405020304" pitchFamily="18" charset="0"/>
              </a:rPr>
              <a:t>full access</a:t>
            </a:r>
            <a:r>
              <a:rPr lang="en-US" sz="2000" b="0" i="0" dirty="0">
                <a:solidFill>
                  <a:srgbClr val="000000"/>
                </a:solidFill>
                <a:effectLst/>
                <a:latin typeface="Times New Roman" panose="02020603050405020304" pitchFamily="18" charset="0"/>
                <a:cs typeface="Times New Roman" panose="02020603050405020304" pitchFamily="18" charset="0"/>
              </a:rPr>
              <a:t> to every aspect of that subscription hence separate subscriptions can also be a way to create a </a:t>
            </a:r>
            <a:r>
              <a:rPr lang="en-US" sz="2000" b="1" i="0" dirty="0">
                <a:solidFill>
                  <a:srgbClr val="000000"/>
                </a:solidFill>
                <a:effectLst/>
                <a:latin typeface="Times New Roman" panose="02020603050405020304" pitchFamily="18" charset="0"/>
                <a:cs typeface="Times New Roman" panose="02020603050405020304" pitchFamily="18" charset="0"/>
              </a:rPr>
              <a:t>division of responsibility</a:t>
            </a:r>
            <a:r>
              <a:rPr lang="en-US" sz="2000" b="0" i="0" dirty="0">
                <a:solidFill>
                  <a:srgbClr val="000000"/>
                </a:solidFill>
                <a:effectLst/>
                <a:latin typeface="Times New Roman" panose="02020603050405020304" pitchFamily="18" charset="0"/>
                <a:cs typeface="Times New Roman" panose="02020603050405020304" pitchFamily="18" charset="0"/>
              </a:rPr>
              <a:t> for Azure services</a:t>
            </a:r>
          </a:p>
          <a:p>
            <a:pPr algn="just">
              <a:lnSpc>
                <a:spcPct val="150000"/>
              </a:lnSpc>
            </a:pP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19555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fade">
                                      <p:cBhvr>
                                        <p:cTn id="17" dur="500"/>
                                        <p:tgtEl>
                                          <p:spTgt spid="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
                                            <p:txEl>
                                              <p:pRg st="3" end="3"/>
                                            </p:txEl>
                                          </p:spTgt>
                                        </p:tgtEl>
                                        <p:attrNameLst>
                                          <p:attrName>style.visibility</p:attrName>
                                        </p:attrNameLst>
                                      </p:cBhvr>
                                      <p:to>
                                        <p:strVal val="visible"/>
                                      </p:to>
                                    </p:set>
                                    <p:animEffect transition="in" filter="fade">
                                      <p:cBhvr>
                                        <p:cTn id="22" dur="500"/>
                                        <p:tgtEl>
                                          <p:spTgt spid="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a:t>www.Techlanders.com</a:t>
            </a:r>
          </a:p>
        </p:txBody>
      </p:sp>
      <p:sp>
        <p:nvSpPr>
          <p:cNvPr id="4" name="Slide Number Placeholder 3"/>
          <p:cNvSpPr>
            <a:spLocks noGrp="1"/>
          </p:cNvSpPr>
          <p:nvPr>
            <p:ph type="sldNum" sz="quarter" idx="12"/>
          </p:nvPr>
        </p:nvSpPr>
        <p:spPr/>
        <p:txBody>
          <a:bodyPr/>
          <a:lstStyle/>
          <a:p>
            <a:fld id="{13F480B4-4699-41FE-89A7-96EFD1001786}" type="slidenum">
              <a:rPr lang="en-US" smtClean="0"/>
              <a:t>31</a:t>
            </a:fld>
            <a:endParaRPr lang="en-US"/>
          </a:p>
        </p:txBody>
      </p:sp>
      <p:sp>
        <p:nvSpPr>
          <p:cNvPr id="5" name="Title 4"/>
          <p:cNvSpPr>
            <a:spLocks noGrp="1"/>
          </p:cNvSpPr>
          <p:nvPr>
            <p:ph type="title"/>
          </p:nvPr>
        </p:nvSpPr>
        <p:spPr/>
        <p:txBody>
          <a:bodyPr>
            <a:normAutofit/>
          </a:bodyPr>
          <a:lstStyle/>
          <a:p>
            <a:r>
              <a:rPr lang="en-US" sz="4500" dirty="0"/>
              <a:t>Management Group</a:t>
            </a:r>
          </a:p>
        </p:txBody>
      </p:sp>
      <p:sp>
        <p:nvSpPr>
          <p:cNvPr id="2" name="Content Placeholder 1"/>
          <p:cNvSpPr>
            <a:spLocks noGrp="1"/>
          </p:cNvSpPr>
          <p:nvPr>
            <p:ph idx="1"/>
          </p:nvPr>
        </p:nvSpPr>
        <p:spPr>
          <a:xfrm>
            <a:off x="640080" y="1706880"/>
            <a:ext cx="12009120" cy="4827694"/>
          </a:xfrm>
        </p:spPr>
        <p:txBody>
          <a:bodyPr>
            <a:noAutofit/>
          </a:bodyPr>
          <a:lstStyle/>
          <a:p>
            <a:pPr algn="just">
              <a:lnSpc>
                <a:spcPct val="150000"/>
              </a:lnSpc>
            </a:pPr>
            <a:r>
              <a:rPr lang="en-US" sz="1800" dirty="0">
                <a:latin typeface="Times New Roman" panose="02020603050405020304" pitchFamily="18" charset="0"/>
                <a:cs typeface="Times New Roman" panose="02020603050405020304" pitchFamily="18" charset="0"/>
              </a:rPr>
              <a:t> If your organization has many subscriptions, you may need a way to efficiently manage access, policies, and compliance for those subscriptions.</a:t>
            </a:r>
          </a:p>
          <a:p>
            <a:pPr algn="just">
              <a:lnSpc>
                <a:spcPct val="150000"/>
              </a:lnSpc>
            </a:pPr>
            <a:r>
              <a:rPr lang="en-US" sz="1800" dirty="0">
                <a:latin typeface="Times New Roman" panose="02020603050405020304" pitchFamily="18" charset="0"/>
                <a:cs typeface="Times New Roman" panose="02020603050405020304" pitchFamily="18" charset="0"/>
              </a:rPr>
              <a:t> Azure management groups provide a level of scope above subscriptions.</a:t>
            </a:r>
          </a:p>
          <a:p>
            <a:pPr algn="just">
              <a:lnSpc>
                <a:spcPct val="150000"/>
              </a:lnSpc>
            </a:pPr>
            <a:r>
              <a:rPr lang="en-US" sz="1800" dirty="0">
                <a:latin typeface="Times New Roman" panose="02020603050405020304" pitchFamily="18" charset="0"/>
                <a:cs typeface="Times New Roman" panose="02020603050405020304" pitchFamily="18" charset="0"/>
              </a:rPr>
              <a:t> You organize subscriptions into containers called "management groups" and apply your governance conditions to . the management groups.</a:t>
            </a:r>
          </a:p>
          <a:p>
            <a:pPr algn="just">
              <a:lnSpc>
                <a:spcPct val="150000"/>
              </a:lnSpc>
            </a:pPr>
            <a:r>
              <a:rPr lang="en-US" sz="1800" dirty="0">
                <a:latin typeface="Times New Roman" panose="02020603050405020304" pitchFamily="18" charset="0"/>
                <a:cs typeface="Times New Roman" panose="02020603050405020304" pitchFamily="18" charset="0"/>
              </a:rPr>
              <a:t>All subscriptions within a management group automatically inherit the conditions applied to the </a:t>
            </a:r>
            <a:r>
              <a:rPr lang="en-US" sz="1800" dirty="0" err="1">
                <a:latin typeface="Times New Roman" panose="02020603050405020304" pitchFamily="18" charset="0"/>
                <a:cs typeface="Times New Roman" panose="02020603050405020304" pitchFamily="18" charset="0"/>
              </a:rPr>
              <a:t>managementgroup</a:t>
            </a:r>
            <a:r>
              <a:rPr lang="en-US" sz="1800" dirty="0">
                <a:latin typeface="Times New Roman" panose="02020603050405020304" pitchFamily="18" charset="0"/>
                <a:cs typeface="Times New Roman" panose="02020603050405020304" pitchFamily="18" charset="0"/>
              </a:rPr>
              <a:t>.</a:t>
            </a:r>
          </a:p>
          <a:p>
            <a:pPr algn="just">
              <a:lnSpc>
                <a:spcPct val="150000"/>
              </a:lnSpc>
            </a:pPr>
            <a:r>
              <a:rPr lang="en-US" sz="1800" dirty="0">
                <a:latin typeface="Times New Roman" panose="02020603050405020304" pitchFamily="18" charset="0"/>
                <a:cs typeface="Times New Roman" panose="02020603050405020304" pitchFamily="18" charset="0"/>
              </a:rPr>
              <a:t>All subscriptions within a single management group must trust the same Azure Active Directory tenant. </a:t>
            </a:r>
          </a:p>
          <a:p>
            <a:pPr marL="0" indent="0" algn="just">
              <a:lnSpc>
                <a:spcPct val="150000"/>
              </a:lnSpc>
              <a:buNone/>
            </a:pPr>
            <a:r>
              <a:rPr lang="en-US" sz="1800" dirty="0">
                <a:latin typeface="Times New Roman" panose="02020603050405020304" pitchFamily="18" charset="0"/>
                <a:cs typeface="Times New Roman" panose="02020603050405020304" pitchFamily="18" charset="0"/>
              </a:rPr>
              <a:t>For example, you can apply policies to a management group that limits the regions available for virtual machine (VM) creation. This policy would be applied to all management groups, subscriptions, and resources under that management group by only allowing VMs to be created in that region.</a:t>
            </a:r>
          </a:p>
          <a:p>
            <a:pPr marL="0" indent="0" algn="just">
              <a:lnSpc>
                <a:spcPct val="150000"/>
              </a:lnSpc>
              <a:buNone/>
            </a:pPr>
            <a:r>
              <a:rPr lang="en-US" sz="1800" b="1" dirty="0">
                <a:solidFill>
                  <a:srgbClr val="FF0000"/>
                </a:solidFill>
                <a:latin typeface="Times New Roman" panose="02020603050405020304" pitchFamily="18" charset="0"/>
                <a:cs typeface="Times New Roman" panose="02020603050405020304" pitchFamily="18" charset="0"/>
              </a:rPr>
              <a:t>This security policy cannot be altered by the resource or subscription owner allowing for improved governance.</a:t>
            </a:r>
            <a:endParaRPr lang="en-US" sz="1800" b="1" dirty="0">
              <a:solidFill>
                <a:srgbClr val="FF0000"/>
              </a:solidFill>
            </a:endParaRPr>
          </a:p>
        </p:txBody>
      </p:sp>
    </p:spTree>
    <p:extLst>
      <p:ext uri="{BB962C8B-B14F-4D97-AF65-F5344CB8AC3E}">
        <p14:creationId xmlns:p14="http://schemas.microsoft.com/office/powerpoint/2010/main" val="210659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1000"/>
                                        <p:tgtEl>
                                          <p:spTgt spid="2">
                                            <p:txEl>
                                              <p:pRg st="0" end="0"/>
                                            </p:txEl>
                                          </p:spTgt>
                                        </p:tgtEl>
                                      </p:cBhvr>
                                    </p:animEffect>
                                    <p:anim calcmode="lin" valueType="num">
                                      <p:cBhvr>
                                        <p:cTn id="8"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1" end="1"/>
                                            </p:txEl>
                                          </p:spTgt>
                                        </p:tgtEl>
                                        <p:attrNameLst>
                                          <p:attrName>style.visibility</p:attrName>
                                        </p:attrNameLst>
                                      </p:cBhvr>
                                      <p:to>
                                        <p:strVal val="visible"/>
                                      </p:to>
                                    </p:set>
                                    <p:animEffect transition="in" filter="fade">
                                      <p:cBhvr>
                                        <p:cTn id="14" dur="1000"/>
                                        <p:tgtEl>
                                          <p:spTgt spid="2">
                                            <p:txEl>
                                              <p:pRg st="1" end="1"/>
                                            </p:txEl>
                                          </p:spTgt>
                                        </p:tgtEl>
                                      </p:cBhvr>
                                    </p:animEffect>
                                    <p:anim calcmode="lin" valueType="num">
                                      <p:cBhvr>
                                        <p:cTn id="15" dur="1000" fill="hold"/>
                                        <p:tgtEl>
                                          <p:spTgt spid="2">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2">
                                            <p:txEl>
                                              <p:pRg st="2" end="2"/>
                                            </p:txEl>
                                          </p:spTgt>
                                        </p:tgtEl>
                                        <p:attrNameLst>
                                          <p:attrName>style.visibility</p:attrName>
                                        </p:attrNameLst>
                                      </p:cBhvr>
                                      <p:to>
                                        <p:strVal val="visible"/>
                                      </p:to>
                                    </p:set>
                                    <p:animEffect transition="in" filter="fade">
                                      <p:cBhvr>
                                        <p:cTn id="21" dur="1000"/>
                                        <p:tgtEl>
                                          <p:spTgt spid="2">
                                            <p:txEl>
                                              <p:pRg st="2" end="2"/>
                                            </p:txEl>
                                          </p:spTgt>
                                        </p:tgtEl>
                                      </p:cBhvr>
                                    </p:animEffect>
                                    <p:anim calcmode="lin" valueType="num">
                                      <p:cBhvr>
                                        <p:cTn id="22"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2">
                                            <p:txEl>
                                              <p:pRg st="3" end="3"/>
                                            </p:txEl>
                                          </p:spTgt>
                                        </p:tgtEl>
                                        <p:attrNameLst>
                                          <p:attrName>style.visibility</p:attrName>
                                        </p:attrNameLst>
                                      </p:cBhvr>
                                      <p:to>
                                        <p:strVal val="visible"/>
                                      </p:to>
                                    </p:set>
                                    <p:animEffect transition="in" filter="fade">
                                      <p:cBhvr>
                                        <p:cTn id="28" dur="1000"/>
                                        <p:tgtEl>
                                          <p:spTgt spid="2">
                                            <p:txEl>
                                              <p:pRg st="3" end="3"/>
                                            </p:txEl>
                                          </p:spTgt>
                                        </p:tgtEl>
                                      </p:cBhvr>
                                    </p:animEffect>
                                    <p:anim calcmode="lin" valueType="num">
                                      <p:cBhvr>
                                        <p:cTn id="29"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2">
                                            <p:txEl>
                                              <p:pRg st="4" end="4"/>
                                            </p:txEl>
                                          </p:spTgt>
                                        </p:tgtEl>
                                        <p:attrNameLst>
                                          <p:attrName>style.visibility</p:attrName>
                                        </p:attrNameLst>
                                      </p:cBhvr>
                                      <p:to>
                                        <p:strVal val="visible"/>
                                      </p:to>
                                    </p:set>
                                    <p:animEffect transition="in" filter="fade">
                                      <p:cBhvr>
                                        <p:cTn id="35" dur="1000"/>
                                        <p:tgtEl>
                                          <p:spTgt spid="2">
                                            <p:txEl>
                                              <p:pRg st="4" end="4"/>
                                            </p:txEl>
                                          </p:spTgt>
                                        </p:tgtEl>
                                      </p:cBhvr>
                                    </p:animEffect>
                                    <p:anim calcmode="lin" valueType="num">
                                      <p:cBhvr>
                                        <p:cTn id="36" dur="1000" fill="hold"/>
                                        <p:tgtEl>
                                          <p:spTgt spid="2">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2">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2">
                                            <p:txEl>
                                              <p:pRg st="5" end="5"/>
                                            </p:txEl>
                                          </p:spTgt>
                                        </p:tgtEl>
                                        <p:attrNameLst>
                                          <p:attrName>style.visibility</p:attrName>
                                        </p:attrNameLst>
                                      </p:cBhvr>
                                      <p:to>
                                        <p:strVal val="visible"/>
                                      </p:to>
                                    </p:set>
                                    <p:animEffect transition="in" filter="fade">
                                      <p:cBhvr>
                                        <p:cTn id="42" dur="1000"/>
                                        <p:tgtEl>
                                          <p:spTgt spid="2">
                                            <p:txEl>
                                              <p:pRg st="5" end="5"/>
                                            </p:txEl>
                                          </p:spTgt>
                                        </p:tgtEl>
                                      </p:cBhvr>
                                    </p:animEffect>
                                    <p:anim calcmode="lin" valueType="num">
                                      <p:cBhvr>
                                        <p:cTn id="43" dur="1000" fill="hold"/>
                                        <p:tgtEl>
                                          <p:spTgt spid="2">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2">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2">
                                            <p:txEl>
                                              <p:pRg st="6" end="6"/>
                                            </p:txEl>
                                          </p:spTgt>
                                        </p:tgtEl>
                                        <p:attrNameLst>
                                          <p:attrName>style.visibility</p:attrName>
                                        </p:attrNameLst>
                                      </p:cBhvr>
                                      <p:to>
                                        <p:strVal val="visible"/>
                                      </p:to>
                                    </p:set>
                                    <p:animEffect transition="in" filter="fade">
                                      <p:cBhvr>
                                        <p:cTn id="49" dur="1000"/>
                                        <p:tgtEl>
                                          <p:spTgt spid="2">
                                            <p:txEl>
                                              <p:pRg st="6" end="6"/>
                                            </p:txEl>
                                          </p:spTgt>
                                        </p:tgtEl>
                                      </p:cBhvr>
                                    </p:animEffect>
                                    <p:anim calcmode="lin" valueType="num">
                                      <p:cBhvr>
                                        <p:cTn id="50" dur="1000" fill="hold"/>
                                        <p:tgtEl>
                                          <p:spTgt spid="2">
                                            <p:txEl>
                                              <p:pRg st="6" end="6"/>
                                            </p:txEl>
                                          </p:spTgt>
                                        </p:tgtEl>
                                        <p:attrNameLst>
                                          <p:attrName>ppt_x</p:attrName>
                                        </p:attrNameLst>
                                      </p:cBhvr>
                                      <p:tavLst>
                                        <p:tav tm="0">
                                          <p:val>
                                            <p:strVal val="#ppt_x"/>
                                          </p:val>
                                        </p:tav>
                                        <p:tav tm="100000">
                                          <p:val>
                                            <p:strVal val="#ppt_x"/>
                                          </p:val>
                                        </p:tav>
                                      </p:tavLst>
                                    </p:anim>
                                    <p:anim calcmode="lin" valueType="num">
                                      <p:cBhvr>
                                        <p:cTn id="51" dur="1000" fill="hold"/>
                                        <p:tgtEl>
                                          <p:spTgt spid="2">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a:t>www.Techlanders.com</a:t>
            </a:r>
          </a:p>
        </p:txBody>
      </p:sp>
      <p:sp>
        <p:nvSpPr>
          <p:cNvPr id="4" name="Slide Number Placeholder 3"/>
          <p:cNvSpPr>
            <a:spLocks noGrp="1"/>
          </p:cNvSpPr>
          <p:nvPr>
            <p:ph type="sldNum" sz="quarter" idx="12"/>
          </p:nvPr>
        </p:nvSpPr>
        <p:spPr/>
        <p:txBody>
          <a:bodyPr/>
          <a:lstStyle/>
          <a:p>
            <a:fld id="{13F480B4-4699-41FE-89A7-96EFD1001786}" type="slidenum">
              <a:rPr lang="en-US" smtClean="0"/>
              <a:t>32</a:t>
            </a:fld>
            <a:endParaRPr lang="en-US"/>
          </a:p>
        </p:txBody>
      </p:sp>
      <p:sp>
        <p:nvSpPr>
          <p:cNvPr id="5" name="Title 4"/>
          <p:cNvSpPr>
            <a:spLocks noGrp="1"/>
          </p:cNvSpPr>
          <p:nvPr>
            <p:ph type="title"/>
          </p:nvPr>
        </p:nvSpPr>
        <p:spPr/>
        <p:txBody>
          <a:bodyPr>
            <a:normAutofit/>
          </a:bodyPr>
          <a:lstStyle/>
          <a:p>
            <a:r>
              <a:rPr lang="en-US" sz="4500" dirty="0"/>
              <a:t>Resource Group</a:t>
            </a:r>
          </a:p>
        </p:txBody>
      </p:sp>
      <p:sp>
        <p:nvSpPr>
          <p:cNvPr id="2" name="Content Placeholder 1"/>
          <p:cNvSpPr>
            <a:spLocks noGrp="1"/>
          </p:cNvSpPr>
          <p:nvPr>
            <p:ph idx="1"/>
          </p:nvPr>
        </p:nvSpPr>
        <p:spPr>
          <a:xfrm>
            <a:off x="640080" y="1706880"/>
            <a:ext cx="11932920" cy="4827694"/>
          </a:xfrm>
        </p:spPr>
        <p:txBody>
          <a:bodyPr>
            <a:normAutofit/>
          </a:bodyPr>
          <a:lstStyle/>
          <a:p>
            <a:pPr algn="just">
              <a:lnSpc>
                <a:spcPct val="150000"/>
              </a:lnSpc>
            </a:pPr>
            <a:r>
              <a:rPr lang="en-US" sz="2000" dirty="0">
                <a:latin typeface="Times New Roman" panose="02020603050405020304" pitchFamily="18" charset="0"/>
                <a:cs typeface="Times New Roman" panose="02020603050405020304" pitchFamily="18" charset="0"/>
              </a:rPr>
              <a:t>A resource group is a container that holds related resources for an Azure solution. The resource group can include all the resources for the solution, or only those resources that you want to manage as a group.</a:t>
            </a:r>
          </a:p>
          <a:p>
            <a:pPr algn="just">
              <a:lnSpc>
                <a:spcPct val="150000"/>
              </a:lnSpc>
            </a:pPr>
            <a:r>
              <a:rPr lang="en-US" sz="2000" dirty="0">
                <a:latin typeface="Times New Roman" panose="02020603050405020304" pitchFamily="18" charset="0"/>
                <a:cs typeface="Times New Roman" panose="02020603050405020304" pitchFamily="18" charset="0"/>
              </a:rPr>
              <a:t>The resource group stores metadata about the resources. Therefore, when you specify a location for the resource group, you are specifying where that metadata is stored. For compliance reasons, you may need to ensure that your data is stored in a particular region.</a:t>
            </a:r>
          </a:p>
          <a:p>
            <a:pPr marL="137881" indent="0">
              <a:buNone/>
            </a:pPr>
            <a:endParaRPr lang="en-US" sz="2300" dirty="0"/>
          </a:p>
        </p:txBody>
      </p:sp>
    </p:spTree>
    <p:extLst>
      <p:ext uri="{BB962C8B-B14F-4D97-AF65-F5344CB8AC3E}">
        <p14:creationId xmlns:p14="http://schemas.microsoft.com/office/powerpoint/2010/main" val="3394048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1000"/>
                                        <p:tgtEl>
                                          <p:spTgt spid="2">
                                            <p:txEl>
                                              <p:pRg st="0" end="0"/>
                                            </p:txEl>
                                          </p:spTgt>
                                        </p:tgtEl>
                                      </p:cBhvr>
                                    </p:animEffect>
                                    <p:anim calcmode="lin" valueType="num">
                                      <p:cBhvr>
                                        <p:cTn id="8"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1" end="1"/>
                                            </p:txEl>
                                          </p:spTgt>
                                        </p:tgtEl>
                                        <p:attrNameLst>
                                          <p:attrName>style.visibility</p:attrName>
                                        </p:attrNameLst>
                                      </p:cBhvr>
                                      <p:to>
                                        <p:strVal val="visible"/>
                                      </p:to>
                                    </p:set>
                                    <p:animEffect transition="in" filter="fade">
                                      <p:cBhvr>
                                        <p:cTn id="14" dur="1000"/>
                                        <p:tgtEl>
                                          <p:spTgt spid="2">
                                            <p:txEl>
                                              <p:pRg st="1" end="1"/>
                                            </p:txEl>
                                          </p:spTgt>
                                        </p:tgtEl>
                                      </p:cBhvr>
                                    </p:animEffect>
                                    <p:anim calcmode="lin" valueType="num">
                                      <p:cBhvr>
                                        <p:cTn id="15" dur="1000" fill="hold"/>
                                        <p:tgtEl>
                                          <p:spTgt spid="2">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a:t>www.Techlanders.com</a:t>
            </a:r>
          </a:p>
        </p:txBody>
      </p:sp>
      <p:sp>
        <p:nvSpPr>
          <p:cNvPr id="4" name="Slide Number Placeholder 3"/>
          <p:cNvSpPr>
            <a:spLocks noGrp="1"/>
          </p:cNvSpPr>
          <p:nvPr>
            <p:ph type="sldNum" sz="quarter" idx="12"/>
          </p:nvPr>
        </p:nvSpPr>
        <p:spPr/>
        <p:txBody>
          <a:bodyPr/>
          <a:lstStyle/>
          <a:p>
            <a:fld id="{13F480B4-4699-41FE-89A7-96EFD1001786}" type="slidenum">
              <a:rPr lang="en-US" smtClean="0"/>
              <a:t>33</a:t>
            </a:fld>
            <a:endParaRPr lang="en-US"/>
          </a:p>
        </p:txBody>
      </p:sp>
      <p:sp>
        <p:nvSpPr>
          <p:cNvPr id="5" name="Title 4"/>
          <p:cNvSpPr>
            <a:spLocks noGrp="1"/>
          </p:cNvSpPr>
          <p:nvPr>
            <p:ph type="title"/>
          </p:nvPr>
        </p:nvSpPr>
        <p:spPr/>
        <p:txBody>
          <a:bodyPr>
            <a:noAutofit/>
          </a:bodyPr>
          <a:lstStyle/>
          <a:p>
            <a:r>
              <a:rPr lang="en-US" sz="3200" dirty="0"/>
              <a:t>Management Group , Subscription and Resource Group</a:t>
            </a:r>
          </a:p>
        </p:txBody>
      </p:sp>
      <p:pic>
        <p:nvPicPr>
          <p:cNvPr id="3074" name="Picture 2" descr="Understanding Tenant, Directory, Management Group, and Subscriptions in  Azure – Into the Cloudverse">
            <a:extLst>
              <a:ext uri="{FF2B5EF4-FFF2-40B4-BE49-F238E27FC236}">
                <a16:creationId xmlns:a16="http://schemas.microsoft.com/office/drawing/2014/main" id="{7D9EE60B-F6A2-D18B-F238-829065A914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0200" y="1436060"/>
            <a:ext cx="10003983" cy="54201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648226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a:t>www.Techlanders.com</a:t>
            </a:r>
          </a:p>
        </p:txBody>
      </p:sp>
      <p:sp>
        <p:nvSpPr>
          <p:cNvPr id="4" name="Slide Number Placeholder 3"/>
          <p:cNvSpPr>
            <a:spLocks noGrp="1"/>
          </p:cNvSpPr>
          <p:nvPr>
            <p:ph type="sldNum" sz="quarter" idx="12"/>
          </p:nvPr>
        </p:nvSpPr>
        <p:spPr/>
        <p:txBody>
          <a:bodyPr/>
          <a:lstStyle/>
          <a:p>
            <a:fld id="{13F480B4-4699-41FE-89A7-96EFD1001786}" type="slidenum">
              <a:rPr lang="en-US" smtClean="0"/>
              <a:t>34</a:t>
            </a:fld>
            <a:endParaRPr lang="en-US" dirty="0"/>
          </a:p>
        </p:txBody>
      </p:sp>
      <p:sp>
        <p:nvSpPr>
          <p:cNvPr id="5" name="Title 4"/>
          <p:cNvSpPr>
            <a:spLocks noGrp="1"/>
          </p:cNvSpPr>
          <p:nvPr>
            <p:ph type="title"/>
          </p:nvPr>
        </p:nvSpPr>
        <p:spPr/>
        <p:txBody>
          <a:bodyPr>
            <a:normAutofit/>
          </a:bodyPr>
          <a:lstStyle/>
          <a:p>
            <a:r>
              <a:rPr lang="en-US" sz="4500" dirty="0"/>
              <a:t>Important facts about management groups</a:t>
            </a:r>
          </a:p>
        </p:txBody>
      </p:sp>
      <p:sp>
        <p:nvSpPr>
          <p:cNvPr id="9" name="TextBox 8">
            <a:extLst>
              <a:ext uri="{FF2B5EF4-FFF2-40B4-BE49-F238E27FC236}">
                <a16:creationId xmlns:a16="http://schemas.microsoft.com/office/drawing/2014/main" id="{26002B45-31F5-8483-BF0D-F65AA272B45D}"/>
              </a:ext>
            </a:extLst>
          </p:cNvPr>
          <p:cNvSpPr txBox="1"/>
          <p:nvPr/>
        </p:nvSpPr>
        <p:spPr>
          <a:xfrm>
            <a:off x="1219200" y="1793134"/>
            <a:ext cx="9829800" cy="2345322"/>
          </a:xfrm>
          <a:prstGeom prst="rect">
            <a:avLst/>
          </a:prstGeom>
          <a:noFill/>
        </p:spPr>
        <p:txBody>
          <a:bodyPr wrap="square">
            <a:spAutoFit/>
          </a:bodyPr>
          <a:lstStyle/>
          <a:p>
            <a:pPr marL="457200" indent="-457200" algn="just">
              <a:lnSpc>
                <a:spcPct val="150000"/>
              </a:lnSpc>
              <a:buFont typeface="Wingdings" panose="05000000000000000000" pitchFamily="2" charset="2"/>
              <a:buChar char="ü"/>
            </a:pPr>
            <a:r>
              <a:rPr lang="en-US" sz="2000" dirty="0">
                <a:solidFill>
                  <a:srgbClr val="000000"/>
                </a:solidFill>
                <a:latin typeface="Times New Roman" panose="02020603050405020304" pitchFamily="18" charset="0"/>
                <a:cs typeface="Times New Roman" panose="02020603050405020304" pitchFamily="18" charset="0"/>
              </a:rPr>
              <a:t>10,000 management groups can be supported in a single directory.</a:t>
            </a:r>
          </a:p>
          <a:p>
            <a:pPr marL="457200" indent="-457200" algn="just">
              <a:lnSpc>
                <a:spcPct val="150000"/>
              </a:lnSpc>
              <a:buFont typeface="Wingdings" panose="05000000000000000000" pitchFamily="2" charset="2"/>
              <a:buChar char="ü"/>
            </a:pPr>
            <a:r>
              <a:rPr lang="en-US" sz="2000" dirty="0">
                <a:solidFill>
                  <a:srgbClr val="000000"/>
                </a:solidFill>
                <a:latin typeface="Times New Roman" panose="02020603050405020304" pitchFamily="18" charset="0"/>
                <a:cs typeface="Times New Roman" panose="02020603050405020304" pitchFamily="18" charset="0"/>
              </a:rPr>
              <a:t> A management group tree can support up to six levels of depth.</a:t>
            </a:r>
          </a:p>
          <a:p>
            <a:pPr marL="457200" indent="-457200" algn="just">
              <a:lnSpc>
                <a:spcPct val="150000"/>
              </a:lnSpc>
              <a:buFont typeface="Wingdings" panose="05000000000000000000" pitchFamily="2" charset="2"/>
              <a:buChar char="ü"/>
            </a:pPr>
            <a:r>
              <a:rPr lang="en-US" sz="2000" dirty="0">
                <a:solidFill>
                  <a:srgbClr val="000000"/>
                </a:solidFill>
                <a:latin typeface="Times New Roman" panose="02020603050405020304" pitchFamily="18" charset="0"/>
                <a:cs typeface="Times New Roman" panose="02020603050405020304" pitchFamily="18" charset="0"/>
              </a:rPr>
              <a:t>This limit doesn't include the Root level or the subscription level.</a:t>
            </a:r>
          </a:p>
          <a:p>
            <a:pPr marL="457200" indent="-457200" algn="just">
              <a:lnSpc>
                <a:spcPct val="150000"/>
              </a:lnSpc>
              <a:buFont typeface="Wingdings" panose="05000000000000000000" pitchFamily="2" charset="2"/>
              <a:buChar char="ü"/>
            </a:pPr>
            <a:r>
              <a:rPr lang="en-US" sz="2000" dirty="0">
                <a:solidFill>
                  <a:srgbClr val="000000"/>
                </a:solidFill>
                <a:latin typeface="Times New Roman" panose="02020603050405020304" pitchFamily="18" charset="0"/>
                <a:cs typeface="Times New Roman" panose="02020603050405020304" pitchFamily="18" charset="0"/>
              </a:rPr>
              <a:t>Each management group and subscription can only support one parent.</a:t>
            </a:r>
          </a:p>
          <a:p>
            <a:pPr marL="457200" indent="-457200" algn="just">
              <a:lnSpc>
                <a:spcPct val="150000"/>
              </a:lnSpc>
              <a:buFont typeface="Wingdings" panose="05000000000000000000" pitchFamily="2" charset="2"/>
              <a:buChar char="ü"/>
            </a:pPr>
            <a:r>
              <a:rPr lang="en-US" sz="2000" dirty="0">
                <a:solidFill>
                  <a:srgbClr val="000000"/>
                </a:solidFill>
                <a:latin typeface="Times New Roman" panose="02020603050405020304" pitchFamily="18" charset="0"/>
                <a:cs typeface="Times New Roman" panose="02020603050405020304" pitchFamily="18" charset="0"/>
              </a:rPr>
              <a:t>Each management group can have many children.</a:t>
            </a: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65256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fade">
                                      <p:cBhvr>
                                        <p:cTn id="17" dur="500"/>
                                        <p:tgtEl>
                                          <p:spTgt spid="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
                                            <p:txEl>
                                              <p:pRg st="3" end="3"/>
                                            </p:txEl>
                                          </p:spTgt>
                                        </p:tgtEl>
                                        <p:attrNameLst>
                                          <p:attrName>style.visibility</p:attrName>
                                        </p:attrNameLst>
                                      </p:cBhvr>
                                      <p:to>
                                        <p:strVal val="visible"/>
                                      </p:to>
                                    </p:set>
                                    <p:animEffect transition="in" filter="fade">
                                      <p:cBhvr>
                                        <p:cTn id="22" dur="500"/>
                                        <p:tgtEl>
                                          <p:spTgt spid="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
                                            <p:txEl>
                                              <p:pRg st="4" end="4"/>
                                            </p:txEl>
                                          </p:spTgt>
                                        </p:tgtEl>
                                        <p:attrNameLst>
                                          <p:attrName>style.visibility</p:attrName>
                                        </p:attrNameLst>
                                      </p:cBhvr>
                                      <p:to>
                                        <p:strVal val="visible"/>
                                      </p:to>
                                    </p:set>
                                    <p:animEffect transition="in" filter="fade">
                                      <p:cBhvr>
                                        <p:cTn id="27" dur="500"/>
                                        <p:tgtEl>
                                          <p:spTgt spid="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a:t>www.Techlanders.com</a:t>
            </a:r>
          </a:p>
        </p:txBody>
      </p:sp>
      <p:sp>
        <p:nvSpPr>
          <p:cNvPr id="4" name="Slide Number Placeholder 3"/>
          <p:cNvSpPr>
            <a:spLocks noGrp="1"/>
          </p:cNvSpPr>
          <p:nvPr>
            <p:ph type="sldNum" sz="quarter" idx="12"/>
          </p:nvPr>
        </p:nvSpPr>
        <p:spPr/>
        <p:txBody>
          <a:bodyPr/>
          <a:lstStyle/>
          <a:p>
            <a:fld id="{13F480B4-4699-41FE-89A7-96EFD1001786}" type="slidenum">
              <a:rPr lang="en-US" smtClean="0"/>
              <a:t>35</a:t>
            </a:fld>
            <a:endParaRPr lang="en-US" dirty="0"/>
          </a:p>
        </p:txBody>
      </p:sp>
      <p:sp>
        <p:nvSpPr>
          <p:cNvPr id="5" name="Title 4"/>
          <p:cNvSpPr>
            <a:spLocks noGrp="1"/>
          </p:cNvSpPr>
          <p:nvPr>
            <p:ph type="title"/>
          </p:nvPr>
        </p:nvSpPr>
        <p:spPr/>
        <p:txBody>
          <a:bodyPr>
            <a:normAutofit/>
          </a:bodyPr>
          <a:lstStyle/>
          <a:p>
            <a:r>
              <a:rPr lang="en-US" sz="4500" dirty="0"/>
              <a:t>Root management group for each directory</a:t>
            </a:r>
          </a:p>
        </p:txBody>
      </p:sp>
      <p:sp>
        <p:nvSpPr>
          <p:cNvPr id="9" name="TextBox 8">
            <a:extLst>
              <a:ext uri="{FF2B5EF4-FFF2-40B4-BE49-F238E27FC236}">
                <a16:creationId xmlns:a16="http://schemas.microsoft.com/office/drawing/2014/main" id="{26002B45-31F5-8483-BF0D-F65AA272B45D}"/>
              </a:ext>
            </a:extLst>
          </p:cNvPr>
          <p:cNvSpPr txBox="1"/>
          <p:nvPr/>
        </p:nvSpPr>
        <p:spPr>
          <a:xfrm>
            <a:off x="1219200" y="1793134"/>
            <a:ext cx="11277600" cy="4653646"/>
          </a:xfrm>
          <a:prstGeom prst="rect">
            <a:avLst/>
          </a:prstGeom>
          <a:noFill/>
        </p:spPr>
        <p:txBody>
          <a:bodyPr wrap="square">
            <a:spAutoFit/>
          </a:bodyPr>
          <a:lstStyle/>
          <a:p>
            <a:pPr marL="457200" indent="-457200" algn="just">
              <a:lnSpc>
                <a:spcPct val="150000"/>
              </a:lnSpc>
              <a:buFont typeface="Wingdings" panose="05000000000000000000" pitchFamily="2" charset="2"/>
              <a:buChar char="ü"/>
            </a:pPr>
            <a:r>
              <a:rPr lang="en-US" sz="2000" dirty="0">
                <a:solidFill>
                  <a:srgbClr val="000000"/>
                </a:solidFill>
                <a:latin typeface="Times New Roman" panose="02020603050405020304" pitchFamily="18" charset="0"/>
                <a:cs typeface="Times New Roman" panose="02020603050405020304" pitchFamily="18" charset="0"/>
              </a:rPr>
              <a:t>Each directory is given a single top-level management group called the "Root" management group.</a:t>
            </a:r>
          </a:p>
          <a:p>
            <a:pPr marL="457200" indent="-457200" algn="just">
              <a:lnSpc>
                <a:spcPct val="150000"/>
              </a:lnSpc>
              <a:buFont typeface="Wingdings" panose="05000000000000000000" pitchFamily="2" charset="2"/>
              <a:buChar char="ü"/>
            </a:pPr>
            <a:r>
              <a:rPr lang="en-US" sz="2000" dirty="0">
                <a:solidFill>
                  <a:srgbClr val="000000"/>
                </a:solidFill>
                <a:latin typeface="Times New Roman" panose="02020603050405020304" pitchFamily="18" charset="0"/>
                <a:cs typeface="Times New Roman" panose="02020603050405020304" pitchFamily="18" charset="0"/>
              </a:rPr>
              <a:t>This root management group is built into the hierarchy to have all management groups and subscriptions fold up to it.</a:t>
            </a:r>
          </a:p>
          <a:p>
            <a:pPr marL="457200" indent="-457200" algn="just">
              <a:lnSpc>
                <a:spcPct val="150000"/>
              </a:lnSpc>
              <a:buFont typeface="Wingdings" panose="05000000000000000000" pitchFamily="2" charset="2"/>
              <a:buChar char="ü"/>
            </a:pPr>
            <a:r>
              <a:rPr lang="en-US" sz="2000" dirty="0">
                <a:solidFill>
                  <a:srgbClr val="000000"/>
                </a:solidFill>
                <a:latin typeface="Times New Roman" panose="02020603050405020304" pitchFamily="18" charset="0"/>
                <a:cs typeface="Times New Roman" panose="02020603050405020304" pitchFamily="18" charset="0"/>
              </a:rPr>
              <a:t>By default, the root management group's display name is Tenant root group.</a:t>
            </a:r>
          </a:p>
          <a:p>
            <a:pPr marL="457200" indent="-457200" algn="just">
              <a:lnSpc>
                <a:spcPct val="150000"/>
              </a:lnSpc>
              <a:buFont typeface="Wingdings" panose="05000000000000000000" pitchFamily="2" charset="2"/>
              <a:buChar char="ü"/>
            </a:pPr>
            <a:r>
              <a:rPr lang="en-US" sz="2000" dirty="0">
                <a:solidFill>
                  <a:srgbClr val="000000"/>
                </a:solidFill>
                <a:latin typeface="Times New Roman" panose="02020603050405020304" pitchFamily="18" charset="0"/>
                <a:cs typeface="Times New Roman" panose="02020603050405020304" pitchFamily="18" charset="0"/>
              </a:rPr>
              <a:t>To change the display name, your account must be assigned the Owner or Contributor role on the root management group.</a:t>
            </a:r>
          </a:p>
          <a:p>
            <a:pPr marL="457200" indent="-457200" algn="just">
              <a:lnSpc>
                <a:spcPct val="150000"/>
              </a:lnSpc>
              <a:buFont typeface="Wingdings" panose="05000000000000000000" pitchFamily="2" charset="2"/>
              <a:buChar char="ü"/>
            </a:pPr>
            <a:r>
              <a:rPr lang="en-US" sz="2000" dirty="0">
                <a:solidFill>
                  <a:srgbClr val="000000"/>
                </a:solidFill>
                <a:latin typeface="Times New Roman" panose="02020603050405020304" pitchFamily="18" charset="0"/>
                <a:cs typeface="Times New Roman" panose="02020603050405020304" pitchFamily="18" charset="0"/>
              </a:rPr>
              <a:t>No one is given default access to the root management group. Azure AD Global Administrators are the only users that can elevate themselves to gain access. </a:t>
            </a:r>
          </a:p>
          <a:p>
            <a:pPr marL="457200" indent="-457200" algn="just">
              <a:lnSpc>
                <a:spcPct val="150000"/>
              </a:lnSpc>
              <a:buFont typeface="Wingdings" panose="05000000000000000000" pitchFamily="2" charset="2"/>
              <a:buChar char="ü"/>
            </a:pPr>
            <a:r>
              <a:rPr lang="en-US" sz="2000" dirty="0">
                <a:solidFill>
                  <a:srgbClr val="000000"/>
                </a:solidFill>
                <a:latin typeface="Times New Roman" panose="02020603050405020304" pitchFamily="18" charset="0"/>
                <a:cs typeface="Times New Roman" panose="02020603050405020304" pitchFamily="18" charset="0"/>
              </a:rPr>
              <a:t>Once they have access to the root management group, the global administrators can assign any Azure role to other users to manage it.</a:t>
            </a: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99473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fade">
                                      <p:cBhvr>
                                        <p:cTn id="17" dur="500"/>
                                        <p:tgtEl>
                                          <p:spTgt spid="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
                                            <p:txEl>
                                              <p:pRg st="3" end="3"/>
                                            </p:txEl>
                                          </p:spTgt>
                                        </p:tgtEl>
                                        <p:attrNameLst>
                                          <p:attrName>style.visibility</p:attrName>
                                        </p:attrNameLst>
                                      </p:cBhvr>
                                      <p:to>
                                        <p:strVal val="visible"/>
                                      </p:to>
                                    </p:set>
                                    <p:animEffect transition="in" filter="fade">
                                      <p:cBhvr>
                                        <p:cTn id="22" dur="500"/>
                                        <p:tgtEl>
                                          <p:spTgt spid="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
                                            <p:txEl>
                                              <p:pRg st="4" end="4"/>
                                            </p:txEl>
                                          </p:spTgt>
                                        </p:tgtEl>
                                        <p:attrNameLst>
                                          <p:attrName>style.visibility</p:attrName>
                                        </p:attrNameLst>
                                      </p:cBhvr>
                                      <p:to>
                                        <p:strVal val="visible"/>
                                      </p:to>
                                    </p:set>
                                    <p:animEffect transition="in" filter="fade">
                                      <p:cBhvr>
                                        <p:cTn id="27" dur="500"/>
                                        <p:tgtEl>
                                          <p:spTgt spid="9">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9">
                                            <p:txEl>
                                              <p:pRg st="5" end="5"/>
                                            </p:txEl>
                                          </p:spTgt>
                                        </p:tgtEl>
                                        <p:attrNameLst>
                                          <p:attrName>style.visibility</p:attrName>
                                        </p:attrNameLst>
                                      </p:cBhvr>
                                      <p:to>
                                        <p:strVal val="visible"/>
                                      </p:to>
                                    </p:set>
                                    <p:animEffect transition="in" filter="fade">
                                      <p:cBhvr>
                                        <p:cTn id="32" dur="500"/>
                                        <p:tgtEl>
                                          <p:spTgt spid="9">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a:t>www.Techlanders.com</a:t>
            </a:r>
          </a:p>
        </p:txBody>
      </p:sp>
      <p:sp>
        <p:nvSpPr>
          <p:cNvPr id="4" name="Slide Number Placeholder 3"/>
          <p:cNvSpPr>
            <a:spLocks noGrp="1"/>
          </p:cNvSpPr>
          <p:nvPr>
            <p:ph type="sldNum" sz="quarter" idx="12"/>
          </p:nvPr>
        </p:nvSpPr>
        <p:spPr/>
        <p:txBody>
          <a:bodyPr/>
          <a:lstStyle/>
          <a:p>
            <a:fld id="{13F480B4-4699-41FE-89A7-96EFD1001786}" type="slidenum">
              <a:rPr lang="en-US" smtClean="0"/>
              <a:t>36</a:t>
            </a:fld>
            <a:endParaRPr lang="en-US" dirty="0"/>
          </a:p>
        </p:txBody>
      </p:sp>
      <p:sp>
        <p:nvSpPr>
          <p:cNvPr id="5" name="Title 4"/>
          <p:cNvSpPr>
            <a:spLocks noGrp="1"/>
          </p:cNvSpPr>
          <p:nvPr>
            <p:ph type="title"/>
          </p:nvPr>
        </p:nvSpPr>
        <p:spPr/>
        <p:txBody>
          <a:bodyPr>
            <a:normAutofit/>
          </a:bodyPr>
          <a:lstStyle/>
          <a:p>
            <a:r>
              <a:rPr lang="en-US" sz="4500" dirty="0"/>
              <a:t>Azure Policy</a:t>
            </a:r>
          </a:p>
        </p:txBody>
      </p:sp>
      <p:sp>
        <p:nvSpPr>
          <p:cNvPr id="9" name="TextBox 8">
            <a:extLst>
              <a:ext uri="{FF2B5EF4-FFF2-40B4-BE49-F238E27FC236}">
                <a16:creationId xmlns:a16="http://schemas.microsoft.com/office/drawing/2014/main" id="{26002B45-31F5-8483-BF0D-F65AA272B45D}"/>
              </a:ext>
            </a:extLst>
          </p:cNvPr>
          <p:cNvSpPr txBox="1"/>
          <p:nvPr/>
        </p:nvSpPr>
        <p:spPr>
          <a:xfrm>
            <a:off x="1219200" y="1793134"/>
            <a:ext cx="11277600" cy="3729995"/>
          </a:xfrm>
          <a:prstGeom prst="rect">
            <a:avLst/>
          </a:prstGeom>
          <a:noFill/>
        </p:spPr>
        <p:txBody>
          <a:bodyPr wrap="square">
            <a:spAutoFit/>
          </a:bodyPr>
          <a:lstStyle/>
          <a:p>
            <a:pPr marL="457200" indent="-457200" algn="just">
              <a:lnSpc>
                <a:spcPct val="150000"/>
              </a:lnSpc>
              <a:buFont typeface="Wingdings" panose="05000000000000000000" pitchFamily="2" charset="2"/>
              <a:buChar char="ü"/>
            </a:pPr>
            <a:r>
              <a:rPr lang="en-US" sz="2000" dirty="0">
                <a:solidFill>
                  <a:srgbClr val="000000"/>
                </a:solidFill>
                <a:latin typeface="Times New Roman" panose="02020603050405020304" pitchFamily="18" charset="0"/>
                <a:cs typeface="Times New Roman" panose="02020603050405020304" pitchFamily="18" charset="0"/>
              </a:rPr>
              <a:t>Azure Policy is a service provided by Microsoft Azure that allows you to enforce and implement governance policies for your Azure resources.</a:t>
            </a:r>
          </a:p>
          <a:p>
            <a:pPr marL="457200" indent="-457200" algn="just">
              <a:lnSpc>
                <a:spcPct val="150000"/>
              </a:lnSpc>
              <a:buFont typeface="Wingdings" panose="05000000000000000000" pitchFamily="2" charset="2"/>
              <a:buChar char="ü"/>
            </a:pPr>
            <a:r>
              <a:rPr lang="en-US" sz="2000" dirty="0">
                <a:solidFill>
                  <a:srgbClr val="000000"/>
                </a:solidFill>
                <a:latin typeface="Times New Roman" panose="02020603050405020304" pitchFamily="18" charset="0"/>
                <a:cs typeface="Times New Roman" panose="02020603050405020304" pitchFamily="18" charset="0"/>
              </a:rPr>
              <a:t>Azure Policy helps you to define and enforce rules and standards for resource configuration and compliance across your Azure environment.</a:t>
            </a:r>
          </a:p>
          <a:p>
            <a:pPr marL="457200" indent="-457200" algn="just">
              <a:lnSpc>
                <a:spcPct val="150000"/>
              </a:lnSpc>
              <a:buFont typeface="Wingdings" panose="05000000000000000000" pitchFamily="2" charset="2"/>
              <a:buChar char="ü"/>
            </a:pPr>
            <a:r>
              <a:rPr lang="en-US" sz="2000" dirty="0"/>
              <a:t>Azure Policy allows you to create policy definitions that express your organization's requirements and expectations for the Azure resources deployed within your subscription.</a:t>
            </a:r>
          </a:p>
          <a:p>
            <a:pPr marL="457200" indent="-457200" algn="just">
              <a:lnSpc>
                <a:spcPct val="150000"/>
              </a:lnSpc>
              <a:buFont typeface="Wingdings" panose="05000000000000000000" pitchFamily="2" charset="2"/>
              <a:buChar char="ü"/>
            </a:pPr>
            <a:r>
              <a:rPr lang="en-US" sz="2000" dirty="0"/>
              <a:t>These policy definitions are based on JSON files and contain rules that define the desired configuration for resources, such as virtual machines, storage accounts, networking, and more.</a:t>
            </a: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74521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fade">
                                      <p:cBhvr>
                                        <p:cTn id="17" dur="500"/>
                                        <p:tgtEl>
                                          <p:spTgt spid="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
                                            <p:txEl>
                                              <p:pRg st="3" end="3"/>
                                            </p:txEl>
                                          </p:spTgt>
                                        </p:tgtEl>
                                        <p:attrNameLst>
                                          <p:attrName>style.visibility</p:attrName>
                                        </p:attrNameLst>
                                      </p:cBhvr>
                                      <p:to>
                                        <p:strVal val="visible"/>
                                      </p:to>
                                    </p:set>
                                    <p:animEffect transition="in" filter="fade">
                                      <p:cBhvr>
                                        <p:cTn id="22" dur="500"/>
                                        <p:tgtEl>
                                          <p:spTgt spid="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a:t>www.Techlanders.com</a:t>
            </a:r>
          </a:p>
        </p:txBody>
      </p:sp>
      <p:sp>
        <p:nvSpPr>
          <p:cNvPr id="4" name="Slide Number Placeholder 3"/>
          <p:cNvSpPr>
            <a:spLocks noGrp="1"/>
          </p:cNvSpPr>
          <p:nvPr>
            <p:ph type="sldNum" sz="quarter" idx="12"/>
          </p:nvPr>
        </p:nvSpPr>
        <p:spPr/>
        <p:txBody>
          <a:bodyPr/>
          <a:lstStyle/>
          <a:p>
            <a:fld id="{13F480B4-4699-41FE-89A7-96EFD1001786}" type="slidenum">
              <a:rPr lang="en-US" smtClean="0"/>
              <a:t>37</a:t>
            </a:fld>
            <a:endParaRPr lang="en-US" dirty="0"/>
          </a:p>
        </p:txBody>
      </p:sp>
      <p:sp>
        <p:nvSpPr>
          <p:cNvPr id="5" name="Title 4"/>
          <p:cNvSpPr>
            <a:spLocks noGrp="1"/>
          </p:cNvSpPr>
          <p:nvPr>
            <p:ph type="title"/>
          </p:nvPr>
        </p:nvSpPr>
        <p:spPr/>
        <p:txBody>
          <a:bodyPr>
            <a:normAutofit/>
          </a:bodyPr>
          <a:lstStyle/>
          <a:p>
            <a:r>
              <a:rPr lang="en-US" sz="4500" dirty="0"/>
              <a:t>Azure Policy</a:t>
            </a:r>
          </a:p>
        </p:txBody>
      </p:sp>
      <p:sp>
        <p:nvSpPr>
          <p:cNvPr id="9" name="TextBox 8">
            <a:extLst>
              <a:ext uri="{FF2B5EF4-FFF2-40B4-BE49-F238E27FC236}">
                <a16:creationId xmlns:a16="http://schemas.microsoft.com/office/drawing/2014/main" id="{26002B45-31F5-8483-BF0D-F65AA272B45D}"/>
              </a:ext>
            </a:extLst>
          </p:cNvPr>
          <p:cNvSpPr txBox="1"/>
          <p:nvPr/>
        </p:nvSpPr>
        <p:spPr>
          <a:xfrm>
            <a:off x="1219200" y="1793134"/>
            <a:ext cx="11277600" cy="3997889"/>
          </a:xfrm>
          <a:prstGeom prst="rect">
            <a:avLst/>
          </a:prstGeom>
          <a:noFill/>
        </p:spPr>
        <p:txBody>
          <a:bodyPr wrap="square">
            <a:spAutoFit/>
          </a:bodyPr>
          <a:lstStyle/>
          <a:p>
            <a:r>
              <a:rPr lang="en-US" sz="2000" dirty="0"/>
              <a:t>Some key features and capabilities of Azure Policy include:</a:t>
            </a:r>
          </a:p>
          <a:p>
            <a:pPr marL="917410" lvl="1" indent="-342900">
              <a:lnSpc>
                <a:spcPct val="200000"/>
              </a:lnSpc>
              <a:buFont typeface="Wingdings" panose="05000000000000000000" pitchFamily="2" charset="2"/>
              <a:buChar char="v"/>
            </a:pPr>
            <a:r>
              <a:rPr lang="en-US" sz="2000" dirty="0"/>
              <a:t>Policy Definition</a:t>
            </a:r>
          </a:p>
          <a:p>
            <a:pPr marL="917410" lvl="1" indent="-342900">
              <a:lnSpc>
                <a:spcPct val="200000"/>
              </a:lnSpc>
              <a:buFont typeface="Wingdings" panose="05000000000000000000" pitchFamily="2" charset="2"/>
              <a:buChar char="v"/>
            </a:pPr>
            <a:r>
              <a:rPr lang="en-US" sz="2000" dirty="0"/>
              <a:t>Policy Assignment</a:t>
            </a:r>
          </a:p>
          <a:p>
            <a:pPr marL="917410" lvl="1" indent="-342900">
              <a:lnSpc>
                <a:spcPct val="200000"/>
              </a:lnSpc>
              <a:buFont typeface="Wingdings" panose="05000000000000000000" pitchFamily="2" charset="2"/>
              <a:buChar char="v"/>
            </a:pPr>
            <a:r>
              <a:rPr lang="en-US" sz="2000" dirty="0"/>
              <a:t>Compliance Monitoring</a:t>
            </a:r>
          </a:p>
          <a:p>
            <a:pPr marL="917410" lvl="1" indent="-342900">
              <a:lnSpc>
                <a:spcPct val="200000"/>
              </a:lnSpc>
              <a:buFont typeface="Wingdings" panose="05000000000000000000" pitchFamily="2" charset="2"/>
              <a:buChar char="v"/>
            </a:pPr>
            <a:r>
              <a:rPr lang="en-US" sz="2000" dirty="0"/>
              <a:t>Remediation</a:t>
            </a:r>
          </a:p>
          <a:p>
            <a:pPr marL="917410" lvl="1" indent="-342900">
              <a:lnSpc>
                <a:spcPct val="200000"/>
              </a:lnSpc>
              <a:buFont typeface="Wingdings" panose="05000000000000000000" pitchFamily="2" charset="2"/>
              <a:buChar char="v"/>
            </a:pPr>
            <a:r>
              <a:rPr lang="en-US" sz="2000" dirty="0"/>
              <a:t>Integration with Azure Resource Manager</a:t>
            </a:r>
          </a:p>
          <a:p>
            <a:pPr marL="917410" lvl="1" indent="-342900">
              <a:lnSpc>
                <a:spcPct val="200000"/>
              </a:lnSpc>
              <a:buFont typeface="Wingdings" panose="05000000000000000000" pitchFamily="2" charset="2"/>
              <a:buChar char="v"/>
            </a:pPr>
            <a:r>
              <a:rPr lang="en-US" sz="2000" dirty="0"/>
              <a:t>Policy Exemptions</a:t>
            </a:r>
          </a:p>
        </p:txBody>
      </p:sp>
    </p:spTree>
    <p:extLst>
      <p:ext uri="{BB962C8B-B14F-4D97-AF65-F5344CB8AC3E}">
        <p14:creationId xmlns:p14="http://schemas.microsoft.com/office/powerpoint/2010/main" val="337436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fade">
                                      <p:cBhvr>
                                        <p:cTn id="17" dur="500"/>
                                        <p:tgtEl>
                                          <p:spTgt spid="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
                                            <p:txEl>
                                              <p:pRg st="3" end="3"/>
                                            </p:txEl>
                                          </p:spTgt>
                                        </p:tgtEl>
                                        <p:attrNameLst>
                                          <p:attrName>style.visibility</p:attrName>
                                        </p:attrNameLst>
                                      </p:cBhvr>
                                      <p:to>
                                        <p:strVal val="visible"/>
                                      </p:to>
                                    </p:set>
                                    <p:animEffect transition="in" filter="fade">
                                      <p:cBhvr>
                                        <p:cTn id="22" dur="500"/>
                                        <p:tgtEl>
                                          <p:spTgt spid="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
                                            <p:txEl>
                                              <p:pRg st="4" end="4"/>
                                            </p:txEl>
                                          </p:spTgt>
                                        </p:tgtEl>
                                        <p:attrNameLst>
                                          <p:attrName>style.visibility</p:attrName>
                                        </p:attrNameLst>
                                      </p:cBhvr>
                                      <p:to>
                                        <p:strVal val="visible"/>
                                      </p:to>
                                    </p:set>
                                    <p:animEffect transition="in" filter="fade">
                                      <p:cBhvr>
                                        <p:cTn id="27" dur="500"/>
                                        <p:tgtEl>
                                          <p:spTgt spid="9">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9">
                                            <p:txEl>
                                              <p:pRg st="5" end="5"/>
                                            </p:txEl>
                                          </p:spTgt>
                                        </p:tgtEl>
                                        <p:attrNameLst>
                                          <p:attrName>style.visibility</p:attrName>
                                        </p:attrNameLst>
                                      </p:cBhvr>
                                      <p:to>
                                        <p:strVal val="visible"/>
                                      </p:to>
                                    </p:set>
                                    <p:animEffect transition="in" filter="fade">
                                      <p:cBhvr>
                                        <p:cTn id="32" dur="500"/>
                                        <p:tgtEl>
                                          <p:spTgt spid="9">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9">
                                            <p:txEl>
                                              <p:pRg st="6" end="6"/>
                                            </p:txEl>
                                          </p:spTgt>
                                        </p:tgtEl>
                                        <p:attrNameLst>
                                          <p:attrName>style.visibility</p:attrName>
                                        </p:attrNameLst>
                                      </p:cBhvr>
                                      <p:to>
                                        <p:strVal val="visible"/>
                                      </p:to>
                                    </p:set>
                                    <p:animEffect transition="in" filter="fade">
                                      <p:cBhvr>
                                        <p:cTn id="37" dur="500"/>
                                        <p:tgtEl>
                                          <p:spTgt spid="9">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a:xfrm>
            <a:off x="10157333" y="6182000"/>
            <a:ext cx="1983200" cy="420800"/>
          </a:xfrm>
          <a:prstGeom prst="rect">
            <a:avLst/>
          </a:prstGeom>
          <a:noFill/>
          <a:ln>
            <a:noFill/>
          </a:ln>
        </p:spPr>
        <p:txBody>
          <a:bodyPr spcFirstLastPara="1" wrap="square" lIns="91425" tIns="91425" rIns="91425" bIns="91425" anchor="ctr" anchorCtr="0">
            <a:noAutofit/>
          </a:bodyPr>
          <a:lstStyle>
            <a:defPPr>
              <a:defRPr lang="en-US"/>
            </a:defPPr>
            <a:lvl1pPr marL="0" lvl="0" algn="r" defTabSz="914400" rtl="0" eaLnBrk="1" latinLnBrk="0" hangingPunct="1">
              <a:buNone/>
              <a:defRPr sz="1600" b="1" kern="1200">
                <a:solidFill>
                  <a:srgbClr val="FFFFFF"/>
                </a:solidFill>
                <a:latin typeface="Roboto Condensed"/>
                <a:ea typeface="Roboto Condensed"/>
                <a:cs typeface="Roboto Condensed"/>
                <a:sym typeface="Roboto Condensed"/>
              </a:defRPr>
            </a:lvl1pPr>
            <a:lvl2pPr marL="457200" lvl="1" algn="r" defTabSz="914400" rtl="0" eaLnBrk="1" latinLnBrk="0" hangingPunct="1">
              <a:buNone/>
              <a:defRPr sz="1600" b="1" kern="1200">
                <a:solidFill>
                  <a:srgbClr val="FFFFFF"/>
                </a:solidFill>
                <a:latin typeface="Roboto Condensed"/>
                <a:ea typeface="Roboto Condensed"/>
                <a:cs typeface="Roboto Condensed"/>
                <a:sym typeface="Roboto Condensed"/>
              </a:defRPr>
            </a:lvl2pPr>
            <a:lvl3pPr marL="914400" lvl="2" algn="r" defTabSz="914400" rtl="0" eaLnBrk="1" latinLnBrk="0" hangingPunct="1">
              <a:buNone/>
              <a:defRPr sz="1600" b="1" kern="1200">
                <a:solidFill>
                  <a:srgbClr val="FFFFFF"/>
                </a:solidFill>
                <a:latin typeface="Roboto Condensed"/>
                <a:ea typeface="Roboto Condensed"/>
                <a:cs typeface="Roboto Condensed"/>
                <a:sym typeface="Roboto Condensed"/>
              </a:defRPr>
            </a:lvl3pPr>
            <a:lvl4pPr marL="1371600" lvl="3" algn="r" defTabSz="914400" rtl="0" eaLnBrk="1" latinLnBrk="0" hangingPunct="1">
              <a:buNone/>
              <a:defRPr sz="1600" b="1" kern="1200">
                <a:solidFill>
                  <a:srgbClr val="FFFFFF"/>
                </a:solidFill>
                <a:latin typeface="Roboto Condensed"/>
                <a:ea typeface="Roboto Condensed"/>
                <a:cs typeface="Roboto Condensed"/>
                <a:sym typeface="Roboto Condensed"/>
              </a:defRPr>
            </a:lvl4pPr>
            <a:lvl5pPr marL="1828800" lvl="4" algn="r" defTabSz="914400" rtl="0" eaLnBrk="1" latinLnBrk="0" hangingPunct="1">
              <a:buNone/>
              <a:defRPr sz="1600" b="1" kern="1200">
                <a:solidFill>
                  <a:srgbClr val="FFFFFF"/>
                </a:solidFill>
                <a:latin typeface="Roboto Condensed"/>
                <a:ea typeface="Roboto Condensed"/>
                <a:cs typeface="Roboto Condensed"/>
                <a:sym typeface="Roboto Condensed"/>
              </a:defRPr>
            </a:lvl5pPr>
            <a:lvl6pPr marL="2286000" lvl="5" algn="r" defTabSz="914400" rtl="0" eaLnBrk="1" latinLnBrk="0" hangingPunct="1">
              <a:buNone/>
              <a:defRPr sz="1600" b="1" kern="1200">
                <a:solidFill>
                  <a:srgbClr val="FFFFFF"/>
                </a:solidFill>
                <a:latin typeface="Roboto Condensed"/>
                <a:ea typeface="Roboto Condensed"/>
                <a:cs typeface="Roboto Condensed"/>
                <a:sym typeface="Roboto Condensed"/>
              </a:defRPr>
            </a:lvl6pPr>
            <a:lvl7pPr marL="2743200" lvl="6" algn="r" defTabSz="914400" rtl="0" eaLnBrk="1" latinLnBrk="0" hangingPunct="1">
              <a:buNone/>
              <a:defRPr sz="1600" b="1" kern="1200">
                <a:solidFill>
                  <a:srgbClr val="FFFFFF"/>
                </a:solidFill>
                <a:latin typeface="Roboto Condensed"/>
                <a:ea typeface="Roboto Condensed"/>
                <a:cs typeface="Roboto Condensed"/>
                <a:sym typeface="Roboto Condensed"/>
              </a:defRPr>
            </a:lvl7pPr>
            <a:lvl8pPr marL="3200400" lvl="7" algn="r" defTabSz="914400" rtl="0" eaLnBrk="1" latinLnBrk="0" hangingPunct="1">
              <a:buNone/>
              <a:defRPr sz="1600" b="1" kern="1200">
                <a:solidFill>
                  <a:srgbClr val="FFFFFF"/>
                </a:solidFill>
                <a:latin typeface="Roboto Condensed"/>
                <a:ea typeface="Roboto Condensed"/>
                <a:cs typeface="Roboto Condensed"/>
                <a:sym typeface="Roboto Condensed"/>
              </a:defRPr>
            </a:lvl8pPr>
            <a:lvl9pPr marL="3657600" lvl="8" algn="r" defTabSz="914400" rtl="0" eaLnBrk="1" latinLnBrk="0" hangingPunct="1">
              <a:buNone/>
              <a:defRPr sz="1600" b="1" kern="1200">
                <a:solidFill>
                  <a:srgbClr val="FFFFFF"/>
                </a:solidFill>
                <a:latin typeface="Roboto Condensed"/>
                <a:ea typeface="Roboto Condensed"/>
                <a:cs typeface="Roboto Condensed"/>
                <a:sym typeface="Roboto Condensed"/>
              </a:defRPr>
            </a:lvl9pPr>
          </a:lstStyle>
          <a:p>
            <a:fld id="{00000000-1234-1234-1234-123412341234}" type="slidenum">
              <a:rPr lang="en" smtClean="0"/>
              <a:pPr/>
              <a:t>38</a:t>
            </a:fld>
            <a:endParaRPr lang="en"/>
          </a:p>
        </p:txBody>
      </p:sp>
      <p:sp>
        <p:nvSpPr>
          <p:cNvPr id="162" name="Google Shape;248;p17">
            <a:extLst>
              <a:ext uri="{FF2B5EF4-FFF2-40B4-BE49-F238E27FC236}">
                <a16:creationId xmlns:a16="http://schemas.microsoft.com/office/drawing/2014/main" id="{0D12A9BF-CEC2-4F8E-B993-C716F7988BA4}"/>
              </a:ext>
            </a:extLst>
          </p:cNvPr>
          <p:cNvSpPr txBox="1">
            <a:spLocks/>
          </p:cNvSpPr>
          <p:nvPr/>
        </p:nvSpPr>
        <p:spPr>
          <a:xfrm>
            <a:off x="1756018" y="683730"/>
            <a:ext cx="9538138" cy="800296"/>
          </a:xfrm>
          <a:prstGeom prst="rect">
            <a:avLst/>
          </a:prstGeom>
          <a:noFill/>
          <a:ln>
            <a:noFill/>
          </a:ln>
        </p:spPr>
        <p:txBody>
          <a:bodyPr spcFirstLastPara="1" wrap="square" lIns="127995" tIns="127995" rIns="127995" bIns="12799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1pPr>
            <a:lvl2pPr marR="0" lvl="1"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2pPr>
            <a:lvl3pPr marR="0" lvl="2"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3pPr>
            <a:lvl4pPr marR="0" lvl="3"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4pPr>
            <a:lvl5pPr marR="0" lvl="4"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5pPr>
            <a:lvl6pPr marR="0" lvl="5"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6pPr>
            <a:lvl7pPr marR="0" lvl="6"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7pPr>
            <a:lvl8pPr marR="0" lvl="7"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8pPr>
            <a:lvl9pPr marR="0" lvl="8"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9pPr>
          </a:lstStyle>
          <a:p>
            <a:pPr algn="ctr"/>
            <a:r>
              <a:rPr lang="en-US" sz="5040" u="sng" kern="0" dirty="0">
                <a:solidFill>
                  <a:schemeClr val="tx2"/>
                </a:solidFill>
              </a:rPr>
              <a:t>Services Offered</a:t>
            </a:r>
          </a:p>
        </p:txBody>
      </p:sp>
      <p:pic>
        <p:nvPicPr>
          <p:cNvPr id="6" name="Picture 5">
            <a:extLst>
              <a:ext uri="{FF2B5EF4-FFF2-40B4-BE49-F238E27FC236}">
                <a16:creationId xmlns:a16="http://schemas.microsoft.com/office/drawing/2014/main" id="{9A40B24E-B6FB-493F-9E5C-CABCBF7D0C4E}"/>
              </a:ext>
            </a:extLst>
          </p:cNvPr>
          <p:cNvPicPr>
            <a:picLocks noChangeAspect="1"/>
          </p:cNvPicPr>
          <p:nvPr/>
        </p:nvPicPr>
        <p:blipFill>
          <a:blip r:embed="rId3"/>
          <a:stretch>
            <a:fillRect/>
          </a:stretch>
        </p:blipFill>
        <p:spPr>
          <a:xfrm>
            <a:off x="317091" y="1718342"/>
            <a:ext cx="3447489" cy="2200275"/>
          </a:xfrm>
          <a:prstGeom prst="rect">
            <a:avLst/>
          </a:prstGeom>
        </p:spPr>
      </p:pic>
      <p:pic>
        <p:nvPicPr>
          <p:cNvPr id="7" name="Picture 6">
            <a:extLst>
              <a:ext uri="{FF2B5EF4-FFF2-40B4-BE49-F238E27FC236}">
                <a16:creationId xmlns:a16="http://schemas.microsoft.com/office/drawing/2014/main" id="{0D8A2EA5-D05D-4592-BBA0-252684245D10}"/>
              </a:ext>
            </a:extLst>
          </p:cNvPr>
          <p:cNvPicPr>
            <a:picLocks noChangeAspect="1"/>
          </p:cNvPicPr>
          <p:nvPr/>
        </p:nvPicPr>
        <p:blipFill>
          <a:blip r:embed="rId4"/>
          <a:stretch>
            <a:fillRect/>
          </a:stretch>
        </p:blipFill>
        <p:spPr>
          <a:xfrm>
            <a:off x="4664634" y="1703340"/>
            <a:ext cx="3469696" cy="2215277"/>
          </a:xfrm>
          <a:prstGeom prst="rect">
            <a:avLst/>
          </a:prstGeom>
        </p:spPr>
      </p:pic>
      <p:pic>
        <p:nvPicPr>
          <p:cNvPr id="8" name="Picture 7">
            <a:extLst>
              <a:ext uri="{FF2B5EF4-FFF2-40B4-BE49-F238E27FC236}">
                <a16:creationId xmlns:a16="http://schemas.microsoft.com/office/drawing/2014/main" id="{4F28F774-84F2-4FA8-B090-CB4E51500E94}"/>
              </a:ext>
            </a:extLst>
          </p:cNvPr>
          <p:cNvPicPr>
            <a:picLocks noChangeAspect="1"/>
          </p:cNvPicPr>
          <p:nvPr/>
        </p:nvPicPr>
        <p:blipFill>
          <a:blip r:embed="rId5"/>
          <a:stretch>
            <a:fillRect/>
          </a:stretch>
        </p:blipFill>
        <p:spPr>
          <a:xfrm>
            <a:off x="351708" y="4038657"/>
            <a:ext cx="3519659" cy="1720215"/>
          </a:xfrm>
          <a:prstGeom prst="rect">
            <a:avLst/>
          </a:prstGeom>
        </p:spPr>
      </p:pic>
      <p:pic>
        <p:nvPicPr>
          <p:cNvPr id="9" name="Picture 8">
            <a:extLst>
              <a:ext uri="{FF2B5EF4-FFF2-40B4-BE49-F238E27FC236}">
                <a16:creationId xmlns:a16="http://schemas.microsoft.com/office/drawing/2014/main" id="{FA496ACF-054E-4E96-87CE-218FA4AB1EEA}"/>
              </a:ext>
            </a:extLst>
          </p:cNvPr>
          <p:cNvPicPr>
            <a:picLocks noChangeAspect="1"/>
          </p:cNvPicPr>
          <p:nvPr/>
        </p:nvPicPr>
        <p:blipFill>
          <a:blip r:embed="rId6"/>
          <a:stretch>
            <a:fillRect/>
          </a:stretch>
        </p:blipFill>
        <p:spPr>
          <a:xfrm>
            <a:off x="9026739" y="1718342"/>
            <a:ext cx="3464143" cy="2240280"/>
          </a:xfrm>
          <a:prstGeom prst="rect">
            <a:avLst/>
          </a:prstGeom>
        </p:spPr>
      </p:pic>
      <p:pic>
        <p:nvPicPr>
          <p:cNvPr id="10" name="Picture 9">
            <a:extLst>
              <a:ext uri="{FF2B5EF4-FFF2-40B4-BE49-F238E27FC236}">
                <a16:creationId xmlns:a16="http://schemas.microsoft.com/office/drawing/2014/main" id="{A2791BB9-B61B-43BE-AE65-29805651BF3B}"/>
              </a:ext>
            </a:extLst>
          </p:cNvPr>
          <p:cNvPicPr>
            <a:picLocks noChangeAspect="1"/>
          </p:cNvPicPr>
          <p:nvPr/>
        </p:nvPicPr>
        <p:blipFill rotWithShape="1">
          <a:blip r:embed="rId7"/>
          <a:srcRect b="7848"/>
          <a:stretch/>
        </p:blipFill>
        <p:spPr>
          <a:xfrm>
            <a:off x="313309" y="5823456"/>
            <a:ext cx="10370669" cy="724794"/>
          </a:xfrm>
          <a:prstGeom prst="rect">
            <a:avLst/>
          </a:prstGeom>
        </p:spPr>
      </p:pic>
      <p:pic>
        <p:nvPicPr>
          <p:cNvPr id="11" name="Picture 10">
            <a:extLst>
              <a:ext uri="{FF2B5EF4-FFF2-40B4-BE49-F238E27FC236}">
                <a16:creationId xmlns:a16="http://schemas.microsoft.com/office/drawing/2014/main" id="{2D212A6D-01BE-45F5-B1B9-2579FCC2222B}"/>
              </a:ext>
            </a:extLst>
          </p:cNvPr>
          <p:cNvPicPr>
            <a:picLocks noChangeAspect="1"/>
          </p:cNvPicPr>
          <p:nvPr/>
        </p:nvPicPr>
        <p:blipFill>
          <a:blip r:embed="rId8"/>
          <a:stretch>
            <a:fillRect/>
          </a:stretch>
        </p:blipFill>
        <p:spPr>
          <a:xfrm>
            <a:off x="4755661" y="4048234"/>
            <a:ext cx="3453041" cy="1775222"/>
          </a:xfrm>
          <a:prstGeom prst="rect">
            <a:avLst/>
          </a:prstGeom>
        </p:spPr>
      </p:pic>
      <p:pic>
        <p:nvPicPr>
          <p:cNvPr id="12" name="Picture 11">
            <a:extLst>
              <a:ext uri="{FF2B5EF4-FFF2-40B4-BE49-F238E27FC236}">
                <a16:creationId xmlns:a16="http://schemas.microsoft.com/office/drawing/2014/main" id="{CC12E02D-A43F-4AF4-A005-DEF8B0BD99D6}"/>
              </a:ext>
            </a:extLst>
          </p:cNvPr>
          <p:cNvPicPr>
            <a:picLocks noChangeAspect="1"/>
          </p:cNvPicPr>
          <p:nvPr/>
        </p:nvPicPr>
        <p:blipFill>
          <a:blip r:embed="rId9"/>
          <a:stretch>
            <a:fillRect/>
          </a:stretch>
        </p:blipFill>
        <p:spPr>
          <a:xfrm>
            <a:off x="9127381" y="4038657"/>
            <a:ext cx="3357113" cy="1745219"/>
          </a:xfrm>
          <a:prstGeom prst="rect">
            <a:avLst/>
          </a:prstGeom>
        </p:spPr>
      </p:pic>
    </p:spTree>
    <p:extLst>
      <p:ext uri="{BB962C8B-B14F-4D97-AF65-F5344CB8AC3E}">
        <p14:creationId xmlns:p14="http://schemas.microsoft.com/office/powerpoint/2010/main" val="134421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62"/>
                                        </p:tgtEl>
                                        <p:attrNameLst>
                                          <p:attrName>style.visibility</p:attrName>
                                        </p:attrNameLst>
                                      </p:cBhvr>
                                      <p:to>
                                        <p:strVal val="visible"/>
                                      </p:to>
                                    </p:set>
                                    <p:animEffect transition="in" filter="wipe(left)">
                                      <p:cBhvr>
                                        <p:cTn id="7" dur="500"/>
                                        <p:tgtEl>
                                          <p:spTgt spid="162"/>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p:cTn id="12" dur="500" fill="hold"/>
                                        <p:tgtEl>
                                          <p:spTgt spid="6"/>
                                        </p:tgtEl>
                                        <p:attrNameLst>
                                          <p:attrName>ppt_w</p:attrName>
                                        </p:attrNameLst>
                                      </p:cBhvr>
                                      <p:tavLst>
                                        <p:tav tm="0">
                                          <p:val>
                                            <p:fltVal val="0"/>
                                          </p:val>
                                        </p:tav>
                                        <p:tav tm="100000">
                                          <p:val>
                                            <p:strVal val="#ppt_w"/>
                                          </p:val>
                                        </p:tav>
                                      </p:tavLst>
                                    </p:anim>
                                    <p:anim calcmode="lin" valueType="num">
                                      <p:cBhvr>
                                        <p:cTn id="13" dur="500" fill="hold"/>
                                        <p:tgtEl>
                                          <p:spTgt spid="6"/>
                                        </p:tgtEl>
                                        <p:attrNameLst>
                                          <p:attrName>ppt_h</p:attrName>
                                        </p:attrNameLst>
                                      </p:cBhvr>
                                      <p:tavLst>
                                        <p:tav tm="0">
                                          <p:val>
                                            <p:fltVal val="0"/>
                                          </p:val>
                                        </p:tav>
                                        <p:tav tm="100000">
                                          <p:val>
                                            <p:strVal val="#ppt_h"/>
                                          </p:val>
                                        </p:tav>
                                      </p:tavLst>
                                    </p:anim>
                                    <p:animEffect transition="in" filter="fade">
                                      <p:cBhvr>
                                        <p:cTn id="14" dur="500"/>
                                        <p:tgtEl>
                                          <p:spTgt spid="6"/>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p:cTn id="19" dur="500" fill="hold"/>
                                        <p:tgtEl>
                                          <p:spTgt spid="7"/>
                                        </p:tgtEl>
                                        <p:attrNameLst>
                                          <p:attrName>ppt_w</p:attrName>
                                        </p:attrNameLst>
                                      </p:cBhvr>
                                      <p:tavLst>
                                        <p:tav tm="0">
                                          <p:val>
                                            <p:fltVal val="0"/>
                                          </p:val>
                                        </p:tav>
                                        <p:tav tm="100000">
                                          <p:val>
                                            <p:strVal val="#ppt_w"/>
                                          </p:val>
                                        </p:tav>
                                      </p:tavLst>
                                    </p:anim>
                                    <p:anim calcmode="lin" valueType="num">
                                      <p:cBhvr>
                                        <p:cTn id="20" dur="500" fill="hold"/>
                                        <p:tgtEl>
                                          <p:spTgt spid="7"/>
                                        </p:tgtEl>
                                        <p:attrNameLst>
                                          <p:attrName>ppt_h</p:attrName>
                                        </p:attrNameLst>
                                      </p:cBhvr>
                                      <p:tavLst>
                                        <p:tav tm="0">
                                          <p:val>
                                            <p:fltVal val="0"/>
                                          </p:val>
                                        </p:tav>
                                        <p:tav tm="100000">
                                          <p:val>
                                            <p:strVal val="#ppt_h"/>
                                          </p:val>
                                        </p:tav>
                                      </p:tavLst>
                                    </p:anim>
                                    <p:animEffect transition="in" filter="fade">
                                      <p:cBhvr>
                                        <p:cTn id="21" dur="500"/>
                                        <p:tgtEl>
                                          <p:spTgt spid="7"/>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9"/>
                                        </p:tgtEl>
                                        <p:attrNameLst>
                                          <p:attrName>style.visibility</p:attrName>
                                        </p:attrNameLst>
                                      </p:cBhvr>
                                      <p:to>
                                        <p:strVal val="visible"/>
                                      </p:to>
                                    </p:set>
                                    <p:anim calcmode="lin" valueType="num">
                                      <p:cBhvr>
                                        <p:cTn id="26" dur="500" fill="hold"/>
                                        <p:tgtEl>
                                          <p:spTgt spid="9"/>
                                        </p:tgtEl>
                                        <p:attrNameLst>
                                          <p:attrName>ppt_w</p:attrName>
                                        </p:attrNameLst>
                                      </p:cBhvr>
                                      <p:tavLst>
                                        <p:tav tm="0">
                                          <p:val>
                                            <p:fltVal val="0"/>
                                          </p:val>
                                        </p:tav>
                                        <p:tav tm="100000">
                                          <p:val>
                                            <p:strVal val="#ppt_w"/>
                                          </p:val>
                                        </p:tav>
                                      </p:tavLst>
                                    </p:anim>
                                    <p:anim calcmode="lin" valueType="num">
                                      <p:cBhvr>
                                        <p:cTn id="27" dur="500" fill="hold"/>
                                        <p:tgtEl>
                                          <p:spTgt spid="9"/>
                                        </p:tgtEl>
                                        <p:attrNameLst>
                                          <p:attrName>ppt_h</p:attrName>
                                        </p:attrNameLst>
                                      </p:cBhvr>
                                      <p:tavLst>
                                        <p:tav tm="0">
                                          <p:val>
                                            <p:fltVal val="0"/>
                                          </p:val>
                                        </p:tav>
                                        <p:tav tm="100000">
                                          <p:val>
                                            <p:strVal val="#ppt_h"/>
                                          </p:val>
                                        </p:tav>
                                      </p:tavLst>
                                    </p:anim>
                                    <p:animEffect transition="in" filter="fade">
                                      <p:cBhvr>
                                        <p:cTn id="28" dur="500"/>
                                        <p:tgtEl>
                                          <p:spTgt spid="9"/>
                                        </p:tgtEl>
                                      </p:cBhvr>
                                    </p:animEffect>
                                  </p:childTnLst>
                                </p:cTn>
                              </p:par>
                            </p:childTnLst>
                          </p:cTn>
                        </p:par>
                      </p:childTnLst>
                    </p:cTn>
                  </p:par>
                  <p:par>
                    <p:cTn id="29" fill="hold">
                      <p:stCondLst>
                        <p:cond delay="indefinite"/>
                      </p:stCondLst>
                      <p:childTnLst>
                        <p:par>
                          <p:cTn id="30" fill="hold">
                            <p:stCondLst>
                              <p:cond delay="0"/>
                            </p:stCondLst>
                            <p:childTnLst>
                              <p:par>
                                <p:cTn id="31" presetID="53" presetClass="entr" presetSubtype="16" fill="hold" nodeType="clickEffect">
                                  <p:stCondLst>
                                    <p:cond delay="0"/>
                                  </p:stCondLst>
                                  <p:childTnLst>
                                    <p:set>
                                      <p:cBhvr>
                                        <p:cTn id="32" dur="1" fill="hold">
                                          <p:stCondLst>
                                            <p:cond delay="0"/>
                                          </p:stCondLst>
                                        </p:cTn>
                                        <p:tgtEl>
                                          <p:spTgt spid="8"/>
                                        </p:tgtEl>
                                        <p:attrNameLst>
                                          <p:attrName>style.visibility</p:attrName>
                                        </p:attrNameLst>
                                      </p:cBhvr>
                                      <p:to>
                                        <p:strVal val="visible"/>
                                      </p:to>
                                    </p:set>
                                    <p:anim calcmode="lin" valueType="num">
                                      <p:cBhvr>
                                        <p:cTn id="33" dur="500" fill="hold"/>
                                        <p:tgtEl>
                                          <p:spTgt spid="8"/>
                                        </p:tgtEl>
                                        <p:attrNameLst>
                                          <p:attrName>ppt_w</p:attrName>
                                        </p:attrNameLst>
                                      </p:cBhvr>
                                      <p:tavLst>
                                        <p:tav tm="0">
                                          <p:val>
                                            <p:fltVal val="0"/>
                                          </p:val>
                                        </p:tav>
                                        <p:tav tm="100000">
                                          <p:val>
                                            <p:strVal val="#ppt_w"/>
                                          </p:val>
                                        </p:tav>
                                      </p:tavLst>
                                    </p:anim>
                                    <p:anim calcmode="lin" valueType="num">
                                      <p:cBhvr>
                                        <p:cTn id="34" dur="500" fill="hold"/>
                                        <p:tgtEl>
                                          <p:spTgt spid="8"/>
                                        </p:tgtEl>
                                        <p:attrNameLst>
                                          <p:attrName>ppt_h</p:attrName>
                                        </p:attrNameLst>
                                      </p:cBhvr>
                                      <p:tavLst>
                                        <p:tav tm="0">
                                          <p:val>
                                            <p:fltVal val="0"/>
                                          </p:val>
                                        </p:tav>
                                        <p:tav tm="100000">
                                          <p:val>
                                            <p:strVal val="#ppt_h"/>
                                          </p:val>
                                        </p:tav>
                                      </p:tavLst>
                                    </p:anim>
                                    <p:animEffect transition="in" filter="fade">
                                      <p:cBhvr>
                                        <p:cTn id="35" dur="500"/>
                                        <p:tgtEl>
                                          <p:spTgt spid="8"/>
                                        </p:tgtEl>
                                      </p:cBhvr>
                                    </p:animEffect>
                                  </p:childTnLst>
                                </p:cTn>
                              </p:par>
                            </p:childTnLst>
                          </p:cTn>
                        </p:par>
                      </p:childTnLst>
                    </p:cTn>
                  </p:par>
                  <p:par>
                    <p:cTn id="36" fill="hold">
                      <p:stCondLst>
                        <p:cond delay="indefinite"/>
                      </p:stCondLst>
                      <p:childTnLst>
                        <p:par>
                          <p:cTn id="37" fill="hold">
                            <p:stCondLst>
                              <p:cond delay="0"/>
                            </p:stCondLst>
                            <p:childTnLst>
                              <p:par>
                                <p:cTn id="38" presetID="53" presetClass="entr" presetSubtype="16" fill="hold" nodeType="clickEffect">
                                  <p:stCondLst>
                                    <p:cond delay="0"/>
                                  </p:stCondLst>
                                  <p:childTnLst>
                                    <p:set>
                                      <p:cBhvr>
                                        <p:cTn id="39" dur="1" fill="hold">
                                          <p:stCondLst>
                                            <p:cond delay="0"/>
                                          </p:stCondLst>
                                        </p:cTn>
                                        <p:tgtEl>
                                          <p:spTgt spid="11"/>
                                        </p:tgtEl>
                                        <p:attrNameLst>
                                          <p:attrName>style.visibility</p:attrName>
                                        </p:attrNameLst>
                                      </p:cBhvr>
                                      <p:to>
                                        <p:strVal val="visible"/>
                                      </p:to>
                                    </p:set>
                                    <p:anim calcmode="lin" valueType="num">
                                      <p:cBhvr>
                                        <p:cTn id="40" dur="500" fill="hold"/>
                                        <p:tgtEl>
                                          <p:spTgt spid="11"/>
                                        </p:tgtEl>
                                        <p:attrNameLst>
                                          <p:attrName>ppt_w</p:attrName>
                                        </p:attrNameLst>
                                      </p:cBhvr>
                                      <p:tavLst>
                                        <p:tav tm="0">
                                          <p:val>
                                            <p:fltVal val="0"/>
                                          </p:val>
                                        </p:tav>
                                        <p:tav tm="100000">
                                          <p:val>
                                            <p:strVal val="#ppt_w"/>
                                          </p:val>
                                        </p:tav>
                                      </p:tavLst>
                                    </p:anim>
                                    <p:anim calcmode="lin" valueType="num">
                                      <p:cBhvr>
                                        <p:cTn id="41" dur="500" fill="hold"/>
                                        <p:tgtEl>
                                          <p:spTgt spid="11"/>
                                        </p:tgtEl>
                                        <p:attrNameLst>
                                          <p:attrName>ppt_h</p:attrName>
                                        </p:attrNameLst>
                                      </p:cBhvr>
                                      <p:tavLst>
                                        <p:tav tm="0">
                                          <p:val>
                                            <p:fltVal val="0"/>
                                          </p:val>
                                        </p:tav>
                                        <p:tav tm="100000">
                                          <p:val>
                                            <p:strVal val="#ppt_h"/>
                                          </p:val>
                                        </p:tav>
                                      </p:tavLst>
                                    </p:anim>
                                    <p:animEffect transition="in" filter="fade">
                                      <p:cBhvr>
                                        <p:cTn id="42" dur="500"/>
                                        <p:tgtEl>
                                          <p:spTgt spid="11"/>
                                        </p:tgtEl>
                                      </p:cBhvr>
                                    </p:animEffect>
                                  </p:childTnLst>
                                </p:cTn>
                              </p:par>
                            </p:childTnLst>
                          </p:cTn>
                        </p:par>
                      </p:childTnLst>
                    </p:cTn>
                  </p:par>
                  <p:par>
                    <p:cTn id="43" fill="hold">
                      <p:stCondLst>
                        <p:cond delay="indefinite"/>
                      </p:stCondLst>
                      <p:childTnLst>
                        <p:par>
                          <p:cTn id="44" fill="hold">
                            <p:stCondLst>
                              <p:cond delay="0"/>
                            </p:stCondLst>
                            <p:childTnLst>
                              <p:par>
                                <p:cTn id="45" presetID="53" presetClass="entr" presetSubtype="16" fill="hold" nodeType="clickEffect">
                                  <p:stCondLst>
                                    <p:cond delay="0"/>
                                  </p:stCondLst>
                                  <p:childTnLst>
                                    <p:set>
                                      <p:cBhvr>
                                        <p:cTn id="46" dur="1" fill="hold">
                                          <p:stCondLst>
                                            <p:cond delay="0"/>
                                          </p:stCondLst>
                                        </p:cTn>
                                        <p:tgtEl>
                                          <p:spTgt spid="12"/>
                                        </p:tgtEl>
                                        <p:attrNameLst>
                                          <p:attrName>style.visibility</p:attrName>
                                        </p:attrNameLst>
                                      </p:cBhvr>
                                      <p:to>
                                        <p:strVal val="visible"/>
                                      </p:to>
                                    </p:set>
                                    <p:anim calcmode="lin" valueType="num">
                                      <p:cBhvr>
                                        <p:cTn id="47" dur="500" fill="hold"/>
                                        <p:tgtEl>
                                          <p:spTgt spid="12"/>
                                        </p:tgtEl>
                                        <p:attrNameLst>
                                          <p:attrName>ppt_w</p:attrName>
                                        </p:attrNameLst>
                                      </p:cBhvr>
                                      <p:tavLst>
                                        <p:tav tm="0">
                                          <p:val>
                                            <p:fltVal val="0"/>
                                          </p:val>
                                        </p:tav>
                                        <p:tav tm="100000">
                                          <p:val>
                                            <p:strVal val="#ppt_w"/>
                                          </p:val>
                                        </p:tav>
                                      </p:tavLst>
                                    </p:anim>
                                    <p:anim calcmode="lin" valueType="num">
                                      <p:cBhvr>
                                        <p:cTn id="48" dur="500" fill="hold"/>
                                        <p:tgtEl>
                                          <p:spTgt spid="12"/>
                                        </p:tgtEl>
                                        <p:attrNameLst>
                                          <p:attrName>ppt_h</p:attrName>
                                        </p:attrNameLst>
                                      </p:cBhvr>
                                      <p:tavLst>
                                        <p:tav tm="0">
                                          <p:val>
                                            <p:fltVal val="0"/>
                                          </p:val>
                                        </p:tav>
                                        <p:tav tm="100000">
                                          <p:val>
                                            <p:strVal val="#ppt_h"/>
                                          </p:val>
                                        </p:tav>
                                      </p:tavLst>
                                    </p:anim>
                                    <p:animEffect transition="in" filter="fade">
                                      <p:cBhvr>
                                        <p:cTn id="49" dur="500"/>
                                        <p:tgtEl>
                                          <p:spTgt spid="12"/>
                                        </p:tgtEl>
                                      </p:cBhvr>
                                    </p:animEffect>
                                  </p:childTnLst>
                                </p:cTn>
                              </p:par>
                            </p:childTnLst>
                          </p:cTn>
                        </p:par>
                      </p:childTnLst>
                    </p:cTn>
                  </p:par>
                  <p:par>
                    <p:cTn id="50" fill="hold">
                      <p:stCondLst>
                        <p:cond delay="indefinite"/>
                      </p:stCondLst>
                      <p:childTnLst>
                        <p:par>
                          <p:cTn id="51" fill="hold">
                            <p:stCondLst>
                              <p:cond delay="0"/>
                            </p:stCondLst>
                            <p:childTnLst>
                              <p:par>
                                <p:cTn id="52" presetID="53" presetClass="entr" presetSubtype="16" fill="hold" nodeType="clickEffect">
                                  <p:stCondLst>
                                    <p:cond delay="0"/>
                                  </p:stCondLst>
                                  <p:childTnLst>
                                    <p:set>
                                      <p:cBhvr>
                                        <p:cTn id="53" dur="1" fill="hold">
                                          <p:stCondLst>
                                            <p:cond delay="0"/>
                                          </p:stCondLst>
                                        </p:cTn>
                                        <p:tgtEl>
                                          <p:spTgt spid="10"/>
                                        </p:tgtEl>
                                        <p:attrNameLst>
                                          <p:attrName>style.visibility</p:attrName>
                                        </p:attrNameLst>
                                      </p:cBhvr>
                                      <p:to>
                                        <p:strVal val="visible"/>
                                      </p:to>
                                    </p:set>
                                    <p:anim calcmode="lin" valueType="num">
                                      <p:cBhvr>
                                        <p:cTn id="54" dur="500" fill="hold"/>
                                        <p:tgtEl>
                                          <p:spTgt spid="10"/>
                                        </p:tgtEl>
                                        <p:attrNameLst>
                                          <p:attrName>ppt_w</p:attrName>
                                        </p:attrNameLst>
                                      </p:cBhvr>
                                      <p:tavLst>
                                        <p:tav tm="0">
                                          <p:val>
                                            <p:fltVal val="0"/>
                                          </p:val>
                                        </p:tav>
                                        <p:tav tm="100000">
                                          <p:val>
                                            <p:strVal val="#ppt_w"/>
                                          </p:val>
                                        </p:tav>
                                      </p:tavLst>
                                    </p:anim>
                                    <p:anim calcmode="lin" valueType="num">
                                      <p:cBhvr>
                                        <p:cTn id="55" dur="500" fill="hold"/>
                                        <p:tgtEl>
                                          <p:spTgt spid="10"/>
                                        </p:tgtEl>
                                        <p:attrNameLst>
                                          <p:attrName>ppt_h</p:attrName>
                                        </p:attrNameLst>
                                      </p:cBhvr>
                                      <p:tavLst>
                                        <p:tav tm="0">
                                          <p:val>
                                            <p:fltVal val="0"/>
                                          </p:val>
                                        </p:tav>
                                        <p:tav tm="100000">
                                          <p:val>
                                            <p:strVal val="#ppt_h"/>
                                          </p:val>
                                        </p:tav>
                                      </p:tavLst>
                                    </p:anim>
                                    <p:animEffect transition="in" filter="fade">
                                      <p:cBhvr>
                                        <p:cTn id="5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2"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7B6EE99-761B-43C8-9F95-B167D7219DF5}"/>
              </a:ext>
            </a:extLst>
          </p:cNvPr>
          <p:cNvSpPr>
            <a:spLocks noGrp="1"/>
          </p:cNvSpPr>
          <p:nvPr>
            <p:ph type="sldNum" idx="12"/>
          </p:nvPr>
        </p:nvSpPr>
        <p:spPr>
          <a:xfrm>
            <a:off x="10157333" y="6182000"/>
            <a:ext cx="1983200" cy="420800"/>
          </a:xfrm>
          <a:prstGeom prst="rect">
            <a:avLst/>
          </a:prstGeom>
          <a:noFill/>
          <a:ln>
            <a:noFill/>
          </a:ln>
        </p:spPr>
        <p:txBody>
          <a:bodyPr spcFirstLastPara="1" wrap="square" lIns="91425" tIns="91425" rIns="91425" bIns="91425" anchor="ctr" anchorCtr="0">
            <a:noAutofit/>
          </a:bodyPr>
          <a:lstStyle>
            <a:defPPr>
              <a:defRPr lang="en-US"/>
            </a:defPPr>
            <a:lvl1pPr marL="0" lvl="0" algn="r" defTabSz="914400" rtl="0" eaLnBrk="1" latinLnBrk="0" hangingPunct="1">
              <a:buNone/>
              <a:defRPr sz="1600" b="1" kern="1200">
                <a:solidFill>
                  <a:srgbClr val="FFFFFF"/>
                </a:solidFill>
                <a:latin typeface="Roboto Condensed"/>
                <a:ea typeface="Roboto Condensed"/>
                <a:cs typeface="Roboto Condensed"/>
                <a:sym typeface="Roboto Condensed"/>
              </a:defRPr>
            </a:lvl1pPr>
            <a:lvl2pPr marL="457200" lvl="1" algn="r" defTabSz="914400" rtl="0" eaLnBrk="1" latinLnBrk="0" hangingPunct="1">
              <a:buNone/>
              <a:defRPr sz="1600" b="1" kern="1200">
                <a:solidFill>
                  <a:srgbClr val="FFFFFF"/>
                </a:solidFill>
                <a:latin typeface="Roboto Condensed"/>
                <a:ea typeface="Roboto Condensed"/>
                <a:cs typeface="Roboto Condensed"/>
                <a:sym typeface="Roboto Condensed"/>
              </a:defRPr>
            </a:lvl2pPr>
            <a:lvl3pPr marL="914400" lvl="2" algn="r" defTabSz="914400" rtl="0" eaLnBrk="1" latinLnBrk="0" hangingPunct="1">
              <a:buNone/>
              <a:defRPr sz="1600" b="1" kern="1200">
                <a:solidFill>
                  <a:srgbClr val="FFFFFF"/>
                </a:solidFill>
                <a:latin typeface="Roboto Condensed"/>
                <a:ea typeface="Roboto Condensed"/>
                <a:cs typeface="Roboto Condensed"/>
                <a:sym typeface="Roboto Condensed"/>
              </a:defRPr>
            </a:lvl3pPr>
            <a:lvl4pPr marL="1371600" lvl="3" algn="r" defTabSz="914400" rtl="0" eaLnBrk="1" latinLnBrk="0" hangingPunct="1">
              <a:buNone/>
              <a:defRPr sz="1600" b="1" kern="1200">
                <a:solidFill>
                  <a:srgbClr val="FFFFFF"/>
                </a:solidFill>
                <a:latin typeface="Roboto Condensed"/>
                <a:ea typeface="Roboto Condensed"/>
                <a:cs typeface="Roboto Condensed"/>
                <a:sym typeface="Roboto Condensed"/>
              </a:defRPr>
            </a:lvl4pPr>
            <a:lvl5pPr marL="1828800" lvl="4" algn="r" defTabSz="914400" rtl="0" eaLnBrk="1" latinLnBrk="0" hangingPunct="1">
              <a:buNone/>
              <a:defRPr sz="1600" b="1" kern="1200">
                <a:solidFill>
                  <a:srgbClr val="FFFFFF"/>
                </a:solidFill>
                <a:latin typeface="Roboto Condensed"/>
                <a:ea typeface="Roboto Condensed"/>
                <a:cs typeface="Roboto Condensed"/>
                <a:sym typeface="Roboto Condensed"/>
              </a:defRPr>
            </a:lvl5pPr>
            <a:lvl6pPr marL="2286000" lvl="5" algn="r" defTabSz="914400" rtl="0" eaLnBrk="1" latinLnBrk="0" hangingPunct="1">
              <a:buNone/>
              <a:defRPr sz="1600" b="1" kern="1200">
                <a:solidFill>
                  <a:srgbClr val="FFFFFF"/>
                </a:solidFill>
                <a:latin typeface="Roboto Condensed"/>
                <a:ea typeface="Roboto Condensed"/>
                <a:cs typeface="Roboto Condensed"/>
                <a:sym typeface="Roboto Condensed"/>
              </a:defRPr>
            </a:lvl6pPr>
            <a:lvl7pPr marL="2743200" lvl="6" algn="r" defTabSz="914400" rtl="0" eaLnBrk="1" latinLnBrk="0" hangingPunct="1">
              <a:buNone/>
              <a:defRPr sz="1600" b="1" kern="1200">
                <a:solidFill>
                  <a:srgbClr val="FFFFFF"/>
                </a:solidFill>
                <a:latin typeface="Roboto Condensed"/>
                <a:ea typeface="Roboto Condensed"/>
                <a:cs typeface="Roboto Condensed"/>
                <a:sym typeface="Roboto Condensed"/>
              </a:defRPr>
            </a:lvl7pPr>
            <a:lvl8pPr marL="3200400" lvl="7" algn="r" defTabSz="914400" rtl="0" eaLnBrk="1" latinLnBrk="0" hangingPunct="1">
              <a:buNone/>
              <a:defRPr sz="1600" b="1" kern="1200">
                <a:solidFill>
                  <a:srgbClr val="FFFFFF"/>
                </a:solidFill>
                <a:latin typeface="Roboto Condensed"/>
                <a:ea typeface="Roboto Condensed"/>
                <a:cs typeface="Roboto Condensed"/>
                <a:sym typeface="Roboto Condensed"/>
              </a:defRPr>
            </a:lvl8pPr>
            <a:lvl9pPr marL="3657600" lvl="8" algn="r" defTabSz="914400" rtl="0" eaLnBrk="1" latinLnBrk="0" hangingPunct="1">
              <a:buNone/>
              <a:defRPr sz="1600" b="1" kern="1200">
                <a:solidFill>
                  <a:srgbClr val="FFFFFF"/>
                </a:solidFill>
                <a:latin typeface="Roboto Condensed"/>
                <a:ea typeface="Roboto Condensed"/>
                <a:cs typeface="Roboto Condensed"/>
                <a:sym typeface="Roboto Condensed"/>
              </a:defRPr>
            </a:lvl9pPr>
          </a:lstStyle>
          <a:p>
            <a:fld id="{00000000-1234-1234-1234-123412341234}" type="slidenum">
              <a:rPr lang="en" smtClean="0"/>
              <a:pPr/>
              <a:t>39</a:t>
            </a:fld>
            <a:endParaRPr lang="en"/>
          </a:p>
        </p:txBody>
      </p:sp>
      <p:sp>
        <p:nvSpPr>
          <p:cNvPr id="4" name="TextBox 3">
            <a:extLst>
              <a:ext uri="{FF2B5EF4-FFF2-40B4-BE49-F238E27FC236}">
                <a16:creationId xmlns:a16="http://schemas.microsoft.com/office/drawing/2014/main" id="{2251F145-978D-6ABA-B1C9-61BD84ED5F61}"/>
              </a:ext>
            </a:extLst>
          </p:cNvPr>
          <p:cNvSpPr txBox="1"/>
          <p:nvPr/>
        </p:nvSpPr>
        <p:spPr>
          <a:xfrm>
            <a:off x="840105" y="2507979"/>
            <a:ext cx="11121391" cy="1488484"/>
          </a:xfrm>
          <a:prstGeom prst="rect">
            <a:avLst/>
          </a:prstGeom>
          <a:noFill/>
        </p:spPr>
        <p:txBody>
          <a:bodyPr wrap="square">
            <a:spAutoFit/>
          </a:bodyPr>
          <a:lstStyle/>
          <a:p>
            <a:pPr algn="just">
              <a:lnSpc>
                <a:spcPct val="150000"/>
              </a:lnSpc>
            </a:pPr>
            <a:r>
              <a:rPr lang="en-US" sz="2100" dirty="0">
                <a:solidFill>
                  <a:srgbClr val="171717"/>
                </a:solidFill>
                <a:latin typeface="Times New Roman" panose="02020603050405020304" pitchFamily="18" charset="0"/>
                <a:cs typeface="Times New Roman" panose="02020603050405020304" pitchFamily="18" charset="0"/>
              </a:rPr>
              <a:t>An Azure virtual machine gives you the flexibility of virtualization without having to buy and maintain the physical hardware that runs it. However, you still need to maintain the virtual machine by performing tasks, such as configuring, patching, and installing the software that runs on it.</a:t>
            </a:r>
            <a:endParaRPr lang="en-US" sz="2100" dirty="0">
              <a:latin typeface="Times New Roman" panose="02020603050405020304" pitchFamily="18" charset="0"/>
              <a:cs typeface="Times New Roman" panose="02020603050405020304" pitchFamily="18" charset="0"/>
            </a:endParaRPr>
          </a:p>
        </p:txBody>
      </p:sp>
      <p:sp>
        <p:nvSpPr>
          <p:cNvPr id="5" name="Google Shape;503;p34">
            <a:extLst>
              <a:ext uri="{FF2B5EF4-FFF2-40B4-BE49-F238E27FC236}">
                <a16:creationId xmlns:a16="http://schemas.microsoft.com/office/drawing/2014/main" id="{8F216001-CED2-24D7-6D0F-F735C394727C}"/>
              </a:ext>
            </a:extLst>
          </p:cNvPr>
          <p:cNvSpPr txBox="1">
            <a:spLocks/>
          </p:cNvSpPr>
          <p:nvPr/>
        </p:nvSpPr>
        <p:spPr>
          <a:xfrm>
            <a:off x="1785209" y="548310"/>
            <a:ext cx="9231180" cy="1623720"/>
          </a:xfrm>
          <a:prstGeom prst="rect">
            <a:avLst/>
          </a:prstGeom>
          <a:noFill/>
          <a:ln>
            <a:noFill/>
          </a:ln>
        </p:spPr>
        <p:txBody>
          <a:bodyPr spcFirstLastPara="1" wrap="square" lIns="127995" tIns="127995" rIns="127995" bIns="12799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1pPr>
            <a:lvl2pPr marR="0" lvl="1"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2pPr>
            <a:lvl3pPr marR="0" lvl="2"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3pPr>
            <a:lvl4pPr marR="0" lvl="3"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4pPr>
            <a:lvl5pPr marR="0" lvl="4"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5pPr>
            <a:lvl6pPr marR="0" lvl="5"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6pPr>
            <a:lvl7pPr marR="0" lvl="6"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7pPr>
            <a:lvl8pPr marR="0" lvl="7"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8pPr>
            <a:lvl9pPr marR="0" lvl="8"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9pPr>
          </a:lstStyle>
          <a:p>
            <a:pPr algn="ctr"/>
            <a:r>
              <a:rPr lang="en-IN" sz="5040" u="sng" kern="0" dirty="0">
                <a:solidFill>
                  <a:schemeClr val="tx2"/>
                </a:solidFill>
              </a:rPr>
              <a:t>Microsoft Azure VMs</a:t>
            </a:r>
          </a:p>
        </p:txBody>
      </p:sp>
    </p:spTree>
    <p:extLst>
      <p:ext uri="{BB962C8B-B14F-4D97-AF65-F5344CB8AC3E}">
        <p14:creationId xmlns:p14="http://schemas.microsoft.com/office/powerpoint/2010/main" val="295284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522393" y="632052"/>
            <a:ext cx="8754323" cy="620182"/>
          </a:xfrm>
          <a:prstGeom prst="rect">
            <a:avLst/>
          </a:prstGeom>
          <a:noFill/>
          <a:ln/>
        </p:spPr>
        <p:txBody>
          <a:bodyPr wrap="none" lIns="0" tIns="0" rIns="0" bIns="0" rtlCol="0" anchor="t"/>
          <a:lstStyle/>
          <a:p>
            <a:pPr>
              <a:lnSpc>
                <a:spcPts val="4856"/>
              </a:lnSpc>
            </a:pPr>
            <a:r>
              <a:rPr lang="en-US" sz="3894" dirty="0">
                <a:solidFill>
                  <a:srgbClr val="312F2B"/>
                </a:solidFill>
                <a:latin typeface="Gelasio" pitchFamily="34" charset="0"/>
                <a:ea typeface="Gelasio" pitchFamily="34" charset="-122"/>
                <a:cs typeface="Gelasio" pitchFamily="34" charset="-120"/>
              </a:rPr>
              <a:t>Key Characteristics of Cloud Computing</a:t>
            </a:r>
            <a:endParaRPr lang="en-US" sz="3894" dirty="0"/>
          </a:p>
        </p:txBody>
      </p:sp>
      <p:pic>
        <p:nvPicPr>
          <p:cNvPr id="9" name="Picture 8">
            <a:extLst>
              <a:ext uri="{FF2B5EF4-FFF2-40B4-BE49-F238E27FC236}">
                <a16:creationId xmlns:a16="http://schemas.microsoft.com/office/drawing/2014/main" id="{EDDD2675-D521-C2A1-D5C0-26A751974E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28315" y="1756161"/>
            <a:ext cx="4220528" cy="4220528"/>
          </a:xfrm>
          <a:prstGeom prst="rect">
            <a:avLst/>
          </a:prstGeom>
        </p:spPr>
      </p:pic>
      <p:pic>
        <p:nvPicPr>
          <p:cNvPr id="10" name="Picture 9">
            <a:extLst>
              <a:ext uri="{FF2B5EF4-FFF2-40B4-BE49-F238E27FC236}">
                <a16:creationId xmlns:a16="http://schemas.microsoft.com/office/drawing/2014/main" id="{DC14587E-7035-E84C-5001-006D693AF2B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18717" y="2039204"/>
            <a:ext cx="1069589" cy="1069589"/>
          </a:xfrm>
          <a:prstGeom prst="rect">
            <a:avLst/>
          </a:prstGeom>
        </p:spPr>
      </p:pic>
      <p:pic>
        <p:nvPicPr>
          <p:cNvPr id="11" name="Picture 10">
            <a:extLst>
              <a:ext uri="{FF2B5EF4-FFF2-40B4-BE49-F238E27FC236}">
                <a16:creationId xmlns:a16="http://schemas.microsoft.com/office/drawing/2014/main" id="{FE182D84-FEE6-3E87-40C5-89AE3ECA684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098159" y="2733708"/>
            <a:ext cx="1363345" cy="1363345"/>
          </a:xfrm>
          <a:prstGeom prst="rect">
            <a:avLst/>
          </a:prstGeom>
        </p:spPr>
      </p:pic>
      <p:pic>
        <p:nvPicPr>
          <p:cNvPr id="12" name="Picture 11">
            <a:extLst>
              <a:ext uri="{FF2B5EF4-FFF2-40B4-BE49-F238E27FC236}">
                <a16:creationId xmlns:a16="http://schemas.microsoft.com/office/drawing/2014/main" id="{65E7C4B4-2FB4-9BB7-8807-8EECA79ABD3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859205" y="4480626"/>
            <a:ext cx="1179259" cy="1179259"/>
          </a:xfrm>
          <a:prstGeom prst="rect">
            <a:avLst/>
          </a:prstGeom>
        </p:spPr>
      </p:pic>
      <p:pic>
        <p:nvPicPr>
          <p:cNvPr id="13" name="Picture 12">
            <a:extLst>
              <a:ext uri="{FF2B5EF4-FFF2-40B4-BE49-F238E27FC236}">
                <a16:creationId xmlns:a16="http://schemas.microsoft.com/office/drawing/2014/main" id="{A018DBCF-6488-070D-7A91-50C6F6CF11C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449679" y="4547911"/>
            <a:ext cx="1008524" cy="1008524"/>
          </a:xfrm>
          <a:prstGeom prst="rect">
            <a:avLst/>
          </a:prstGeom>
        </p:spPr>
      </p:pic>
      <p:pic>
        <p:nvPicPr>
          <p:cNvPr id="14" name="Picture 13">
            <a:extLst>
              <a:ext uri="{FF2B5EF4-FFF2-40B4-BE49-F238E27FC236}">
                <a16:creationId xmlns:a16="http://schemas.microsoft.com/office/drawing/2014/main" id="{69C374A5-8291-0CAB-9B5F-2704B4FEDD12}"/>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328315" y="2784051"/>
            <a:ext cx="943240" cy="943240"/>
          </a:xfrm>
          <a:prstGeom prst="rect">
            <a:avLst/>
          </a:prstGeom>
        </p:spPr>
      </p:pic>
      <p:sp>
        <p:nvSpPr>
          <p:cNvPr id="15" name="Text Placeholder 7">
            <a:extLst>
              <a:ext uri="{FF2B5EF4-FFF2-40B4-BE49-F238E27FC236}">
                <a16:creationId xmlns:a16="http://schemas.microsoft.com/office/drawing/2014/main" id="{184E504A-0C1F-C1E2-0663-737BBF48AB78}"/>
              </a:ext>
            </a:extLst>
          </p:cNvPr>
          <p:cNvSpPr txBox="1">
            <a:spLocks/>
          </p:cNvSpPr>
          <p:nvPr/>
        </p:nvSpPr>
        <p:spPr>
          <a:xfrm>
            <a:off x="952378" y="1600940"/>
            <a:ext cx="4775428" cy="322401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00050" indent="-400050" algn="just">
              <a:lnSpc>
                <a:spcPct val="150000"/>
              </a:lnSpc>
              <a:spcAft>
                <a:spcPts val="23"/>
              </a:spcAft>
              <a:buFont typeface="+mj-lt"/>
              <a:buAutoNum type="arabicPeriod"/>
            </a:pPr>
            <a:r>
              <a:rPr lang="en-US" sz="1750" dirty="0">
                <a:solidFill>
                  <a:srgbClr val="FF0000"/>
                </a:solidFill>
                <a:latin typeface="Open Sans" panose="020B0606030504020204" pitchFamily="34" charset="0"/>
                <a:ea typeface="Open Sans" panose="020B0606030504020204" pitchFamily="34" charset="0"/>
                <a:cs typeface="Open Sans" panose="020B0606030504020204" pitchFamily="34" charset="0"/>
              </a:rPr>
              <a:t>On-demand Self Service</a:t>
            </a:r>
          </a:p>
          <a:p>
            <a:pPr marL="400050" indent="-400050" algn="just">
              <a:lnSpc>
                <a:spcPct val="150000"/>
              </a:lnSpc>
              <a:buFont typeface="+mj-lt"/>
              <a:buAutoNum type="arabicPeriod"/>
            </a:pPr>
            <a:r>
              <a:rPr lang="en-US" sz="1750" spc="-23" dirty="0">
                <a:solidFill>
                  <a:srgbClr val="FF0000"/>
                </a:solidFill>
                <a:latin typeface="Open Sans" panose="020B0606030504020204" pitchFamily="34" charset="0"/>
                <a:ea typeface="Open Sans" panose="020B0606030504020204" pitchFamily="34" charset="0"/>
                <a:cs typeface="Open Sans" panose="020B0606030504020204" pitchFamily="34" charset="0"/>
              </a:rPr>
              <a:t>Broad Network Access</a:t>
            </a:r>
            <a:endParaRPr lang="en-US" sz="1750" dirty="0">
              <a:solidFill>
                <a:srgbClr val="FF0000"/>
              </a:solidFill>
              <a:latin typeface="Open Sans" panose="020B0606030504020204" pitchFamily="34" charset="0"/>
              <a:ea typeface="Open Sans" panose="020B0606030504020204" pitchFamily="34" charset="0"/>
              <a:cs typeface="Open Sans" panose="020B0606030504020204" pitchFamily="34" charset="0"/>
            </a:endParaRPr>
          </a:p>
          <a:p>
            <a:pPr marL="400050" indent="-400050" algn="just">
              <a:lnSpc>
                <a:spcPct val="150000"/>
              </a:lnSpc>
              <a:buFont typeface="+mj-lt"/>
              <a:buAutoNum type="arabicPeriod"/>
            </a:pPr>
            <a:r>
              <a:rPr lang="en-US" sz="1750" spc="-23" dirty="0">
                <a:solidFill>
                  <a:srgbClr val="FF0000"/>
                </a:solidFill>
                <a:latin typeface="Open Sans" panose="020B0606030504020204" pitchFamily="34" charset="0"/>
                <a:ea typeface="Open Sans" panose="020B0606030504020204" pitchFamily="34" charset="0"/>
                <a:cs typeface="Open Sans" panose="020B0606030504020204" pitchFamily="34" charset="0"/>
              </a:rPr>
              <a:t>Resource Pooling and Multi-tenancy</a:t>
            </a:r>
            <a:endParaRPr lang="en-US" sz="1750" dirty="0">
              <a:solidFill>
                <a:srgbClr val="FF0000"/>
              </a:solidFill>
              <a:latin typeface="Open Sans" panose="020B0606030504020204" pitchFamily="34" charset="0"/>
              <a:ea typeface="Open Sans" panose="020B0606030504020204" pitchFamily="34" charset="0"/>
              <a:cs typeface="Open Sans" panose="020B0606030504020204" pitchFamily="34" charset="0"/>
            </a:endParaRPr>
          </a:p>
          <a:p>
            <a:pPr marL="400050" indent="-400050">
              <a:lnSpc>
                <a:spcPct val="150000"/>
              </a:lnSpc>
              <a:buFont typeface="+mj-lt"/>
              <a:buAutoNum type="arabicPeriod"/>
            </a:pPr>
            <a:r>
              <a:rPr lang="en-US" sz="1750" spc="-23" dirty="0">
                <a:solidFill>
                  <a:srgbClr val="FF0000"/>
                </a:solidFill>
                <a:latin typeface="Open Sans" panose="020B0606030504020204" pitchFamily="34" charset="0"/>
                <a:ea typeface="Open Sans" panose="020B0606030504020204" pitchFamily="34" charset="0"/>
                <a:cs typeface="Open Sans" panose="020B0606030504020204" pitchFamily="34" charset="0"/>
              </a:rPr>
              <a:t>Scalability </a:t>
            </a:r>
          </a:p>
          <a:p>
            <a:pPr marL="400050" indent="-400050">
              <a:lnSpc>
                <a:spcPct val="150000"/>
              </a:lnSpc>
              <a:buFont typeface="+mj-lt"/>
              <a:buAutoNum type="arabicPeriod"/>
            </a:pPr>
            <a:r>
              <a:rPr lang="en-US" sz="1750" spc="-23" dirty="0">
                <a:solidFill>
                  <a:srgbClr val="FF0000"/>
                </a:solidFill>
                <a:latin typeface="Open Sans" panose="020B0606030504020204" pitchFamily="34" charset="0"/>
                <a:ea typeface="Open Sans" panose="020B0606030504020204" pitchFamily="34" charset="0"/>
                <a:cs typeface="Open Sans" panose="020B0606030504020204" pitchFamily="34" charset="0"/>
              </a:rPr>
              <a:t>Measured Service </a:t>
            </a:r>
            <a:endParaRPr lang="en-US" sz="1750" dirty="0">
              <a:solidFill>
                <a:srgbClr val="FF0000"/>
              </a:solidFill>
              <a:latin typeface="Open Sans" panose="020B0606030504020204" pitchFamily="34" charset="0"/>
              <a:ea typeface="Open Sans" panose="020B0606030504020204" pitchFamily="34" charset="0"/>
              <a:cs typeface="Open Sans" panose="020B0606030504020204" pitchFamily="34" charset="0"/>
            </a:endParaRPr>
          </a:p>
          <a:p>
            <a:pPr marL="400050" indent="-400050">
              <a:lnSpc>
                <a:spcPct val="200000"/>
              </a:lnSpc>
              <a:buFont typeface="+mj-lt"/>
              <a:buAutoNum type="arabicPeriod"/>
            </a:pPr>
            <a:endParaRPr lang="en-US" sz="1750" dirty="0">
              <a:solidFill>
                <a:srgbClr val="FF0000"/>
              </a:solidFill>
            </a:endParaRPr>
          </a:p>
        </p:txBody>
      </p:sp>
      <p:pic>
        <p:nvPicPr>
          <p:cNvPr id="16" name="Picture 15">
            <a:extLst>
              <a:ext uri="{FF2B5EF4-FFF2-40B4-BE49-F238E27FC236}">
                <a16:creationId xmlns:a16="http://schemas.microsoft.com/office/drawing/2014/main" id="{9F70080B-51A8-ACC9-9E94-EAF223FCC1DA}"/>
              </a:ext>
            </a:extLst>
          </p:cNvPr>
          <p:cNvPicPr>
            <a:picLocks noChangeAspect="1"/>
          </p:cNvPicPr>
          <p:nvPr/>
        </p:nvPicPr>
        <p:blipFill>
          <a:blip r:embed="rId9"/>
          <a:stretch>
            <a:fillRect/>
          </a:stretch>
        </p:blipFill>
        <p:spPr>
          <a:xfrm>
            <a:off x="11140634" y="6779413"/>
            <a:ext cx="1572525" cy="407742"/>
          </a:xfrm>
          <a:prstGeom prst="rect">
            <a:avLst/>
          </a:prstGeom>
        </p:spPr>
      </p:pic>
    </p:spTree>
    <p:extLst>
      <p:ext uri="{BB962C8B-B14F-4D97-AF65-F5344CB8AC3E}">
        <p14:creationId xmlns:p14="http://schemas.microsoft.com/office/powerpoint/2010/main" val="1157684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Effect transition="in" filter="fade">
                                      <p:cBhvr>
                                        <p:cTn id="9" dur="500"/>
                                        <p:tgtEl>
                                          <p:spTgt spid="9"/>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10"/>
                                        </p:tgtEl>
                                        <p:attrNameLst>
                                          <p:attrName>style.visibility</p:attrName>
                                        </p:attrNameLst>
                                      </p:cBhvr>
                                      <p:to>
                                        <p:strVal val="visible"/>
                                      </p:to>
                                    </p:set>
                                    <p:anim calcmode="lin" valueType="num">
                                      <p:cBhvr>
                                        <p:cTn id="14" dur="1000" fill="hold"/>
                                        <p:tgtEl>
                                          <p:spTgt spid="10"/>
                                        </p:tgtEl>
                                        <p:attrNameLst>
                                          <p:attrName>ppt_w</p:attrName>
                                        </p:attrNameLst>
                                      </p:cBhvr>
                                      <p:tavLst>
                                        <p:tav tm="0">
                                          <p:val>
                                            <p:fltVal val="0"/>
                                          </p:val>
                                        </p:tav>
                                        <p:tav tm="100000">
                                          <p:val>
                                            <p:strVal val="#ppt_w"/>
                                          </p:val>
                                        </p:tav>
                                      </p:tavLst>
                                    </p:anim>
                                    <p:anim calcmode="lin" valueType="num">
                                      <p:cBhvr>
                                        <p:cTn id="15" dur="1000" fill="hold"/>
                                        <p:tgtEl>
                                          <p:spTgt spid="10"/>
                                        </p:tgtEl>
                                        <p:attrNameLst>
                                          <p:attrName>ppt_h</p:attrName>
                                        </p:attrNameLst>
                                      </p:cBhvr>
                                      <p:tavLst>
                                        <p:tav tm="0">
                                          <p:val>
                                            <p:fltVal val="0"/>
                                          </p:val>
                                        </p:tav>
                                        <p:tav tm="100000">
                                          <p:val>
                                            <p:strVal val="#ppt_h"/>
                                          </p:val>
                                        </p:tav>
                                      </p:tavLst>
                                    </p:anim>
                                    <p:animEffect transition="in" filter="fade">
                                      <p:cBhvr>
                                        <p:cTn id="16" dur="1000"/>
                                        <p:tgtEl>
                                          <p:spTgt spid="10"/>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11"/>
                                        </p:tgtEl>
                                        <p:attrNameLst>
                                          <p:attrName>style.visibility</p:attrName>
                                        </p:attrNameLst>
                                      </p:cBhvr>
                                      <p:to>
                                        <p:strVal val="visible"/>
                                      </p:to>
                                    </p:set>
                                    <p:anim calcmode="lin" valueType="num">
                                      <p:cBhvr>
                                        <p:cTn id="21" dur="1000" fill="hold"/>
                                        <p:tgtEl>
                                          <p:spTgt spid="11"/>
                                        </p:tgtEl>
                                        <p:attrNameLst>
                                          <p:attrName>ppt_w</p:attrName>
                                        </p:attrNameLst>
                                      </p:cBhvr>
                                      <p:tavLst>
                                        <p:tav tm="0">
                                          <p:val>
                                            <p:fltVal val="0"/>
                                          </p:val>
                                        </p:tav>
                                        <p:tav tm="100000">
                                          <p:val>
                                            <p:strVal val="#ppt_w"/>
                                          </p:val>
                                        </p:tav>
                                      </p:tavLst>
                                    </p:anim>
                                    <p:anim calcmode="lin" valueType="num">
                                      <p:cBhvr>
                                        <p:cTn id="22" dur="1000" fill="hold"/>
                                        <p:tgtEl>
                                          <p:spTgt spid="11"/>
                                        </p:tgtEl>
                                        <p:attrNameLst>
                                          <p:attrName>ppt_h</p:attrName>
                                        </p:attrNameLst>
                                      </p:cBhvr>
                                      <p:tavLst>
                                        <p:tav tm="0">
                                          <p:val>
                                            <p:fltVal val="0"/>
                                          </p:val>
                                        </p:tav>
                                        <p:tav tm="100000">
                                          <p:val>
                                            <p:strVal val="#ppt_h"/>
                                          </p:val>
                                        </p:tav>
                                      </p:tavLst>
                                    </p:anim>
                                    <p:animEffect transition="in" filter="fade">
                                      <p:cBhvr>
                                        <p:cTn id="23" dur="1000"/>
                                        <p:tgtEl>
                                          <p:spTgt spid="11"/>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nodeType="clickEffect">
                                  <p:stCondLst>
                                    <p:cond delay="0"/>
                                  </p:stCondLst>
                                  <p:childTnLst>
                                    <p:set>
                                      <p:cBhvr>
                                        <p:cTn id="27" dur="1" fill="hold">
                                          <p:stCondLst>
                                            <p:cond delay="0"/>
                                          </p:stCondLst>
                                        </p:cTn>
                                        <p:tgtEl>
                                          <p:spTgt spid="13"/>
                                        </p:tgtEl>
                                        <p:attrNameLst>
                                          <p:attrName>style.visibility</p:attrName>
                                        </p:attrNameLst>
                                      </p:cBhvr>
                                      <p:to>
                                        <p:strVal val="visible"/>
                                      </p:to>
                                    </p:set>
                                    <p:anim calcmode="lin" valueType="num">
                                      <p:cBhvr>
                                        <p:cTn id="28" dur="1000" fill="hold"/>
                                        <p:tgtEl>
                                          <p:spTgt spid="13"/>
                                        </p:tgtEl>
                                        <p:attrNameLst>
                                          <p:attrName>ppt_w</p:attrName>
                                        </p:attrNameLst>
                                      </p:cBhvr>
                                      <p:tavLst>
                                        <p:tav tm="0">
                                          <p:val>
                                            <p:fltVal val="0"/>
                                          </p:val>
                                        </p:tav>
                                        <p:tav tm="100000">
                                          <p:val>
                                            <p:strVal val="#ppt_w"/>
                                          </p:val>
                                        </p:tav>
                                      </p:tavLst>
                                    </p:anim>
                                    <p:anim calcmode="lin" valueType="num">
                                      <p:cBhvr>
                                        <p:cTn id="29" dur="1000" fill="hold"/>
                                        <p:tgtEl>
                                          <p:spTgt spid="13"/>
                                        </p:tgtEl>
                                        <p:attrNameLst>
                                          <p:attrName>ppt_h</p:attrName>
                                        </p:attrNameLst>
                                      </p:cBhvr>
                                      <p:tavLst>
                                        <p:tav tm="0">
                                          <p:val>
                                            <p:fltVal val="0"/>
                                          </p:val>
                                        </p:tav>
                                        <p:tav tm="100000">
                                          <p:val>
                                            <p:strVal val="#ppt_h"/>
                                          </p:val>
                                        </p:tav>
                                      </p:tavLst>
                                    </p:anim>
                                    <p:animEffect transition="in" filter="fade">
                                      <p:cBhvr>
                                        <p:cTn id="30" dur="10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nodeType="clickEffect">
                                  <p:stCondLst>
                                    <p:cond delay="0"/>
                                  </p:stCondLst>
                                  <p:childTnLst>
                                    <p:set>
                                      <p:cBhvr>
                                        <p:cTn id="34" dur="1" fill="hold">
                                          <p:stCondLst>
                                            <p:cond delay="0"/>
                                          </p:stCondLst>
                                        </p:cTn>
                                        <p:tgtEl>
                                          <p:spTgt spid="12"/>
                                        </p:tgtEl>
                                        <p:attrNameLst>
                                          <p:attrName>style.visibility</p:attrName>
                                        </p:attrNameLst>
                                      </p:cBhvr>
                                      <p:to>
                                        <p:strVal val="visible"/>
                                      </p:to>
                                    </p:set>
                                    <p:anim calcmode="lin" valueType="num">
                                      <p:cBhvr>
                                        <p:cTn id="35" dur="1000" fill="hold"/>
                                        <p:tgtEl>
                                          <p:spTgt spid="12"/>
                                        </p:tgtEl>
                                        <p:attrNameLst>
                                          <p:attrName>ppt_w</p:attrName>
                                        </p:attrNameLst>
                                      </p:cBhvr>
                                      <p:tavLst>
                                        <p:tav tm="0">
                                          <p:val>
                                            <p:fltVal val="0"/>
                                          </p:val>
                                        </p:tav>
                                        <p:tav tm="100000">
                                          <p:val>
                                            <p:strVal val="#ppt_w"/>
                                          </p:val>
                                        </p:tav>
                                      </p:tavLst>
                                    </p:anim>
                                    <p:anim calcmode="lin" valueType="num">
                                      <p:cBhvr>
                                        <p:cTn id="36" dur="1000" fill="hold"/>
                                        <p:tgtEl>
                                          <p:spTgt spid="12"/>
                                        </p:tgtEl>
                                        <p:attrNameLst>
                                          <p:attrName>ppt_h</p:attrName>
                                        </p:attrNameLst>
                                      </p:cBhvr>
                                      <p:tavLst>
                                        <p:tav tm="0">
                                          <p:val>
                                            <p:fltVal val="0"/>
                                          </p:val>
                                        </p:tav>
                                        <p:tav tm="100000">
                                          <p:val>
                                            <p:strVal val="#ppt_h"/>
                                          </p:val>
                                        </p:tav>
                                      </p:tavLst>
                                    </p:anim>
                                    <p:animEffect transition="in" filter="fade">
                                      <p:cBhvr>
                                        <p:cTn id="37" dur="1000"/>
                                        <p:tgtEl>
                                          <p:spTgt spid="12"/>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nodeType="clickEffect">
                                  <p:stCondLst>
                                    <p:cond delay="0"/>
                                  </p:stCondLst>
                                  <p:childTnLst>
                                    <p:set>
                                      <p:cBhvr>
                                        <p:cTn id="41" dur="1" fill="hold">
                                          <p:stCondLst>
                                            <p:cond delay="0"/>
                                          </p:stCondLst>
                                        </p:cTn>
                                        <p:tgtEl>
                                          <p:spTgt spid="14"/>
                                        </p:tgtEl>
                                        <p:attrNameLst>
                                          <p:attrName>style.visibility</p:attrName>
                                        </p:attrNameLst>
                                      </p:cBhvr>
                                      <p:to>
                                        <p:strVal val="visible"/>
                                      </p:to>
                                    </p:set>
                                    <p:anim calcmode="lin" valueType="num">
                                      <p:cBhvr>
                                        <p:cTn id="42" dur="1000" fill="hold"/>
                                        <p:tgtEl>
                                          <p:spTgt spid="14"/>
                                        </p:tgtEl>
                                        <p:attrNameLst>
                                          <p:attrName>ppt_w</p:attrName>
                                        </p:attrNameLst>
                                      </p:cBhvr>
                                      <p:tavLst>
                                        <p:tav tm="0">
                                          <p:val>
                                            <p:fltVal val="0"/>
                                          </p:val>
                                        </p:tav>
                                        <p:tav tm="100000">
                                          <p:val>
                                            <p:strVal val="#ppt_w"/>
                                          </p:val>
                                        </p:tav>
                                      </p:tavLst>
                                    </p:anim>
                                    <p:anim calcmode="lin" valueType="num">
                                      <p:cBhvr>
                                        <p:cTn id="43" dur="1000" fill="hold"/>
                                        <p:tgtEl>
                                          <p:spTgt spid="14"/>
                                        </p:tgtEl>
                                        <p:attrNameLst>
                                          <p:attrName>ppt_h</p:attrName>
                                        </p:attrNameLst>
                                      </p:cBhvr>
                                      <p:tavLst>
                                        <p:tav tm="0">
                                          <p:val>
                                            <p:fltVal val="0"/>
                                          </p:val>
                                        </p:tav>
                                        <p:tav tm="100000">
                                          <p:val>
                                            <p:strVal val="#ppt_h"/>
                                          </p:val>
                                        </p:tav>
                                      </p:tavLst>
                                    </p:anim>
                                    <p:animEffect transition="in" filter="fade">
                                      <p:cBhvr>
                                        <p:cTn id="44" dur="1000"/>
                                        <p:tgtEl>
                                          <p:spTgt spid="14"/>
                                        </p:tgtEl>
                                      </p:cBhvr>
                                    </p:animEffect>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15"/>
                                        </p:tgtEl>
                                        <p:attrNameLst>
                                          <p:attrName>style.visibility</p:attrName>
                                        </p:attrNameLst>
                                      </p:cBhvr>
                                      <p:to>
                                        <p:strVal val="visible"/>
                                      </p:to>
                                    </p:set>
                                    <p:anim calcmode="lin" valueType="num">
                                      <p:cBhvr additive="base">
                                        <p:cTn id="49" dur="500" fill="hold"/>
                                        <p:tgtEl>
                                          <p:spTgt spid="15"/>
                                        </p:tgtEl>
                                        <p:attrNameLst>
                                          <p:attrName>ppt_x</p:attrName>
                                        </p:attrNameLst>
                                      </p:cBhvr>
                                      <p:tavLst>
                                        <p:tav tm="0">
                                          <p:val>
                                            <p:strVal val="#ppt_x"/>
                                          </p:val>
                                        </p:tav>
                                        <p:tav tm="100000">
                                          <p:val>
                                            <p:strVal val="#ppt_x"/>
                                          </p:val>
                                        </p:tav>
                                      </p:tavLst>
                                    </p:anim>
                                    <p:anim calcmode="lin" valueType="num">
                                      <p:cBhvr additive="base">
                                        <p:cTn id="50"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a:xfrm>
            <a:off x="10157333" y="6182000"/>
            <a:ext cx="1983200" cy="420800"/>
          </a:xfrm>
          <a:prstGeom prst="rect">
            <a:avLst/>
          </a:prstGeom>
          <a:noFill/>
          <a:ln>
            <a:noFill/>
          </a:ln>
        </p:spPr>
        <p:txBody>
          <a:bodyPr spcFirstLastPara="1" wrap="square" lIns="91425" tIns="91425" rIns="91425" bIns="91425" anchor="ctr" anchorCtr="0">
            <a:noAutofit/>
          </a:bodyPr>
          <a:lstStyle>
            <a:defPPr>
              <a:defRPr lang="en-US"/>
            </a:defPPr>
            <a:lvl1pPr marL="0" lvl="0" algn="r" defTabSz="914400" rtl="0" eaLnBrk="1" latinLnBrk="0" hangingPunct="1">
              <a:buNone/>
              <a:defRPr sz="1600" b="1" kern="1200">
                <a:solidFill>
                  <a:srgbClr val="FFFFFF"/>
                </a:solidFill>
                <a:latin typeface="Roboto Condensed"/>
                <a:ea typeface="Roboto Condensed"/>
                <a:cs typeface="Roboto Condensed"/>
                <a:sym typeface="Roboto Condensed"/>
              </a:defRPr>
            </a:lvl1pPr>
            <a:lvl2pPr marL="457200" lvl="1" algn="r" defTabSz="914400" rtl="0" eaLnBrk="1" latinLnBrk="0" hangingPunct="1">
              <a:buNone/>
              <a:defRPr sz="1600" b="1" kern="1200">
                <a:solidFill>
                  <a:srgbClr val="FFFFFF"/>
                </a:solidFill>
                <a:latin typeface="Roboto Condensed"/>
                <a:ea typeface="Roboto Condensed"/>
                <a:cs typeface="Roboto Condensed"/>
                <a:sym typeface="Roboto Condensed"/>
              </a:defRPr>
            </a:lvl2pPr>
            <a:lvl3pPr marL="914400" lvl="2" algn="r" defTabSz="914400" rtl="0" eaLnBrk="1" latinLnBrk="0" hangingPunct="1">
              <a:buNone/>
              <a:defRPr sz="1600" b="1" kern="1200">
                <a:solidFill>
                  <a:srgbClr val="FFFFFF"/>
                </a:solidFill>
                <a:latin typeface="Roboto Condensed"/>
                <a:ea typeface="Roboto Condensed"/>
                <a:cs typeface="Roboto Condensed"/>
                <a:sym typeface="Roboto Condensed"/>
              </a:defRPr>
            </a:lvl3pPr>
            <a:lvl4pPr marL="1371600" lvl="3" algn="r" defTabSz="914400" rtl="0" eaLnBrk="1" latinLnBrk="0" hangingPunct="1">
              <a:buNone/>
              <a:defRPr sz="1600" b="1" kern="1200">
                <a:solidFill>
                  <a:srgbClr val="FFFFFF"/>
                </a:solidFill>
                <a:latin typeface="Roboto Condensed"/>
                <a:ea typeface="Roboto Condensed"/>
                <a:cs typeface="Roboto Condensed"/>
                <a:sym typeface="Roboto Condensed"/>
              </a:defRPr>
            </a:lvl4pPr>
            <a:lvl5pPr marL="1828800" lvl="4" algn="r" defTabSz="914400" rtl="0" eaLnBrk="1" latinLnBrk="0" hangingPunct="1">
              <a:buNone/>
              <a:defRPr sz="1600" b="1" kern="1200">
                <a:solidFill>
                  <a:srgbClr val="FFFFFF"/>
                </a:solidFill>
                <a:latin typeface="Roboto Condensed"/>
                <a:ea typeface="Roboto Condensed"/>
                <a:cs typeface="Roboto Condensed"/>
                <a:sym typeface="Roboto Condensed"/>
              </a:defRPr>
            </a:lvl5pPr>
            <a:lvl6pPr marL="2286000" lvl="5" algn="r" defTabSz="914400" rtl="0" eaLnBrk="1" latinLnBrk="0" hangingPunct="1">
              <a:buNone/>
              <a:defRPr sz="1600" b="1" kern="1200">
                <a:solidFill>
                  <a:srgbClr val="FFFFFF"/>
                </a:solidFill>
                <a:latin typeface="Roboto Condensed"/>
                <a:ea typeface="Roboto Condensed"/>
                <a:cs typeface="Roboto Condensed"/>
                <a:sym typeface="Roboto Condensed"/>
              </a:defRPr>
            </a:lvl6pPr>
            <a:lvl7pPr marL="2743200" lvl="6" algn="r" defTabSz="914400" rtl="0" eaLnBrk="1" latinLnBrk="0" hangingPunct="1">
              <a:buNone/>
              <a:defRPr sz="1600" b="1" kern="1200">
                <a:solidFill>
                  <a:srgbClr val="FFFFFF"/>
                </a:solidFill>
                <a:latin typeface="Roboto Condensed"/>
                <a:ea typeface="Roboto Condensed"/>
                <a:cs typeface="Roboto Condensed"/>
                <a:sym typeface="Roboto Condensed"/>
              </a:defRPr>
            </a:lvl7pPr>
            <a:lvl8pPr marL="3200400" lvl="7" algn="r" defTabSz="914400" rtl="0" eaLnBrk="1" latinLnBrk="0" hangingPunct="1">
              <a:buNone/>
              <a:defRPr sz="1600" b="1" kern="1200">
                <a:solidFill>
                  <a:srgbClr val="FFFFFF"/>
                </a:solidFill>
                <a:latin typeface="Roboto Condensed"/>
                <a:ea typeface="Roboto Condensed"/>
                <a:cs typeface="Roboto Condensed"/>
                <a:sym typeface="Roboto Condensed"/>
              </a:defRPr>
            </a:lvl8pPr>
            <a:lvl9pPr marL="3657600" lvl="8" algn="r" defTabSz="914400" rtl="0" eaLnBrk="1" latinLnBrk="0" hangingPunct="1">
              <a:buNone/>
              <a:defRPr sz="1600" b="1" kern="1200">
                <a:solidFill>
                  <a:srgbClr val="FFFFFF"/>
                </a:solidFill>
                <a:latin typeface="Roboto Condensed"/>
                <a:ea typeface="Roboto Condensed"/>
                <a:cs typeface="Roboto Condensed"/>
                <a:sym typeface="Roboto Condensed"/>
              </a:defRPr>
            </a:lvl9pPr>
          </a:lstStyle>
          <a:p>
            <a:fld id="{00000000-1234-1234-1234-123412341234}" type="slidenum">
              <a:rPr lang="en" smtClean="0"/>
              <a:pPr/>
              <a:t>40</a:t>
            </a:fld>
            <a:endParaRPr lang="en"/>
          </a:p>
        </p:txBody>
      </p:sp>
      <p:sp>
        <p:nvSpPr>
          <p:cNvPr id="162" name="Google Shape;248;p17">
            <a:extLst>
              <a:ext uri="{FF2B5EF4-FFF2-40B4-BE49-F238E27FC236}">
                <a16:creationId xmlns:a16="http://schemas.microsoft.com/office/drawing/2014/main" id="{0D12A9BF-CEC2-4F8E-B993-C716F7988BA4}"/>
              </a:ext>
            </a:extLst>
          </p:cNvPr>
          <p:cNvSpPr txBox="1">
            <a:spLocks/>
          </p:cNvSpPr>
          <p:nvPr/>
        </p:nvSpPr>
        <p:spPr>
          <a:xfrm>
            <a:off x="1756018" y="683730"/>
            <a:ext cx="9538138" cy="800296"/>
          </a:xfrm>
          <a:prstGeom prst="rect">
            <a:avLst/>
          </a:prstGeom>
          <a:noFill/>
          <a:ln>
            <a:noFill/>
          </a:ln>
        </p:spPr>
        <p:txBody>
          <a:bodyPr spcFirstLastPara="1" wrap="square" lIns="127995" tIns="127995" rIns="127995" bIns="12799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1pPr>
            <a:lvl2pPr marR="0" lvl="1"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2pPr>
            <a:lvl3pPr marR="0" lvl="2"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3pPr>
            <a:lvl4pPr marR="0" lvl="3"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4pPr>
            <a:lvl5pPr marR="0" lvl="4"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5pPr>
            <a:lvl6pPr marR="0" lvl="5"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6pPr>
            <a:lvl7pPr marR="0" lvl="6"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7pPr>
            <a:lvl8pPr marR="0" lvl="7"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8pPr>
            <a:lvl9pPr marR="0" lvl="8"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9pPr>
          </a:lstStyle>
          <a:p>
            <a:pPr algn="ctr"/>
            <a:r>
              <a:rPr lang="en-US" sz="5040" u="sng" kern="0" dirty="0">
                <a:solidFill>
                  <a:schemeClr val="tx2"/>
                </a:solidFill>
              </a:rPr>
              <a:t>Azure VM</a:t>
            </a:r>
          </a:p>
        </p:txBody>
      </p:sp>
      <p:sp>
        <p:nvSpPr>
          <p:cNvPr id="3" name="Rectangle 2">
            <a:extLst>
              <a:ext uri="{FF2B5EF4-FFF2-40B4-BE49-F238E27FC236}">
                <a16:creationId xmlns:a16="http://schemas.microsoft.com/office/drawing/2014/main" id="{D7495741-35B9-4CEA-96A7-E1C52B596B63}"/>
              </a:ext>
            </a:extLst>
          </p:cNvPr>
          <p:cNvSpPr/>
          <p:nvPr/>
        </p:nvSpPr>
        <p:spPr>
          <a:xfrm>
            <a:off x="736403" y="1595090"/>
            <a:ext cx="11446868" cy="4735848"/>
          </a:xfrm>
          <a:prstGeom prst="rect">
            <a:avLst/>
          </a:prstGeom>
        </p:spPr>
        <p:txBody>
          <a:bodyPr wrap="square">
            <a:spAutoFit/>
          </a:bodyPr>
          <a:lstStyle/>
          <a:p>
            <a:pPr marL="342900" indent="-342900" algn="just">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Azure Virtual Machines supports the deployment of Windows or Linux virtual machines (VMs) in a Microsoft Azure datacenter. </a:t>
            </a:r>
          </a:p>
          <a:p>
            <a:pPr marL="342900" indent="-342900" algn="just">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You have total control over the configuration of the VM. You are responsible for all server software installation, configuration, and maintenance and for operating system patches.</a:t>
            </a:r>
          </a:p>
          <a:p>
            <a:pPr marL="342900" indent="-342900" algn="just">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Because of the level of control afforded to the user and the use of durable disks, VMs are ideal for a wide range of server workloads that do not fit into a PaaS model.</a:t>
            </a:r>
          </a:p>
          <a:p>
            <a:pPr marL="342900" indent="-342900" algn="just">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Microsoft offers a </a:t>
            </a:r>
            <a:r>
              <a:rPr lang="en-US" sz="2000" b="1" dirty="0">
                <a:latin typeface="Times New Roman" panose="02020603050405020304" pitchFamily="18" charset="0"/>
                <a:cs typeface="Times New Roman" panose="02020603050405020304" pitchFamily="18" charset="0"/>
              </a:rPr>
              <a:t>99.95 percent connectivity service level agreement (SLA) for multiple-instance VMs deployed</a:t>
            </a:r>
            <a:r>
              <a:rPr lang="en-US" sz="2000" dirty="0">
                <a:latin typeface="Times New Roman" panose="02020603050405020304" pitchFamily="18" charset="0"/>
                <a:cs typeface="Times New Roman" panose="02020603050405020304" pitchFamily="18" charset="0"/>
              </a:rPr>
              <a:t>. That means that for the SLA to apply, there must be at least two instances of the VM deployed within an availability set. </a:t>
            </a:r>
          </a:p>
          <a:p>
            <a:pPr>
              <a:lnSpc>
                <a:spcPct val="150000"/>
              </a:lnSpc>
            </a:pPr>
            <a:endParaRPr lang="en-US" sz="2415" dirty="0"/>
          </a:p>
        </p:txBody>
      </p:sp>
    </p:spTree>
    <p:extLst>
      <p:ext uri="{BB962C8B-B14F-4D97-AF65-F5344CB8AC3E}">
        <p14:creationId xmlns:p14="http://schemas.microsoft.com/office/powerpoint/2010/main" val="659816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62"/>
                                        </p:tgtEl>
                                        <p:attrNameLst>
                                          <p:attrName>style.visibility</p:attrName>
                                        </p:attrNameLst>
                                      </p:cBhvr>
                                      <p:to>
                                        <p:strVal val="visible"/>
                                      </p:to>
                                    </p:set>
                                    <p:animEffect transition="in" filter="wipe(left)">
                                      <p:cBhvr>
                                        <p:cTn id="7" dur="500"/>
                                        <p:tgtEl>
                                          <p:spTgt spid="1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2"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a:xfrm>
            <a:off x="10157333" y="6182000"/>
            <a:ext cx="1983200" cy="420800"/>
          </a:xfrm>
          <a:prstGeom prst="rect">
            <a:avLst/>
          </a:prstGeom>
          <a:noFill/>
          <a:ln>
            <a:noFill/>
          </a:ln>
        </p:spPr>
        <p:txBody>
          <a:bodyPr spcFirstLastPara="1" wrap="square" lIns="91425" tIns="91425" rIns="91425" bIns="91425" anchor="ctr" anchorCtr="0">
            <a:noAutofit/>
          </a:bodyPr>
          <a:lstStyle>
            <a:defPPr>
              <a:defRPr lang="en-US"/>
            </a:defPPr>
            <a:lvl1pPr marL="0" lvl="0" algn="r" defTabSz="914400" rtl="0" eaLnBrk="1" latinLnBrk="0" hangingPunct="1">
              <a:buNone/>
              <a:defRPr sz="1600" b="1" kern="1200">
                <a:solidFill>
                  <a:srgbClr val="FFFFFF"/>
                </a:solidFill>
                <a:latin typeface="Roboto Condensed"/>
                <a:ea typeface="Roboto Condensed"/>
                <a:cs typeface="Roboto Condensed"/>
                <a:sym typeface="Roboto Condensed"/>
              </a:defRPr>
            </a:lvl1pPr>
            <a:lvl2pPr marL="457200" lvl="1" algn="r" defTabSz="914400" rtl="0" eaLnBrk="1" latinLnBrk="0" hangingPunct="1">
              <a:buNone/>
              <a:defRPr sz="1600" b="1" kern="1200">
                <a:solidFill>
                  <a:srgbClr val="FFFFFF"/>
                </a:solidFill>
                <a:latin typeface="Roboto Condensed"/>
                <a:ea typeface="Roboto Condensed"/>
                <a:cs typeface="Roboto Condensed"/>
                <a:sym typeface="Roboto Condensed"/>
              </a:defRPr>
            </a:lvl2pPr>
            <a:lvl3pPr marL="914400" lvl="2" algn="r" defTabSz="914400" rtl="0" eaLnBrk="1" latinLnBrk="0" hangingPunct="1">
              <a:buNone/>
              <a:defRPr sz="1600" b="1" kern="1200">
                <a:solidFill>
                  <a:srgbClr val="FFFFFF"/>
                </a:solidFill>
                <a:latin typeface="Roboto Condensed"/>
                <a:ea typeface="Roboto Condensed"/>
                <a:cs typeface="Roboto Condensed"/>
                <a:sym typeface="Roboto Condensed"/>
              </a:defRPr>
            </a:lvl3pPr>
            <a:lvl4pPr marL="1371600" lvl="3" algn="r" defTabSz="914400" rtl="0" eaLnBrk="1" latinLnBrk="0" hangingPunct="1">
              <a:buNone/>
              <a:defRPr sz="1600" b="1" kern="1200">
                <a:solidFill>
                  <a:srgbClr val="FFFFFF"/>
                </a:solidFill>
                <a:latin typeface="Roboto Condensed"/>
                <a:ea typeface="Roboto Condensed"/>
                <a:cs typeface="Roboto Condensed"/>
                <a:sym typeface="Roboto Condensed"/>
              </a:defRPr>
            </a:lvl4pPr>
            <a:lvl5pPr marL="1828800" lvl="4" algn="r" defTabSz="914400" rtl="0" eaLnBrk="1" latinLnBrk="0" hangingPunct="1">
              <a:buNone/>
              <a:defRPr sz="1600" b="1" kern="1200">
                <a:solidFill>
                  <a:srgbClr val="FFFFFF"/>
                </a:solidFill>
                <a:latin typeface="Roboto Condensed"/>
                <a:ea typeface="Roboto Condensed"/>
                <a:cs typeface="Roboto Condensed"/>
                <a:sym typeface="Roboto Condensed"/>
              </a:defRPr>
            </a:lvl5pPr>
            <a:lvl6pPr marL="2286000" lvl="5" algn="r" defTabSz="914400" rtl="0" eaLnBrk="1" latinLnBrk="0" hangingPunct="1">
              <a:buNone/>
              <a:defRPr sz="1600" b="1" kern="1200">
                <a:solidFill>
                  <a:srgbClr val="FFFFFF"/>
                </a:solidFill>
                <a:latin typeface="Roboto Condensed"/>
                <a:ea typeface="Roboto Condensed"/>
                <a:cs typeface="Roboto Condensed"/>
                <a:sym typeface="Roboto Condensed"/>
              </a:defRPr>
            </a:lvl6pPr>
            <a:lvl7pPr marL="2743200" lvl="6" algn="r" defTabSz="914400" rtl="0" eaLnBrk="1" latinLnBrk="0" hangingPunct="1">
              <a:buNone/>
              <a:defRPr sz="1600" b="1" kern="1200">
                <a:solidFill>
                  <a:srgbClr val="FFFFFF"/>
                </a:solidFill>
                <a:latin typeface="Roboto Condensed"/>
                <a:ea typeface="Roboto Condensed"/>
                <a:cs typeface="Roboto Condensed"/>
                <a:sym typeface="Roboto Condensed"/>
              </a:defRPr>
            </a:lvl7pPr>
            <a:lvl8pPr marL="3200400" lvl="7" algn="r" defTabSz="914400" rtl="0" eaLnBrk="1" latinLnBrk="0" hangingPunct="1">
              <a:buNone/>
              <a:defRPr sz="1600" b="1" kern="1200">
                <a:solidFill>
                  <a:srgbClr val="FFFFFF"/>
                </a:solidFill>
                <a:latin typeface="Roboto Condensed"/>
                <a:ea typeface="Roboto Condensed"/>
                <a:cs typeface="Roboto Condensed"/>
                <a:sym typeface="Roboto Condensed"/>
              </a:defRPr>
            </a:lvl8pPr>
            <a:lvl9pPr marL="3657600" lvl="8" algn="r" defTabSz="914400" rtl="0" eaLnBrk="1" latinLnBrk="0" hangingPunct="1">
              <a:buNone/>
              <a:defRPr sz="1600" b="1" kern="1200">
                <a:solidFill>
                  <a:srgbClr val="FFFFFF"/>
                </a:solidFill>
                <a:latin typeface="Roboto Condensed"/>
                <a:ea typeface="Roboto Condensed"/>
                <a:cs typeface="Roboto Condensed"/>
                <a:sym typeface="Roboto Condensed"/>
              </a:defRPr>
            </a:lvl9pPr>
          </a:lstStyle>
          <a:p>
            <a:fld id="{00000000-1234-1234-1234-123412341234}" type="slidenum">
              <a:rPr lang="en" smtClean="0"/>
              <a:pPr/>
              <a:t>41</a:t>
            </a:fld>
            <a:endParaRPr lang="en"/>
          </a:p>
        </p:txBody>
      </p:sp>
      <p:sp>
        <p:nvSpPr>
          <p:cNvPr id="162" name="Google Shape;248;p17">
            <a:extLst>
              <a:ext uri="{FF2B5EF4-FFF2-40B4-BE49-F238E27FC236}">
                <a16:creationId xmlns:a16="http://schemas.microsoft.com/office/drawing/2014/main" id="{0D12A9BF-CEC2-4F8E-B993-C716F7988BA4}"/>
              </a:ext>
            </a:extLst>
          </p:cNvPr>
          <p:cNvSpPr txBox="1">
            <a:spLocks/>
          </p:cNvSpPr>
          <p:nvPr/>
        </p:nvSpPr>
        <p:spPr>
          <a:xfrm>
            <a:off x="1756018" y="683730"/>
            <a:ext cx="9538138" cy="800296"/>
          </a:xfrm>
          <a:prstGeom prst="rect">
            <a:avLst/>
          </a:prstGeom>
          <a:noFill/>
          <a:ln>
            <a:noFill/>
          </a:ln>
        </p:spPr>
        <p:txBody>
          <a:bodyPr spcFirstLastPara="1" wrap="square" lIns="127995" tIns="127995" rIns="127995" bIns="12799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1pPr>
            <a:lvl2pPr marR="0" lvl="1"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2pPr>
            <a:lvl3pPr marR="0" lvl="2"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3pPr>
            <a:lvl4pPr marR="0" lvl="3"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4pPr>
            <a:lvl5pPr marR="0" lvl="4"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5pPr>
            <a:lvl6pPr marR="0" lvl="5"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6pPr>
            <a:lvl7pPr marR="0" lvl="6"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7pPr>
            <a:lvl8pPr marR="0" lvl="7"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8pPr>
            <a:lvl9pPr marR="0" lvl="8"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9pPr>
          </a:lstStyle>
          <a:p>
            <a:pPr algn="ctr"/>
            <a:r>
              <a:rPr lang="en-US" sz="5040" u="sng" kern="0" dirty="0">
                <a:solidFill>
                  <a:schemeClr val="tx2"/>
                </a:solidFill>
              </a:rPr>
              <a:t>Azure VM</a:t>
            </a:r>
          </a:p>
        </p:txBody>
      </p:sp>
      <p:sp>
        <p:nvSpPr>
          <p:cNvPr id="6" name="Rectangle 5">
            <a:extLst>
              <a:ext uri="{FF2B5EF4-FFF2-40B4-BE49-F238E27FC236}">
                <a16:creationId xmlns:a16="http://schemas.microsoft.com/office/drawing/2014/main" id="{594201AC-FA44-4392-AC34-B0AFF8638C48}"/>
              </a:ext>
            </a:extLst>
          </p:cNvPr>
          <p:cNvSpPr/>
          <p:nvPr/>
        </p:nvSpPr>
        <p:spPr>
          <a:xfrm>
            <a:off x="773690" y="1718608"/>
            <a:ext cx="11437546" cy="4190250"/>
          </a:xfrm>
          <a:prstGeom prst="rect">
            <a:avLst/>
          </a:prstGeom>
        </p:spPr>
        <p:txBody>
          <a:bodyPr wrap="square">
            <a:spAutoFit/>
          </a:bodyPr>
          <a:lstStyle/>
          <a:p>
            <a:pPr>
              <a:lnSpc>
                <a:spcPct val="150000"/>
              </a:lnSpc>
            </a:pPr>
            <a:r>
              <a:rPr lang="en-US" sz="2000" dirty="0"/>
              <a:t>Azure Virtual Machines is priced on a per-hour basis, but it is billed on a per-minute basis. For example, you are only charged for 23 minutes of usage if the VM is deployed for 23 minutes.</a:t>
            </a:r>
          </a:p>
          <a:p>
            <a:pPr>
              <a:lnSpc>
                <a:spcPct val="150000"/>
              </a:lnSpc>
            </a:pPr>
            <a:r>
              <a:rPr lang="en-US" sz="2000" dirty="0"/>
              <a:t> </a:t>
            </a:r>
          </a:p>
          <a:p>
            <a:pPr>
              <a:lnSpc>
                <a:spcPct val="150000"/>
              </a:lnSpc>
            </a:pPr>
            <a:r>
              <a:rPr lang="en-US" sz="2000" dirty="0"/>
              <a:t>The cost for a VM includes the charge for the Windows operating system. Linux-based instances are slightly cheaper because there is no operating system license charge. </a:t>
            </a:r>
          </a:p>
          <a:p>
            <a:pPr>
              <a:lnSpc>
                <a:spcPct val="150000"/>
              </a:lnSpc>
            </a:pPr>
            <a:endParaRPr lang="en-US" sz="2000" dirty="0"/>
          </a:p>
          <a:p>
            <a:pPr>
              <a:lnSpc>
                <a:spcPct val="150000"/>
              </a:lnSpc>
            </a:pPr>
            <a:r>
              <a:rPr lang="en-US" sz="2000" dirty="0"/>
              <a:t>The cost, and the appropriate licensing, for any additional software you install is your responsibility. </a:t>
            </a:r>
          </a:p>
          <a:p>
            <a:pPr>
              <a:lnSpc>
                <a:spcPct val="150000"/>
              </a:lnSpc>
            </a:pPr>
            <a:r>
              <a:rPr lang="en-US" sz="2000" dirty="0"/>
              <a:t>Some VM images, such as Microsoft SQL Server, you acquire from the Azure Marketplace may include an additional license cost (on top of the base cost of the VM).</a:t>
            </a:r>
          </a:p>
        </p:txBody>
      </p:sp>
    </p:spTree>
    <p:extLst>
      <p:ext uri="{BB962C8B-B14F-4D97-AF65-F5344CB8AC3E}">
        <p14:creationId xmlns:p14="http://schemas.microsoft.com/office/powerpoint/2010/main" val="260697794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a:t>www.Techlanders.com</a:t>
            </a:r>
          </a:p>
        </p:txBody>
      </p:sp>
      <p:sp>
        <p:nvSpPr>
          <p:cNvPr id="4" name="Slide Number Placeholder 3"/>
          <p:cNvSpPr>
            <a:spLocks noGrp="1"/>
          </p:cNvSpPr>
          <p:nvPr>
            <p:ph type="sldNum" sz="quarter" idx="12"/>
          </p:nvPr>
        </p:nvSpPr>
        <p:spPr/>
        <p:txBody>
          <a:bodyPr/>
          <a:lstStyle/>
          <a:p>
            <a:fld id="{13F480B4-4699-41FE-89A7-96EFD1001786}" type="slidenum">
              <a:rPr lang="en-US" smtClean="0"/>
              <a:t>42</a:t>
            </a:fld>
            <a:endParaRPr lang="en-US"/>
          </a:p>
        </p:txBody>
      </p:sp>
      <p:sp>
        <p:nvSpPr>
          <p:cNvPr id="11" name="Title 9">
            <a:extLst>
              <a:ext uri="{FF2B5EF4-FFF2-40B4-BE49-F238E27FC236}">
                <a16:creationId xmlns:a16="http://schemas.microsoft.com/office/drawing/2014/main" id="{EE348413-46D0-351E-2B5B-EF0EFBFD8014}"/>
              </a:ext>
            </a:extLst>
          </p:cNvPr>
          <p:cNvSpPr>
            <a:spLocks noGrp="1"/>
          </p:cNvSpPr>
          <p:nvPr>
            <p:ph type="title"/>
          </p:nvPr>
        </p:nvSpPr>
        <p:spPr>
          <a:xfrm>
            <a:off x="640080" y="2438400"/>
            <a:ext cx="11521440" cy="2743200"/>
          </a:xfrm>
        </p:spPr>
        <p:txBody>
          <a:bodyPr>
            <a:normAutofit fontScale="90000"/>
          </a:bodyPr>
          <a:lstStyle/>
          <a:p>
            <a:r>
              <a:rPr lang="en-US" sz="8000" u="none" dirty="0"/>
              <a:t>Lab -2 </a:t>
            </a:r>
            <a:br>
              <a:rPr lang="en-US" u="none" dirty="0"/>
            </a:br>
            <a:br>
              <a:rPr lang="en-US" u="none" dirty="0"/>
            </a:br>
            <a:r>
              <a:rPr lang="en-US" u="none" dirty="0"/>
              <a:t>CREATE VIRTUAL MACHINES </a:t>
            </a:r>
            <a:br>
              <a:rPr lang="en-US" u="none" dirty="0"/>
            </a:br>
            <a:endParaRPr lang="en-US" u="none" dirty="0"/>
          </a:p>
        </p:txBody>
      </p:sp>
    </p:spTree>
    <p:extLst>
      <p:ext uri="{BB962C8B-B14F-4D97-AF65-F5344CB8AC3E}">
        <p14:creationId xmlns:p14="http://schemas.microsoft.com/office/powerpoint/2010/main" val="265409301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a:t>www.Techlanders.com</a:t>
            </a:r>
          </a:p>
        </p:txBody>
      </p:sp>
      <p:sp>
        <p:nvSpPr>
          <p:cNvPr id="4" name="Slide Number Placeholder 3"/>
          <p:cNvSpPr>
            <a:spLocks noGrp="1"/>
          </p:cNvSpPr>
          <p:nvPr>
            <p:ph type="sldNum" sz="quarter" idx="12"/>
          </p:nvPr>
        </p:nvSpPr>
        <p:spPr/>
        <p:txBody>
          <a:bodyPr/>
          <a:lstStyle/>
          <a:p>
            <a:fld id="{13F480B4-4699-41FE-89A7-96EFD1001786}" type="slidenum">
              <a:rPr lang="en-US" smtClean="0"/>
              <a:t>43</a:t>
            </a:fld>
            <a:endParaRPr lang="en-US"/>
          </a:p>
        </p:txBody>
      </p:sp>
      <p:sp>
        <p:nvSpPr>
          <p:cNvPr id="11" name="Title 9">
            <a:extLst>
              <a:ext uri="{FF2B5EF4-FFF2-40B4-BE49-F238E27FC236}">
                <a16:creationId xmlns:a16="http://schemas.microsoft.com/office/drawing/2014/main" id="{EE348413-46D0-351E-2B5B-EF0EFBFD8014}"/>
              </a:ext>
            </a:extLst>
          </p:cNvPr>
          <p:cNvSpPr>
            <a:spLocks noGrp="1"/>
          </p:cNvSpPr>
          <p:nvPr>
            <p:ph type="title"/>
          </p:nvPr>
        </p:nvSpPr>
        <p:spPr>
          <a:xfrm>
            <a:off x="640080" y="2438400"/>
            <a:ext cx="11521440" cy="2743200"/>
          </a:xfrm>
        </p:spPr>
        <p:txBody>
          <a:bodyPr>
            <a:normAutofit/>
          </a:bodyPr>
          <a:lstStyle/>
          <a:p>
            <a:r>
              <a:rPr lang="en-US" sz="8000" u="none" dirty="0"/>
              <a:t>Azure PowerShell </a:t>
            </a:r>
            <a:endParaRPr lang="en-US" u="none" dirty="0"/>
          </a:p>
        </p:txBody>
      </p:sp>
    </p:spTree>
    <p:extLst>
      <p:ext uri="{BB962C8B-B14F-4D97-AF65-F5344CB8AC3E}">
        <p14:creationId xmlns:p14="http://schemas.microsoft.com/office/powerpoint/2010/main" val="421988823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a:xfrm>
            <a:off x="10157333" y="6182000"/>
            <a:ext cx="1983200" cy="420800"/>
          </a:xfrm>
          <a:prstGeom prst="rect">
            <a:avLst/>
          </a:prstGeom>
          <a:noFill/>
          <a:ln>
            <a:noFill/>
          </a:ln>
        </p:spPr>
        <p:txBody>
          <a:bodyPr spcFirstLastPara="1" wrap="square" lIns="91425" tIns="91425" rIns="91425" bIns="91425" anchor="ctr" anchorCtr="0">
            <a:noAutofit/>
          </a:bodyPr>
          <a:lstStyle>
            <a:defPPr>
              <a:defRPr lang="en-US"/>
            </a:defPPr>
            <a:lvl1pPr marL="0" lvl="0" algn="r" defTabSz="914400" rtl="0" eaLnBrk="1" latinLnBrk="0" hangingPunct="1">
              <a:buNone/>
              <a:defRPr sz="1600" b="1" kern="1200">
                <a:solidFill>
                  <a:srgbClr val="FFFFFF"/>
                </a:solidFill>
                <a:latin typeface="Roboto Condensed"/>
                <a:ea typeface="Roboto Condensed"/>
                <a:cs typeface="Roboto Condensed"/>
                <a:sym typeface="Roboto Condensed"/>
              </a:defRPr>
            </a:lvl1pPr>
            <a:lvl2pPr marL="457200" lvl="1" algn="r" defTabSz="914400" rtl="0" eaLnBrk="1" latinLnBrk="0" hangingPunct="1">
              <a:buNone/>
              <a:defRPr sz="1600" b="1" kern="1200">
                <a:solidFill>
                  <a:srgbClr val="FFFFFF"/>
                </a:solidFill>
                <a:latin typeface="Roboto Condensed"/>
                <a:ea typeface="Roboto Condensed"/>
                <a:cs typeface="Roboto Condensed"/>
                <a:sym typeface="Roboto Condensed"/>
              </a:defRPr>
            </a:lvl2pPr>
            <a:lvl3pPr marL="914400" lvl="2" algn="r" defTabSz="914400" rtl="0" eaLnBrk="1" latinLnBrk="0" hangingPunct="1">
              <a:buNone/>
              <a:defRPr sz="1600" b="1" kern="1200">
                <a:solidFill>
                  <a:srgbClr val="FFFFFF"/>
                </a:solidFill>
                <a:latin typeface="Roboto Condensed"/>
                <a:ea typeface="Roboto Condensed"/>
                <a:cs typeface="Roboto Condensed"/>
                <a:sym typeface="Roboto Condensed"/>
              </a:defRPr>
            </a:lvl3pPr>
            <a:lvl4pPr marL="1371600" lvl="3" algn="r" defTabSz="914400" rtl="0" eaLnBrk="1" latinLnBrk="0" hangingPunct="1">
              <a:buNone/>
              <a:defRPr sz="1600" b="1" kern="1200">
                <a:solidFill>
                  <a:srgbClr val="FFFFFF"/>
                </a:solidFill>
                <a:latin typeface="Roboto Condensed"/>
                <a:ea typeface="Roboto Condensed"/>
                <a:cs typeface="Roboto Condensed"/>
                <a:sym typeface="Roboto Condensed"/>
              </a:defRPr>
            </a:lvl4pPr>
            <a:lvl5pPr marL="1828800" lvl="4" algn="r" defTabSz="914400" rtl="0" eaLnBrk="1" latinLnBrk="0" hangingPunct="1">
              <a:buNone/>
              <a:defRPr sz="1600" b="1" kern="1200">
                <a:solidFill>
                  <a:srgbClr val="FFFFFF"/>
                </a:solidFill>
                <a:latin typeface="Roboto Condensed"/>
                <a:ea typeface="Roboto Condensed"/>
                <a:cs typeface="Roboto Condensed"/>
                <a:sym typeface="Roboto Condensed"/>
              </a:defRPr>
            </a:lvl5pPr>
            <a:lvl6pPr marL="2286000" lvl="5" algn="r" defTabSz="914400" rtl="0" eaLnBrk="1" latinLnBrk="0" hangingPunct="1">
              <a:buNone/>
              <a:defRPr sz="1600" b="1" kern="1200">
                <a:solidFill>
                  <a:srgbClr val="FFFFFF"/>
                </a:solidFill>
                <a:latin typeface="Roboto Condensed"/>
                <a:ea typeface="Roboto Condensed"/>
                <a:cs typeface="Roboto Condensed"/>
                <a:sym typeface="Roboto Condensed"/>
              </a:defRPr>
            </a:lvl6pPr>
            <a:lvl7pPr marL="2743200" lvl="6" algn="r" defTabSz="914400" rtl="0" eaLnBrk="1" latinLnBrk="0" hangingPunct="1">
              <a:buNone/>
              <a:defRPr sz="1600" b="1" kern="1200">
                <a:solidFill>
                  <a:srgbClr val="FFFFFF"/>
                </a:solidFill>
                <a:latin typeface="Roboto Condensed"/>
                <a:ea typeface="Roboto Condensed"/>
                <a:cs typeface="Roboto Condensed"/>
                <a:sym typeface="Roboto Condensed"/>
              </a:defRPr>
            </a:lvl7pPr>
            <a:lvl8pPr marL="3200400" lvl="7" algn="r" defTabSz="914400" rtl="0" eaLnBrk="1" latinLnBrk="0" hangingPunct="1">
              <a:buNone/>
              <a:defRPr sz="1600" b="1" kern="1200">
                <a:solidFill>
                  <a:srgbClr val="FFFFFF"/>
                </a:solidFill>
                <a:latin typeface="Roboto Condensed"/>
                <a:ea typeface="Roboto Condensed"/>
                <a:cs typeface="Roboto Condensed"/>
                <a:sym typeface="Roboto Condensed"/>
              </a:defRPr>
            </a:lvl8pPr>
            <a:lvl9pPr marL="3657600" lvl="8" algn="r" defTabSz="914400" rtl="0" eaLnBrk="1" latinLnBrk="0" hangingPunct="1">
              <a:buNone/>
              <a:defRPr sz="1600" b="1" kern="1200">
                <a:solidFill>
                  <a:srgbClr val="FFFFFF"/>
                </a:solidFill>
                <a:latin typeface="Roboto Condensed"/>
                <a:ea typeface="Roboto Condensed"/>
                <a:cs typeface="Roboto Condensed"/>
                <a:sym typeface="Roboto Condensed"/>
              </a:defRPr>
            </a:lvl9pPr>
          </a:lstStyle>
          <a:p>
            <a:fld id="{00000000-1234-1234-1234-123412341234}" type="slidenum">
              <a:rPr lang="en" smtClean="0"/>
              <a:pPr/>
              <a:t>44</a:t>
            </a:fld>
            <a:endParaRPr lang="en"/>
          </a:p>
        </p:txBody>
      </p:sp>
      <p:sp>
        <p:nvSpPr>
          <p:cNvPr id="162" name="Google Shape;248;p17">
            <a:extLst>
              <a:ext uri="{FF2B5EF4-FFF2-40B4-BE49-F238E27FC236}">
                <a16:creationId xmlns:a16="http://schemas.microsoft.com/office/drawing/2014/main" id="{0D12A9BF-CEC2-4F8E-B993-C716F7988BA4}"/>
              </a:ext>
            </a:extLst>
          </p:cNvPr>
          <p:cNvSpPr txBox="1">
            <a:spLocks/>
          </p:cNvSpPr>
          <p:nvPr/>
        </p:nvSpPr>
        <p:spPr>
          <a:xfrm>
            <a:off x="1524000" y="26600"/>
            <a:ext cx="9538138" cy="800296"/>
          </a:xfrm>
          <a:prstGeom prst="rect">
            <a:avLst/>
          </a:prstGeom>
          <a:noFill/>
          <a:ln>
            <a:noFill/>
          </a:ln>
        </p:spPr>
        <p:txBody>
          <a:bodyPr spcFirstLastPara="1" wrap="square" lIns="127995" tIns="127995" rIns="127995" bIns="12799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1pPr>
            <a:lvl2pPr marR="0" lvl="1"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2pPr>
            <a:lvl3pPr marR="0" lvl="2"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3pPr>
            <a:lvl4pPr marR="0" lvl="3"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4pPr>
            <a:lvl5pPr marR="0" lvl="4"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5pPr>
            <a:lvl6pPr marR="0" lvl="5"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6pPr>
            <a:lvl7pPr marR="0" lvl="6"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7pPr>
            <a:lvl8pPr marR="0" lvl="7"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8pPr>
            <a:lvl9pPr marR="0" lvl="8"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9pPr>
          </a:lstStyle>
          <a:p>
            <a:pPr algn="ctr"/>
            <a:r>
              <a:rPr lang="en-US" sz="4500" u="sng" kern="0" dirty="0">
                <a:solidFill>
                  <a:schemeClr val="tx2"/>
                </a:solidFill>
              </a:rPr>
              <a:t>Azure PowerShell </a:t>
            </a:r>
          </a:p>
        </p:txBody>
      </p:sp>
      <p:sp>
        <p:nvSpPr>
          <p:cNvPr id="6" name="Rectangle 5">
            <a:extLst>
              <a:ext uri="{FF2B5EF4-FFF2-40B4-BE49-F238E27FC236}">
                <a16:creationId xmlns:a16="http://schemas.microsoft.com/office/drawing/2014/main" id="{594201AC-FA44-4392-AC34-B0AFF8638C48}"/>
              </a:ext>
            </a:extLst>
          </p:cNvPr>
          <p:cNvSpPr/>
          <p:nvPr/>
        </p:nvSpPr>
        <p:spPr>
          <a:xfrm>
            <a:off x="762000" y="1143000"/>
            <a:ext cx="11437546" cy="3728585"/>
          </a:xfrm>
          <a:prstGeom prst="rect">
            <a:avLst/>
          </a:prstGeom>
        </p:spPr>
        <p:txBody>
          <a:bodyPr wrap="square">
            <a:spAutoFit/>
          </a:bodyPr>
          <a:lstStyle/>
          <a:p>
            <a:pPr marL="342900" indent="-342900">
              <a:lnSpc>
                <a:spcPct val="150000"/>
              </a:lnSpc>
              <a:buFont typeface="Wingdings" panose="05000000000000000000" pitchFamily="2" charset="2"/>
              <a:buChar char="ü"/>
            </a:pPr>
            <a:r>
              <a:rPr lang="en-US" sz="2000" dirty="0"/>
              <a:t>Azure PowerShell is a command-line interface (CLI) tool that allows users to manage and automate Azure resources using PowerShell scripting language. </a:t>
            </a:r>
          </a:p>
          <a:p>
            <a:pPr marL="342900" indent="-342900">
              <a:lnSpc>
                <a:spcPct val="150000"/>
              </a:lnSpc>
              <a:buFont typeface="Wingdings" panose="05000000000000000000" pitchFamily="2" charset="2"/>
              <a:buChar char="ü"/>
            </a:pPr>
            <a:r>
              <a:rPr lang="en-US" sz="2000" dirty="0"/>
              <a:t>It provides a set of cmdlets (commands) specifically designed to interact with Azure services and resources.</a:t>
            </a:r>
          </a:p>
          <a:p>
            <a:pPr marL="342900" indent="-342900">
              <a:lnSpc>
                <a:spcPct val="150000"/>
              </a:lnSpc>
              <a:buFont typeface="Wingdings" panose="05000000000000000000" pitchFamily="2" charset="2"/>
              <a:buChar char="ü"/>
            </a:pPr>
            <a:r>
              <a:rPr lang="en-US" sz="2000" dirty="0"/>
              <a:t>Azure PowerShell interacts with the Azure management API to execute commands and manage resources. </a:t>
            </a:r>
          </a:p>
          <a:p>
            <a:pPr marL="342900" indent="-342900">
              <a:lnSpc>
                <a:spcPct val="150000"/>
              </a:lnSpc>
              <a:buFont typeface="Wingdings" panose="05000000000000000000" pitchFamily="2" charset="2"/>
              <a:buChar char="ü"/>
            </a:pPr>
            <a:r>
              <a:rPr lang="en-US" sz="2000" dirty="0"/>
              <a:t>It can be installed as a module within PowerShell and provides a consistent and intuitive way to manage Azure resources across different Azure services.</a:t>
            </a:r>
          </a:p>
        </p:txBody>
      </p:sp>
    </p:spTree>
    <p:extLst>
      <p:ext uri="{BB962C8B-B14F-4D97-AF65-F5344CB8AC3E}">
        <p14:creationId xmlns:p14="http://schemas.microsoft.com/office/powerpoint/2010/main" val="2106525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a:xfrm>
            <a:off x="10157333" y="6182000"/>
            <a:ext cx="1983200" cy="420800"/>
          </a:xfrm>
          <a:prstGeom prst="rect">
            <a:avLst/>
          </a:prstGeom>
          <a:noFill/>
          <a:ln>
            <a:noFill/>
          </a:ln>
        </p:spPr>
        <p:txBody>
          <a:bodyPr spcFirstLastPara="1" wrap="square" lIns="91425" tIns="91425" rIns="91425" bIns="91425" anchor="ctr" anchorCtr="0">
            <a:noAutofit/>
          </a:bodyPr>
          <a:lstStyle>
            <a:defPPr>
              <a:defRPr lang="en-US"/>
            </a:defPPr>
            <a:lvl1pPr marL="0" lvl="0" algn="r" defTabSz="914400" rtl="0" eaLnBrk="1" latinLnBrk="0" hangingPunct="1">
              <a:buNone/>
              <a:defRPr sz="1600" b="1" kern="1200">
                <a:solidFill>
                  <a:srgbClr val="FFFFFF"/>
                </a:solidFill>
                <a:latin typeface="Roboto Condensed"/>
                <a:ea typeface="Roboto Condensed"/>
                <a:cs typeface="Roboto Condensed"/>
                <a:sym typeface="Roboto Condensed"/>
              </a:defRPr>
            </a:lvl1pPr>
            <a:lvl2pPr marL="457200" lvl="1" algn="r" defTabSz="914400" rtl="0" eaLnBrk="1" latinLnBrk="0" hangingPunct="1">
              <a:buNone/>
              <a:defRPr sz="1600" b="1" kern="1200">
                <a:solidFill>
                  <a:srgbClr val="FFFFFF"/>
                </a:solidFill>
                <a:latin typeface="Roboto Condensed"/>
                <a:ea typeface="Roboto Condensed"/>
                <a:cs typeface="Roboto Condensed"/>
                <a:sym typeface="Roboto Condensed"/>
              </a:defRPr>
            </a:lvl2pPr>
            <a:lvl3pPr marL="914400" lvl="2" algn="r" defTabSz="914400" rtl="0" eaLnBrk="1" latinLnBrk="0" hangingPunct="1">
              <a:buNone/>
              <a:defRPr sz="1600" b="1" kern="1200">
                <a:solidFill>
                  <a:srgbClr val="FFFFFF"/>
                </a:solidFill>
                <a:latin typeface="Roboto Condensed"/>
                <a:ea typeface="Roboto Condensed"/>
                <a:cs typeface="Roboto Condensed"/>
                <a:sym typeface="Roboto Condensed"/>
              </a:defRPr>
            </a:lvl3pPr>
            <a:lvl4pPr marL="1371600" lvl="3" algn="r" defTabSz="914400" rtl="0" eaLnBrk="1" latinLnBrk="0" hangingPunct="1">
              <a:buNone/>
              <a:defRPr sz="1600" b="1" kern="1200">
                <a:solidFill>
                  <a:srgbClr val="FFFFFF"/>
                </a:solidFill>
                <a:latin typeface="Roboto Condensed"/>
                <a:ea typeface="Roboto Condensed"/>
                <a:cs typeface="Roboto Condensed"/>
                <a:sym typeface="Roboto Condensed"/>
              </a:defRPr>
            </a:lvl4pPr>
            <a:lvl5pPr marL="1828800" lvl="4" algn="r" defTabSz="914400" rtl="0" eaLnBrk="1" latinLnBrk="0" hangingPunct="1">
              <a:buNone/>
              <a:defRPr sz="1600" b="1" kern="1200">
                <a:solidFill>
                  <a:srgbClr val="FFFFFF"/>
                </a:solidFill>
                <a:latin typeface="Roboto Condensed"/>
                <a:ea typeface="Roboto Condensed"/>
                <a:cs typeface="Roboto Condensed"/>
                <a:sym typeface="Roboto Condensed"/>
              </a:defRPr>
            </a:lvl5pPr>
            <a:lvl6pPr marL="2286000" lvl="5" algn="r" defTabSz="914400" rtl="0" eaLnBrk="1" latinLnBrk="0" hangingPunct="1">
              <a:buNone/>
              <a:defRPr sz="1600" b="1" kern="1200">
                <a:solidFill>
                  <a:srgbClr val="FFFFFF"/>
                </a:solidFill>
                <a:latin typeface="Roboto Condensed"/>
                <a:ea typeface="Roboto Condensed"/>
                <a:cs typeface="Roboto Condensed"/>
                <a:sym typeface="Roboto Condensed"/>
              </a:defRPr>
            </a:lvl6pPr>
            <a:lvl7pPr marL="2743200" lvl="6" algn="r" defTabSz="914400" rtl="0" eaLnBrk="1" latinLnBrk="0" hangingPunct="1">
              <a:buNone/>
              <a:defRPr sz="1600" b="1" kern="1200">
                <a:solidFill>
                  <a:srgbClr val="FFFFFF"/>
                </a:solidFill>
                <a:latin typeface="Roboto Condensed"/>
                <a:ea typeface="Roboto Condensed"/>
                <a:cs typeface="Roboto Condensed"/>
                <a:sym typeface="Roboto Condensed"/>
              </a:defRPr>
            </a:lvl7pPr>
            <a:lvl8pPr marL="3200400" lvl="7" algn="r" defTabSz="914400" rtl="0" eaLnBrk="1" latinLnBrk="0" hangingPunct="1">
              <a:buNone/>
              <a:defRPr sz="1600" b="1" kern="1200">
                <a:solidFill>
                  <a:srgbClr val="FFFFFF"/>
                </a:solidFill>
                <a:latin typeface="Roboto Condensed"/>
                <a:ea typeface="Roboto Condensed"/>
                <a:cs typeface="Roboto Condensed"/>
                <a:sym typeface="Roboto Condensed"/>
              </a:defRPr>
            </a:lvl8pPr>
            <a:lvl9pPr marL="3657600" lvl="8" algn="r" defTabSz="914400" rtl="0" eaLnBrk="1" latinLnBrk="0" hangingPunct="1">
              <a:buNone/>
              <a:defRPr sz="1600" b="1" kern="1200">
                <a:solidFill>
                  <a:srgbClr val="FFFFFF"/>
                </a:solidFill>
                <a:latin typeface="Roboto Condensed"/>
                <a:ea typeface="Roboto Condensed"/>
                <a:cs typeface="Roboto Condensed"/>
                <a:sym typeface="Roboto Condensed"/>
              </a:defRPr>
            </a:lvl9pPr>
          </a:lstStyle>
          <a:p>
            <a:fld id="{00000000-1234-1234-1234-123412341234}" type="slidenum">
              <a:rPr lang="en" smtClean="0"/>
              <a:pPr/>
              <a:t>45</a:t>
            </a:fld>
            <a:endParaRPr lang="en"/>
          </a:p>
        </p:txBody>
      </p:sp>
      <p:sp>
        <p:nvSpPr>
          <p:cNvPr id="162" name="Google Shape;248;p17">
            <a:extLst>
              <a:ext uri="{FF2B5EF4-FFF2-40B4-BE49-F238E27FC236}">
                <a16:creationId xmlns:a16="http://schemas.microsoft.com/office/drawing/2014/main" id="{0D12A9BF-CEC2-4F8E-B993-C716F7988BA4}"/>
              </a:ext>
            </a:extLst>
          </p:cNvPr>
          <p:cNvSpPr txBox="1">
            <a:spLocks/>
          </p:cNvSpPr>
          <p:nvPr/>
        </p:nvSpPr>
        <p:spPr>
          <a:xfrm>
            <a:off x="1524000" y="26600"/>
            <a:ext cx="9538138" cy="800296"/>
          </a:xfrm>
          <a:prstGeom prst="rect">
            <a:avLst/>
          </a:prstGeom>
          <a:noFill/>
          <a:ln>
            <a:noFill/>
          </a:ln>
        </p:spPr>
        <p:txBody>
          <a:bodyPr spcFirstLastPara="1" wrap="square" lIns="127995" tIns="127995" rIns="127995" bIns="12799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1pPr>
            <a:lvl2pPr marR="0" lvl="1"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2pPr>
            <a:lvl3pPr marR="0" lvl="2"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3pPr>
            <a:lvl4pPr marR="0" lvl="3"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4pPr>
            <a:lvl5pPr marR="0" lvl="4"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5pPr>
            <a:lvl6pPr marR="0" lvl="5"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6pPr>
            <a:lvl7pPr marR="0" lvl="6"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7pPr>
            <a:lvl8pPr marR="0" lvl="7"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8pPr>
            <a:lvl9pPr marR="0" lvl="8"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9pPr>
          </a:lstStyle>
          <a:p>
            <a:pPr algn="ctr"/>
            <a:r>
              <a:rPr lang="en-US" sz="4500" u="sng" kern="0" dirty="0">
                <a:solidFill>
                  <a:schemeClr val="tx2"/>
                </a:solidFill>
              </a:rPr>
              <a:t>Azure PowerShell </a:t>
            </a:r>
          </a:p>
        </p:txBody>
      </p:sp>
      <p:sp>
        <p:nvSpPr>
          <p:cNvPr id="6" name="Rectangle 5">
            <a:extLst>
              <a:ext uri="{FF2B5EF4-FFF2-40B4-BE49-F238E27FC236}">
                <a16:creationId xmlns:a16="http://schemas.microsoft.com/office/drawing/2014/main" id="{594201AC-FA44-4392-AC34-B0AFF8638C48}"/>
              </a:ext>
            </a:extLst>
          </p:cNvPr>
          <p:cNvSpPr/>
          <p:nvPr/>
        </p:nvSpPr>
        <p:spPr>
          <a:xfrm>
            <a:off x="762000" y="1143000"/>
            <a:ext cx="11437546" cy="4190250"/>
          </a:xfrm>
          <a:prstGeom prst="rect">
            <a:avLst/>
          </a:prstGeom>
        </p:spPr>
        <p:txBody>
          <a:bodyPr wrap="square">
            <a:spAutoFit/>
          </a:bodyPr>
          <a:lstStyle/>
          <a:p>
            <a:pPr>
              <a:lnSpc>
                <a:spcPct val="150000"/>
              </a:lnSpc>
            </a:pPr>
            <a:r>
              <a:rPr lang="en-US" sz="2000" dirty="0"/>
              <a:t>Some common tasks you can perform with Azure PowerShell include:</a:t>
            </a:r>
          </a:p>
          <a:p>
            <a:pPr marL="342900" indent="-342900">
              <a:lnSpc>
                <a:spcPct val="150000"/>
              </a:lnSpc>
              <a:buFont typeface="Wingdings" panose="05000000000000000000" pitchFamily="2" charset="2"/>
              <a:buChar char="ü"/>
            </a:pPr>
            <a:endParaRPr lang="en-US" sz="2000" dirty="0"/>
          </a:p>
          <a:p>
            <a:pPr marL="342900" indent="-342900">
              <a:lnSpc>
                <a:spcPct val="150000"/>
              </a:lnSpc>
              <a:buFont typeface="Wingdings" panose="05000000000000000000" pitchFamily="2" charset="2"/>
              <a:buChar char="ü"/>
            </a:pPr>
            <a:r>
              <a:rPr lang="en-US" sz="2000" dirty="0"/>
              <a:t>    Creating and managing Azure virtual machines</a:t>
            </a:r>
          </a:p>
          <a:p>
            <a:pPr marL="342900" indent="-342900">
              <a:lnSpc>
                <a:spcPct val="150000"/>
              </a:lnSpc>
              <a:buFont typeface="Wingdings" panose="05000000000000000000" pitchFamily="2" charset="2"/>
              <a:buChar char="ü"/>
            </a:pPr>
            <a:r>
              <a:rPr lang="en-US" sz="2000" dirty="0"/>
              <a:t>    Managing Azure storage accounts and blobs</a:t>
            </a:r>
          </a:p>
          <a:p>
            <a:pPr marL="342900" indent="-342900">
              <a:lnSpc>
                <a:spcPct val="150000"/>
              </a:lnSpc>
              <a:buFont typeface="Wingdings" panose="05000000000000000000" pitchFamily="2" charset="2"/>
              <a:buChar char="ü"/>
            </a:pPr>
            <a:r>
              <a:rPr lang="en-US" sz="2000" dirty="0"/>
              <a:t>    Configuring Azure virtual networks and subnets</a:t>
            </a:r>
          </a:p>
          <a:p>
            <a:pPr marL="342900" indent="-342900">
              <a:lnSpc>
                <a:spcPct val="150000"/>
              </a:lnSpc>
              <a:buFont typeface="Wingdings" panose="05000000000000000000" pitchFamily="2" charset="2"/>
              <a:buChar char="ü"/>
            </a:pPr>
            <a:r>
              <a:rPr lang="en-US" sz="2000" dirty="0"/>
              <a:t>    Deploying and managing Azure resource groups</a:t>
            </a:r>
          </a:p>
          <a:p>
            <a:pPr marL="342900" indent="-342900">
              <a:lnSpc>
                <a:spcPct val="150000"/>
              </a:lnSpc>
              <a:buFont typeface="Wingdings" panose="05000000000000000000" pitchFamily="2" charset="2"/>
              <a:buChar char="ü"/>
            </a:pPr>
            <a:r>
              <a:rPr lang="en-US" sz="2000" dirty="0"/>
              <a:t>    Managing Azure Active Directory resources</a:t>
            </a:r>
          </a:p>
          <a:p>
            <a:pPr marL="342900" indent="-342900">
              <a:lnSpc>
                <a:spcPct val="150000"/>
              </a:lnSpc>
              <a:buFont typeface="Wingdings" panose="05000000000000000000" pitchFamily="2" charset="2"/>
              <a:buChar char="ü"/>
            </a:pPr>
            <a:r>
              <a:rPr lang="en-US" sz="2000" dirty="0"/>
              <a:t>    Configuring and managing Azure App Services</a:t>
            </a:r>
          </a:p>
          <a:p>
            <a:pPr marL="342900" indent="-342900">
              <a:lnSpc>
                <a:spcPct val="150000"/>
              </a:lnSpc>
              <a:buFont typeface="Wingdings" panose="05000000000000000000" pitchFamily="2" charset="2"/>
              <a:buChar char="ü"/>
            </a:pPr>
            <a:r>
              <a:rPr lang="en-US" sz="2000" dirty="0"/>
              <a:t>    Managing Azure SQL databases and other data services</a:t>
            </a:r>
          </a:p>
        </p:txBody>
      </p:sp>
    </p:spTree>
    <p:extLst>
      <p:ext uri="{BB962C8B-B14F-4D97-AF65-F5344CB8AC3E}">
        <p14:creationId xmlns:p14="http://schemas.microsoft.com/office/powerpoint/2010/main" val="2162421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fade">
                                      <p:cBhvr>
                                        <p:cTn id="12" dur="500"/>
                                        <p:tgtEl>
                                          <p:spTgt spid="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3" end="3"/>
                                            </p:txEl>
                                          </p:spTgt>
                                        </p:tgtEl>
                                        <p:attrNameLst>
                                          <p:attrName>style.visibility</p:attrName>
                                        </p:attrNameLst>
                                      </p:cBhvr>
                                      <p:to>
                                        <p:strVal val="visible"/>
                                      </p:to>
                                    </p:set>
                                    <p:animEffect transition="in" filter="fade">
                                      <p:cBhvr>
                                        <p:cTn id="17" dur="500"/>
                                        <p:tgtEl>
                                          <p:spTgt spid="6">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xEl>
                                              <p:pRg st="4" end="4"/>
                                            </p:txEl>
                                          </p:spTgt>
                                        </p:tgtEl>
                                        <p:attrNameLst>
                                          <p:attrName>style.visibility</p:attrName>
                                        </p:attrNameLst>
                                      </p:cBhvr>
                                      <p:to>
                                        <p:strVal val="visible"/>
                                      </p:to>
                                    </p:set>
                                    <p:animEffect transition="in" filter="fade">
                                      <p:cBhvr>
                                        <p:cTn id="22" dur="500"/>
                                        <p:tgtEl>
                                          <p:spTgt spid="6">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animEffect transition="in" filter="fade">
                                      <p:cBhvr>
                                        <p:cTn id="27" dur="500"/>
                                        <p:tgtEl>
                                          <p:spTgt spid="6">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6">
                                            <p:txEl>
                                              <p:pRg st="6" end="6"/>
                                            </p:txEl>
                                          </p:spTgt>
                                        </p:tgtEl>
                                        <p:attrNameLst>
                                          <p:attrName>style.visibility</p:attrName>
                                        </p:attrNameLst>
                                      </p:cBhvr>
                                      <p:to>
                                        <p:strVal val="visible"/>
                                      </p:to>
                                    </p:set>
                                    <p:animEffect transition="in" filter="fade">
                                      <p:cBhvr>
                                        <p:cTn id="32" dur="500"/>
                                        <p:tgtEl>
                                          <p:spTgt spid="6">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6">
                                            <p:txEl>
                                              <p:pRg st="7" end="7"/>
                                            </p:txEl>
                                          </p:spTgt>
                                        </p:tgtEl>
                                        <p:attrNameLst>
                                          <p:attrName>style.visibility</p:attrName>
                                        </p:attrNameLst>
                                      </p:cBhvr>
                                      <p:to>
                                        <p:strVal val="visible"/>
                                      </p:to>
                                    </p:set>
                                    <p:animEffect transition="in" filter="fade">
                                      <p:cBhvr>
                                        <p:cTn id="37" dur="500"/>
                                        <p:tgtEl>
                                          <p:spTgt spid="6">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6">
                                            <p:txEl>
                                              <p:pRg st="8" end="8"/>
                                            </p:txEl>
                                          </p:spTgt>
                                        </p:tgtEl>
                                        <p:attrNameLst>
                                          <p:attrName>style.visibility</p:attrName>
                                        </p:attrNameLst>
                                      </p:cBhvr>
                                      <p:to>
                                        <p:strVal val="visible"/>
                                      </p:to>
                                    </p:set>
                                    <p:animEffect transition="in" filter="fade">
                                      <p:cBhvr>
                                        <p:cTn id="42" dur="500"/>
                                        <p:tgtEl>
                                          <p:spTgt spid="6">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a:t>www.Techlanders.com</a:t>
            </a:r>
          </a:p>
        </p:txBody>
      </p:sp>
      <p:sp>
        <p:nvSpPr>
          <p:cNvPr id="4" name="Slide Number Placeholder 3"/>
          <p:cNvSpPr>
            <a:spLocks noGrp="1"/>
          </p:cNvSpPr>
          <p:nvPr>
            <p:ph type="sldNum" sz="quarter" idx="12"/>
          </p:nvPr>
        </p:nvSpPr>
        <p:spPr/>
        <p:txBody>
          <a:bodyPr/>
          <a:lstStyle/>
          <a:p>
            <a:fld id="{13F480B4-4699-41FE-89A7-96EFD1001786}" type="slidenum">
              <a:rPr lang="en-US" smtClean="0"/>
              <a:t>46</a:t>
            </a:fld>
            <a:endParaRPr lang="en-US"/>
          </a:p>
        </p:txBody>
      </p:sp>
      <p:sp>
        <p:nvSpPr>
          <p:cNvPr id="11" name="Title 9">
            <a:extLst>
              <a:ext uri="{FF2B5EF4-FFF2-40B4-BE49-F238E27FC236}">
                <a16:creationId xmlns:a16="http://schemas.microsoft.com/office/drawing/2014/main" id="{EE348413-46D0-351E-2B5B-EF0EFBFD8014}"/>
              </a:ext>
            </a:extLst>
          </p:cNvPr>
          <p:cNvSpPr>
            <a:spLocks noGrp="1"/>
          </p:cNvSpPr>
          <p:nvPr>
            <p:ph type="title"/>
          </p:nvPr>
        </p:nvSpPr>
        <p:spPr>
          <a:xfrm>
            <a:off x="762000" y="1828800"/>
            <a:ext cx="11521440" cy="2743200"/>
          </a:xfrm>
        </p:spPr>
        <p:txBody>
          <a:bodyPr>
            <a:normAutofit/>
          </a:bodyPr>
          <a:lstStyle/>
          <a:p>
            <a:r>
              <a:rPr lang="en-US" sz="8000" u="none" dirty="0"/>
              <a:t>Lab -3 </a:t>
            </a:r>
            <a:br>
              <a:rPr lang="en-US" u="none" dirty="0"/>
            </a:br>
            <a:r>
              <a:rPr lang="en-US" u="none" dirty="0"/>
              <a:t>Installing/Updating PowerShell Az Module </a:t>
            </a:r>
            <a:br>
              <a:rPr lang="en-US" u="none" dirty="0"/>
            </a:br>
            <a:endParaRPr lang="en-US" u="none" dirty="0"/>
          </a:p>
        </p:txBody>
      </p:sp>
    </p:spTree>
    <p:extLst>
      <p:ext uri="{BB962C8B-B14F-4D97-AF65-F5344CB8AC3E}">
        <p14:creationId xmlns:p14="http://schemas.microsoft.com/office/powerpoint/2010/main" val="399343342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a:t>www.Techlanders.com</a:t>
            </a:r>
          </a:p>
        </p:txBody>
      </p:sp>
      <p:sp>
        <p:nvSpPr>
          <p:cNvPr id="4" name="Slide Number Placeholder 3"/>
          <p:cNvSpPr>
            <a:spLocks noGrp="1"/>
          </p:cNvSpPr>
          <p:nvPr>
            <p:ph type="sldNum" sz="quarter" idx="12"/>
          </p:nvPr>
        </p:nvSpPr>
        <p:spPr/>
        <p:txBody>
          <a:bodyPr/>
          <a:lstStyle/>
          <a:p>
            <a:fld id="{13F480B4-4699-41FE-89A7-96EFD1001786}" type="slidenum">
              <a:rPr lang="en-US" smtClean="0"/>
              <a:t>47</a:t>
            </a:fld>
            <a:endParaRPr lang="en-US"/>
          </a:p>
        </p:txBody>
      </p:sp>
      <p:sp>
        <p:nvSpPr>
          <p:cNvPr id="6" name="Title 2">
            <a:extLst>
              <a:ext uri="{FF2B5EF4-FFF2-40B4-BE49-F238E27FC236}">
                <a16:creationId xmlns:a16="http://schemas.microsoft.com/office/drawing/2014/main" id="{508403A7-08BD-AFE1-7CAC-40E6C1E43BDA}"/>
              </a:ext>
            </a:extLst>
          </p:cNvPr>
          <p:cNvSpPr txBox="1">
            <a:spLocks/>
          </p:cNvSpPr>
          <p:nvPr/>
        </p:nvSpPr>
        <p:spPr>
          <a:xfrm>
            <a:off x="457200" y="1219200"/>
            <a:ext cx="11704320" cy="4212480"/>
          </a:xfrm>
          <a:prstGeom prst="rect">
            <a:avLst/>
          </a:prstGeom>
        </p:spPr>
        <p:txBody>
          <a:bodyPr vert="horz" lIns="114901" tIns="57454" rIns="114901" bIns="57454" rtlCol="0" anchor="ctr">
            <a:normAutofit fontScale="97500"/>
          </a:bodyPr>
          <a:lstStyle>
            <a:lvl1pPr marL="0" algn="ctr" defTabSz="1149020" rtl="0" eaLnBrk="1" latinLnBrk="0" hangingPunct="1">
              <a:spcBef>
                <a:spcPct val="0"/>
              </a:spcBef>
              <a:buNone/>
              <a:defRPr lang="en-US" sz="4000" b="1" i="0" u="sng" kern="1200" dirty="0">
                <a:solidFill>
                  <a:schemeClr val="tx2">
                    <a:lumMod val="75000"/>
                  </a:schemeClr>
                </a:solidFill>
                <a:effectLst>
                  <a:outerShdw blurRad="31750" dist="25400" dir="5400000" algn="tl" rotWithShape="0">
                    <a:srgbClr val="000000">
                      <a:alpha val="25000"/>
                    </a:srgbClr>
                  </a:outerShdw>
                </a:effectLst>
                <a:latin typeface="+mn-lt"/>
                <a:ea typeface="+mn-ea"/>
                <a:cs typeface="+mn-cs"/>
              </a:defRPr>
            </a:lvl1pPr>
          </a:lstStyle>
          <a:p>
            <a:r>
              <a:rPr lang="en-US" kern="0" dirty="0">
                <a:solidFill>
                  <a:schemeClr val="tx2"/>
                </a:solidFill>
              </a:rPr>
              <a:t>Azure Storage Service</a:t>
            </a:r>
          </a:p>
        </p:txBody>
      </p:sp>
      <p:sp>
        <p:nvSpPr>
          <p:cNvPr id="2" name="Title 2">
            <a:extLst>
              <a:ext uri="{FF2B5EF4-FFF2-40B4-BE49-F238E27FC236}">
                <a16:creationId xmlns:a16="http://schemas.microsoft.com/office/drawing/2014/main" id="{E1BEFF2C-1AC6-B9CF-F9A5-35E0A44D098B}"/>
              </a:ext>
            </a:extLst>
          </p:cNvPr>
          <p:cNvSpPr txBox="1">
            <a:spLocks/>
          </p:cNvSpPr>
          <p:nvPr/>
        </p:nvSpPr>
        <p:spPr>
          <a:xfrm>
            <a:off x="498071" y="228600"/>
            <a:ext cx="11704320" cy="4212480"/>
          </a:xfrm>
          <a:prstGeom prst="rect">
            <a:avLst/>
          </a:prstGeom>
        </p:spPr>
        <p:txBody>
          <a:bodyPr vert="horz" lIns="114901" tIns="57454" rIns="114901" bIns="57454" rtlCol="0" anchor="ctr">
            <a:normAutofit fontScale="97500"/>
          </a:bodyPr>
          <a:lstStyle>
            <a:lvl1pPr marL="0" algn="ctr" defTabSz="1149020" rtl="0" eaLnBrk="1" latinLnBrk="0" hangingPunct="1">
              <a:spcBef>
                <a:spcPct val="0"/>
              </a:spcBef>
              <a:buNone/>
              <a:defRPr lang="en-US" sz="4000" b="1" i="0" u="sng" kern="1200" dirty="0">
                <a:solidFill>
                  <a:schemeClr val="tx2">
                    <a:lumMod val="75000"/>
                  </a:schemeClr>
                </a:solidFill>
                <a:effectLst>
                  <a:outerShdw blurRad="31750" dist="25400" dir="5400000" algn="tl" rotWithShape="0">
                    <a:srgbClr val="000000">
                      <a:alpha val="25000"/>
                    </a:srgbClr>
                  </a:outerShdw>
                </a:effectLst>
                <a:latin typeface="+mn-lt"/>
                <a:ea typeface="+mn-ea"/>
                <a:cs typeface="+mn-cs"/>
              </a:defRPr>
            </a:lvl1pPr>
          </a:lstStyle>
          <a:p>
            <a:r>
              <a:rPr lang="en-US" kern="0" dirty="0">
                <a:solidFill>
                  <a:schemeClr val="tx2"/>
                </a:solidFill>
              </a:rPr>
              <a:t>Session 3 </a:t>
            </a:r>
          </a:p>
        </p:txBody>
      </p:sp>
    </p:spTree>
    <p:extLst>
      <p:ext uri="{BB962C8B-B14F-4D97-AF65-F5344CB8AC3E}">
        <p14:creationId xmlns:p14="http://schemas.microsoft.com/office/powerpoint/2010/main" val="359794116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a:t>www.Techlanders.com</a:t>
            </a:r>
          </a:p>
        </p:txBody>
      </p:sp>
      <p:sp>
        <p:nvSpPr>
          <p:cNvPr id="4" name="Slide Number Placeholder 3"/>
          <p:cNvSpPr>
            <a:spLocks noGrp="1"/>
          </p:cNvSpPr>
          <p:nvPr>
            <p:ph type="sldNum" sz="quarter" idx="12"/>
          </p:nvPr>
        </p:nvSpPr>
        <p:spPr/>
        <p:txBody>
          <a:bodyPr/>
          <a:lstStyle/>
          <a:p>
            <a:fld id="{13F480B4-4699-41FE-89A7-96EFD1001786}" type="slidenum">
              <a:rPr lang="en-US" smtClean="0"/>
              <a:t>48</a:t>
            </a:fld>
            <a:endParaRPr lang="en-US"/>
          </a:p>
        </p:txBody>
      </p:sp>
      <p:sp>
        <p:nvSpPr>
          <p:cNvPr id="9" name="Title 4">
            <a:extLst>
              <a:ext uri="{FF2B5EF4-FFF2-40B4-BE49-F238E27FC236}">
                <a16:creationId xmlns:a16="http://schemas.microsoft.com/office/drawing/2014/main" id="{1AD2CFB7-97CE-49B2-21F4-10629BE6983F}"/>
              </a:ext>
            </a:extLst>
          </p:cNvPr>
          <p:cNvSpPr>
            <a:spLocks noGrp="1"/>
          </p:cNvSpPr>
          <p:nvPr>
            <p:ph type="title"/>
          </p:nvPr>
        </p:nvSpPr>
        <p:spPr>
          <a:xfrm>
            <a:off x="640080" y="292947"/>
            <a:ext cx="11521440" cy="1219200"/>
          </a:xfrm>
        </p:spPr>
        <p:txBody>
          <a:bodyPr>
            <a:noAutofit/>
          </a:bodyPr>
          <a:lstStyle/>
          <a:p>
            <a:r>
              <a:rPr lang="en-US" sz="4500" dirty="0"/>
              <a:t>Types of Data </a:t>
            </a:r>
          </a:p>
        </p:txBody>
      </p:sp>
      <p:pic>
        <p:nvPicPr>
          <p:cNvPr id="10" name="Picture 9">
            <a:extLst>
              <a:ext uri="{FF2B5EF4-FFF2-40B4-BE49-F238E27FC236}">
                <a16:creationId xmlns:a16="http://schemas.microsoft.com/office/drawing/2014/main" id="{96EF2471-1624-0B72-0B19-DC3F0BCF3422}"/>
              </a:ext>
            </a:extLst>
          </p:cNvPr>
          <p:cNvPicPr>
            <a:picLocks noChangeAspect="1"/>
          </p:cNvPicPr>
          <p:nvPr/>
        </p:nvPicPr>
        <p:blipFill>
          <a:blip r:embed="rId2"/>
          <a:stretch>
            <a:fillRect/>
          </a:stretch>
        </p:blipFill>
        <p:spPr>
          <a:xfrm>
            <a:off x="1752600" y="1600200"/>
            <a:ext cx="9753600" cy="4644073"/>
          </a:xfrm>
          <a:prstGeom prst="rect">
            <a:avLst/>
          </a:prstGeom>
        </p:spPr>
      </p:pic>
    </p:spTree>
    <p:extLst>
      <p:ext uri="{BB962C8B-B14F-4D97-AF65-F5344CB8AC3E}">
        <p14:creationId xmlns:p14="http://schemas.microsoft.com/office/powerpoint/2010/main" val="58539578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a:t>www.Techlanders.com</a:t>
            </a:r>
          </a:p>
        </p:txBody>
      </p:sp>
      <p:sp>
        <p:nvSpPr>
          <p:cNvPr id="4" name="Slide Number Placeholder 3"/>
          <p:cNvSpPr>
            <a:spLocks noGrp="1"/>
          </p:cNvSpPr>
          <p:nvPr>
            <p:ph type="sldNum" sz="quarter" idx="12"/>
          </p:nvPr>
        </p:nvSpPr>
        <p:spPr/>
        <p:txBody>
          <a:bodyPr/>
          <a:lstStyle/>
          <a:p>
            <a:fld id="{13F480B4-4699-41FE-89A7-96EFD1001786}" type="slidenum">
              <a:rPr lang="en-US" smtClean="0"/>
              <a:t>49</a:t>
            </a:fld>
            <a:endParaRPr lang="en-US"/>
          </a:p>
        </p:txBody>
      </p:sp>
      <p:sp>
        <p:nvSpPr>
          <p:cNvPr id="5" name="Title 4"/>
          <p:cNvSpPr>
            <a:spLocks noGrp="1"/>
          </p:cNvSpPr>
          <p:nvPr>
            <p:ph type="title"/>
          </p:nvPr>
        </p:nvSpPr>
        <p:spPr/>
        <p:txBody>
          <a:bodyPr>
            <a:noAutofit/>
          </a:bodyPr>
          <a:lstStyle/>
          <a:p>
            <a:r>
              <a:rPr lang="en-US" sz="4500" dirty="0"/>
              <a:t>Azure Storage Service</a:t>
            </a:r>
          </a:p>
        </p:txBody>
      </p:sp>
      <p:sp>
        <p:nvSpPr>
          <p:cNvPr id="2" name="Content Placeholder 1"/>
          <p:cNvSpPr>
            <a:spLocks noGrp="1"/>
          </p:cNvSpPr>
          <p:nvPr>
            <p:ph idx="1"/>
          </p:nvPr>
        </p:nvSpPr>
        <p:spPr>
          <a:xfrm>
            <a:off x="640080" y="1463040"/>
            <a:ext cx="11521440" cy="5071534"/>
          </a:xfrm>
        </p:spPr>
        <p:txBody>
          <a:bodyPr>
            <a:normAutofit/>
          </a:bodyPr>
          <a:lstStyle/>
          <a:p>
            <a:pPr marL="480781" indent="-342900" algn="just">
              <a:lnSpc>
                <a:spcPct val="150000"/>
              </a:lnSpc>
            </a:pPr>
            <a:r>
              <a:rPr lang="en-US" sz="2000" dirty="0">
                <a:latin typeface="Times New Roman" panose="02020603050405020304" pitchFamily="18" charset="0"/>
                <a:cs typeface="Times New Roman" panose="02020603050405020304" pitchFamily="18" charset="0"/>
              </a:rPr>
              <a:t>Azure Storage, managed by Microsoft, is one of the top cloud storage services that provide reliable and simplified storage services. </a:t>
            </a:r>
          </a:p>
          <a:p>
            <a:pPr marL="480781" indent="-342900" algn="just">
              <a:lnSpc>
                <a:spcPct val="150000"/>
              </a:lnSpc>
            </a:pPr>
            <a:r>
              <a:rPr lang="en-US" sz="2000" dirty="0">
                <a:latin typeface="Times New Roman" panose="02020603050405020304" pitchFamily="18" charset="0"/>
                <a:cs typeface="Times New Roman" panose="02020603050405020304" pitchFamily="18" charset="0"/>
              </a:rPr>
              <a:t>Azure Storage offers storage services that are enormously scalable, accessible, and durable. </a:t>
            </a:r>
          </a:p>
          <a:p>
            <a:pPr marL="480781" indent="-342900" algn="just">
              <a:lnSpc>
                <a:spcPct val="150000"/>
              </a:lnSpc>
            </a:pPr>
            <a:r>
              <a:rPr lang="en-US" sz="2000" dirty="0">
                <a:latin typeface="Times New Roman" panose="02020603050405020304" pitchFamily="18" charset="0"/>
                <a:cs typeface="Times New Roman" panose="02020603050405020304" pitchFamily="18" charset="0"/>
              </a:rPr>
              <a:t>The storage services include storage structures for data objects, disks for virtual machines, message storage for messaging and communication, file storage for cloud-based and on-site file systems, and NoSQL storage.</a:t>
            </a:r>
            <a:endParaRPr lang="en-US" sz="2300" dirty="0"/>
          </a:p>
        </p:txBody>
      </p:sp>
    </p:spTree>
    <p:extLst>
      <p:ext uri="{BB962C8B-B14F-4D97-AF65-F5344CB8AC3E}">
        <p14:creationId xmlns:p14="http://schemas.microsoft.com/office/powerpoint/2010/main" val="1374097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1000"/>
                                        <p:tgtEl>
                                          <p:spTgt spid="2">
                                            <p:txEl>
                                              <p:pRg st="0" end="0"/>
                                            </p:txEl>
                                          </p:spTgt>
                                        </p:tgtEl>
                                      </p:cBhvr>
                                    </p:animEffect>
                                    <p:anim calcmode="lin" valueType="num">
                                      <p:cBhvr>
                                        <p:cTn id="8"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1000"/>
                                        <p:tgtEl>
                                          <p:spTgt spid="2">
                                            <p:txEl>
                                              <p:pRg st="1" end="1"/>
                                            </p:txEl>
                                          </p:spTgt>
                                        </p:tgtEl>
                                      </p:cBhvr>
                                    </p:animEffect>
                                    <p:anim calcmode="lin" valueType="num">
                                      <p:cBhvr>
                                        <p:cTn id="13" dur="1000" fill="hold"/>
                                        <p:tgtEl>
                                          <p:spTgt spid="2">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2">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1000"/>
                                        <p:tgtEl>
                                          <p:spTgt spid="2">
                                            <p:txEl>
                                              <p:pRg st="2" end="2"/>
                                            </p:txEl>
                                          </p:spTgt>
                                        </p:tgtEl>
                                      </p:cBhvr>
                                    </p:animEffect>
                                    <p:anim calcmode="lin" valueType="num">
                                      <p:cBhvr>
                                        <p:cTn id="18"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522393" y="632052"/>
            <a:ext cx="8754323" cy="620182"/>
          </a:xfrm>
          <a:prstGeom prst="rect">
            <a:avLst/>
          </a:prstGeom>
          <a:noFill/>
          <a:ln/>
        </p:spPr>
        <p:txBody>
          <a:bodyPr wrap="none" lIns="0" tIns="0" rIns="0" bIns="0" rtlCol="0" anchor="t"/>
          <a:lstStyle/>
          <a:p>
            <a:pPr>
              <a:lnSpc>
                <a:spcPts val="4856"/>
              </a:lnSpc>
            </a:pPr>
            <a:r>
              <a:rPr lang="en-US" sz="3894" dirty="0">
                <a:solidFill>
                  <a:srgbClr val="312F2B"/>
                </a:solidFill>
                <a:latin typeface="Gelasio" pitchFamily="34" charset="0"/>
                <a:ea typeface="Gelasio" pitchFamily="34" charset="-122"/>
                <a:cs typeface="Gelasio" pitchFamily="34" charset="-120"/>
              </a:rPr>
              <a:t>Key Characteristics of Cloud Computing</a:t>
            </a:r>
            <a:endParaRPr lang="en-US" sz="3894" dirty="0"/>
          </a:p>
        </p:txBody>
      </p:sp>
      <p:sp>
        <p:nvSpPr>
          <p:cNvPr id="3" name="Text 1"/>
          <p:cNvSpPr/>
          <p:nvPr/>
        </p:nvSpPr>
        <p:spPr>
          <a:xfrm>
            <a:off x="4742457" y="3102725"/>
            <a:ext cx="2480831" cy="310039"/>
          </a:xfrm>
          <a:prstGeom prst="rect">
            <a:avLst/>
          </a:prstGeom>
          <a:noFill/>
          <a:ln/>
        </p:spPr>
        <p:txBody>
          <a:bodyPr wrap="none" lIns="0" tIns="0" rIns="0" bIns="0" rtlCol="0" anchor="t"/>
          <a:lstStyle/>
          <a:p>
            <a:pPr>
              <a:lnSpc>
                <a:spcPts val="2406"/>
              </a:lnSpc>
            </a:pPr>
            <a:r>
              <a:rPr lang="en-US" sz="1925" dirty="0">
                <a:solidFill>
                  <a:srgbClr val="312F2B"/>
                </a:solidFill>
                <a:latin typeface="Gelasio" pitchFamily="34" charset="0"/>
                <a:ea typeface="Gelasio" pitchFamily="34" charset="-122"/>
                <a:cs typeface="Gelasio" pitchFamily="34" charset="-120"/>
              </a:rPr>
              <a:t>Scalability</a:t>
            </a:r>
            <a:endParaRPr lang="en-US" sz="1925" dirty="0"/>
          </a:p>
        </p:txBody>
      </p:sp>
      <p:sp>
        <p:nvSpPr>
          <p:cNvPr id="4" name="Text 2"/>
          <p:cNvSpPr/>
          <p:nvPr/>
        </p:nvSpPr>
        <p:spPr>
          <a:xfrm>
            <a:off x="4328771" y="3547170"/>
            <a:ext cx="3480852" cy="1270159"/>
          </a:xfrm>
          <a:prstGeom prst="rect">
            <a:avLst/>
          </a:prstGeom>
          <a:noFill/>
          <a:ln/>
        </p:spPr>
        <p:txBody>
          <a:bodyPr wrap="square" lIns="0" tIns="0" rIns="0" bIns="0" rtlCol="0" anchor="t"/>
          <a:lstStyle/>
          <a:p>
            <a:pPr>
              <a:lnSpc>
                <a:spcPts val="2494"/>
              </a:lnSpc>
            </a:pPr>
            <a:r>
              <a:rPr lang="en-US" sz="1531" dirty="0">
                <a:solidFill>
                  <a:srgbClr val="272525"/>
                </a:solidFill>
                <a:latin typeface="Lato" pitchFamily="34" charset="0"/>
                <a:ea typeface="Lato" pitchFamily="34" charset="-122"/>
                <a:cs typeface="Lato" pitchFamily="34" charset="-120"/>
              </a:rPr>
              <a:t>Cloud computing allows for seamless scaling of resources to meet changing demands, ensuring optimal performance and efficiency.</a:t>
            </a:r>
            <a:endParaRPr lang="en-US" sz="1531" dirty="0"/>
          </a:p>
        </p:txBody>
      </p:sp>
      <p:sp>
        <p:nvSpPr>
          <p:cNvPr id="5" name="Text 3"/>
          <p:cNvSpPr/>
          <p:nvPr/>
        </p:nvSpPr>
        <p:spPr>
          <a:xfrm>
            <a:off x="473808" y="3082112"/>
            <a:ext cx="2480831" cy="310039"/>
          </a:xfrm>
          <a:prstGeom prst="rect">
            <a:avLst/>
          </a:prstGeom>
          <a:noFill/>
          <a:ln/>
        </p:spPr>
        <p:txBody>
          <a:bodyPr wrap="none" lIns="0" tIns="0" rIns="0" bIns="0" rtlCol="0" anchor="t"/>
          <a:lstStyle/>
          <a:p>
            <a:pPr>
              <a:lnSpc>
                <a:spcPts val="2406"/>
              </a:lnSpc>
            </a:pPr>
            <a:r>
              <a:rPr lang="en-US" sz="1925" dirty="0">
                <a:solidFill>
                  <a:srgbClr val="312F2B"/>
                </a:solidFill>
                <a:latin typeface="Gelasio" pitchFamily="34" charset="0"/>
                <a:ea typeface="Gelasio" pitchFamily="34" charset="-122"/>
                <a:cs typeface="Gelasio" pitchFamily="34" charset="-120"/>
              </a:rPr>
              <a:t>On-Demand Access</a:t>
            </a:r>
            <a:endParaRPr lang="en-US" sz="1925" dirty="0"/>
          </a:p>
        </p:txBody>
      </p:sp>
      <p:sp>
        <p:nvSpPr>
          <p:cNvPr id="6" name="Text 4"/>
          <p:cNvSpPr/>
          <p:nvPr/>
        </p:nvSpPr>
        <p:spPr>
          <a:xfrm>
            <a:off x="362651" y="3534746"/>
            <a:ext cx="3480852" cy="1270159"/>
          </a:xfrm>
          <a:prstGeom prst="rect">
            <a:avLst/>
          </a:prstGeom>
          <a:noFill/>
          <a:ln/>
        </p:spPr>
        <p:txBody>
          <a:bodyPr wrap="square" lIns="0" tIns="0" rIns="0" bIns="0" rtlCol="0" anchor="t"/>
          <a:lstStyle/>
          <a:p>
            <a:pPr>
              <a:lnSpc>
                <a:spcPts val="2494"/>
              </a:lnSpc>
            </a:pPr>
            <a:r>
              <a:rPr lang="en-US" sz="1531" dirty="0">
                <a:solidFill>
                  <a:srgbClr val="272525"/>
                </a:solidFill>
                <a:latin typeface="Lato" pitchFamily="34" charset="0"/>
                <a:ea typeface="Lato" pitchFamily="34" charset="-122"/>
                <a:cs typeface="Lato" pitchFamily="34" charset="-120"/>
              </a:rPr>
              <a:t>Users can access cloud-based services and resources whenever they need them, without the need for upfront infrastructure investments.</a:t>
            </a:r>
            <a:endParaRPr lang="en-US" sz="1531" dirty="0"/>
          </a:p>
        </p:txBody>
      </p:sp>
      <p:sp>
        <p:nvSpPr>
          <p:cNvPr id="7" name="Text 5"/>
          <p:cNvSpPr/>
          <p:nvPr/>
        </p:nvSpPr>
        <p:spPr>
          <a:xfrm>
            <a:off x="8638059" y="3237131"/>
            <a:ext cx="2480831" cy="310039"/>
          </a:xfrm>
          <a:prstGeom prst="rect">
            <a:avLst/>
          </a:prstGeom>
          <a:noFill/>
          <a:ln/>
        </p:spPr>
        <p:txBody>
          <a:bodyPr wrap="none" lIns="0" tIns="0" rIns="0" bIns="0" rtlCol="0" anchor="t"/>
          <a:lstStyle/>
          <a:p>
            <a:pPr>
              <a:lnSpc>
                <a:spcPts val="2406"/>
              </a:lnSpc>
            </a:pPr>
            <a:r>
              <a:rPr lang="en-US" sz="1925" dirty="0">
                <a:solidFill>
                  <a:srgbClr val="312F2B"/>
                </a:solidFill>
                <a:latin typeface="Gelasio" pitchFamily="34" charset="0"/>
                <a:ea typeface="Gelasio" pitchFamily="34" charset="-122"/>
                <a:cs typeface="Gelasio" pitchFamily="34" charset="-120"/>
              </a:rPr>
              <a:t>Broad Network Access</a:t>
            </a:r>
          </a:p>
        </p:txBody>
      </p:sp>
      <p:sp>
        <p:nvSpPr>
          <p:cNvPr id="8" name="Text 6"/>
          <p:cNvSpPr/>
          <p:nvPr/>
        </p:nvSpPr>
        <p:spPr>
          <a:xfrm>
            <a:off x="8638058" y="3745632"/>
            <a:ext cx="3480852" cy="1270159"/>
          </a:xfrm>
          <a:prstGeom prst="rect">
            <a:avLst/>
          </a:prstGeom>
          <a:noFill/>
          <a:ln/>
        </p:spPr>
        <p:txBody>
          <a:bodyPr wrap="square" lIns="0" tIns="0" rIns="0" bIns="0" rtlCol="0" anchor="t"/>
          <a:lstStyle/>
          <a:p>
            <a:pPr>
              <a:lnSpc>
                <a:spcPts val="2494"/>
              </a:lnSpc>
            </a:pPr>
            <a:r>
              <a:rPr lang="en-US" sz="1531" dirty="0">
                <a:solidFill>
                  <a:srgbClr val="272525"/>
                </a:solidFill>
                <a:latin typeface="Lato" pitchFamily="34" charset="0"/>
                <a:ea typeface="Lato" pitchFamily="34" charset="-122"/>
                <a:cs typeface="Lato" pitchFamily="34" charset="-120"/>
              </a:rPr>
              <a:t>Cloud services can be accessed from any device with an internet connection, enabling remote work and collaboration.</a:t>
            </a:r>
            <a:endParaRPr lang="en-US" sz="1531" dirty="0"/>
          </a:p>
        </p:txBody>
      </p:sp>
      <p:pic>
        <p:nvPicPr>
          <p:cNvPr id="10" name="Picture 9">
            <a:extLst>
              <a:ext uri="{FF2B5EF4-FFF2-40B4-BE49-F238E27FC236}">
                <a16:creationId xmlns:a16="http://schemas.microsoft.com/office/drawing/2014/main" id="{DC14587E-7035-E84C-5001-006D693AF2B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43679" y="1897413"/>
            <a:ext cx="1069589" cy="1069589"/>
          </a:xfrm>
          <a:prstGeom prst="rect">
            <a:avLst/>
          </a:prstGeom>
        </p:spPr>
      </p:pic>
      <p:pic>
        <p:nvPicPr>
          <p:cNvPr id="12" name="Picture 11">
            <a:extLst>
              <a:ext uri="{FF2B5EF4-FFF2-40B4-BE49-F238E27FC236}">
                <a16:creationId xmlns:a16="http://schemas.microsoft.com/office/drawing/2014/main" id="{65E7C4B4-2FB4-9BB7-8807-8EECA79ABD3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81618" y="1688735"/>
            <a:ext cx="1179259" cy="1179259"/>
          </a:xfrm>
          <a:prstGeom prst="rect">
            <a:avLst/>
          </a:prstGeom>
        </p:spPr>
      </p:pic>
      <p:pic>
        <p:nvPicPr>
          <p:cNvPr id="13" name="Picture 12">
            <a:extLst>
              <a:ext uri="{FF2B5EF4-FFF2-40B4-BE49-F238E27FC236}">
                <a16:creationId xmlns:a16="http://schemas.microsoft.com/office/drawing/2014/main" id="{A018DBCF-6488-070D-7A91-50C6F6CF11C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94553" y="1958477"/>
            <a:ext cx="1008524" cy="1008524"/>
          </a:xfrm>
          <a:prstGeom prst="rect">
            <a:avLst/>
          </a:prstGeom>
        </p:spPr>
      </p:pic>
      <p:pic>
        <p:nvPicPr>
          <p:cNvPr id="15" name="Picture 14">
            <a:extLst>
              <a:ext uri="{FF2B5EF4-FFF2-40B4-BE49-F238E27FC236}">
                <a16:creationId xmlns:a16="http://schemas.microsoft.com/office/drawing/2014/main" id="{4059971F-9543-CDF5-313C-A89532E179FD}"/>
              </a:ext>
            </a:extLst>
          </p:cNvPr>
          <p:cNvPicPr>
            <a:picLocks noChangeAspect="1"/>
          </p:cNvPicPr>
          <p:nvPr/>
        </p:nvPicPr>
        <p:blipFill>
          <a:blip r:embed="rId6"/>
          <a:stretch>
            <a:fillRect/>
          </a:stretch>
        </p:blipFill>
        <p:spPr>
          <a:xfrm>
            <a:off x="11140634" y="6779413"/>
            <a:ext cx="1572525" cy="407742"/>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a:t>www.Techlanders.com</a:t>
            </a:r>
          </a:p>
        </p:txBody>
      </p:sp>
      <p:sp>
        <p:nvSpPr>
          <p:cNvPr id="4" name="Slide Number Placeholder 3"/>
          <p:cNvSpPr>
            <a:spLocks noGrp="1"/>
          </p:cNvSpPr>
          <p:nvPr>
            <p:ph type="sldNum" sz="quarter" idx="12"/>
          </p:nvPr>
        </p:nvSpPr>
        <p:spPr/>
        <p:txBody>
          <a:bodyPr/>
          <a:lstStyle/>
          <a:p>
            <a:fld id="{13F480B4-4699-41FE-89A7-96EFD1001786}" type="slidenum">
              <a:rPr lang="en-US" smtClean="0"/>
              <a:t>50</a:t>
            </a:fld>
            <a:endParaRPr lang="en-US"/>
          </a:p>
        </p:txBody>
      </p:sp>
      <p:sp>
        <p:nvSpPr>
          <p:cNvPr id="5" name="Title 4"/>
          <p:cNvSpPr>
            <a:spLocks noGrp="1"/>
          </p:cNvSpPr>
          <p:nvPr>
            <p:ph type="title"/>
          </p:nvPr>
        </p:nvSpPr>
        <p:spPr/>
        <p:txBody>
          <a:bodyPr>
            <a:noAutofit/>
          </a:bodyPr>
          <a:lstStyle/>
          <a:p>
            <a:r>
              <a:rPr lang="en-US" sz="4500" dirty="0"/>
              <a:t>Azure Storage Account Types</a:t>
            </a:r>
          </a:p>
        </p:txBody>
      </p:sp>
      <p:sp>
        <p:nvSpPr>
          <p:cNvPr id="2" name="Content Placeholder 1"/>
          <p:cNvSpPr>
            <a:spLocks noGrp="1"/>
          </p:cNvSpPr>
          <p:nvPr>
            <p:ph idx="1"/>
          </p:nvPr>
        </p:nvSpPr>
        <p:spPr>
          <a:xfrm>
            <a:off x="640080" y="1463040"/>
            <a:ext cx="11521440" cy="5071534"/>
          </a:xfrm>
        </p:spPr>
        <p:txBody>
          <a:bodyPr>
            <a:normAutofit/>
          </a:bodyPr>
          <a:lstStyle/>
          <a:p>
            <a:pPr marL="480781" indent="-342900">
              <a:lnSpc>
                <a:spcPct val="150000"/>
              </a:lnSpc>
            </a:pPr>
            <a:r>
              <a:rPr lang="en-US" sz="2000" dirty="0">
                <a:latin typeface="Times New Roman" panose="02020603050405020304" pitchFamily="18" charset="0"/>
                <a:cs typeface="Times New Roman" panose="02020603050405020304" pitchFamily="18" charset="0"/>
              </a:rPr>
              <a:t>Azure Storage offers two kinds of storage services to its customers: </a:t>
            </a:r>
          </a:p>
          <a:p>
            <a:pPr marL="480781" indent="-342900">
              <a:lnSpc>
                <a:spcPct val="150000"/>
              </a:lnSpc>
            </a:pPr>
            <a:r>
              <a:rPr lang="en-US" sz="2000" dirty="0">
                <a:latin typeface="Times New Roman" panose="02020603050405020304" pitchFamily="18" charset="0"/>
                <a:cs typeface="Times New Roman" panose="02020603050405020304" pitchFamily="18" charset="0"/>
              </a:rPr>
              <a:t>Standard Storage </a:t>
            </a:r>
          </a:p>
          <a:p>
            <a:pPr marL="480781" indent="-342900">
              <a:lnSpc>
                <a:spcPct val="150000"/>
              </a:lnSpc>
            </a:pPr>
            <a:r>
              <a:rPr lang="en-US" sz="2000" dirty="0">
                <a:latin typeface="Times New Roman" panose="02020603050405020304" pitchFamily="18" charset="0"/>
                <a:cs typeface="Times New Roman" panose="02020603050405020304" pitchFamily="18" charset="0"/>
              </a:rPr>
              <a:t> Premium Storage. </a:t>
            </a:r>
            <a:endParaRPr lang="en-US" sz="2300" dirty="0"/>
          </a:p>
        </p:txBody>
      </p:sp>
    </p:spTree>
    <p:extLst>
      <p:ext uri="{BB962C8B-B14F-4D97-AF65-F5344CB8AC3E}">
        <p14:creationId xmlns:p14="http://schemas.microsoft.com/office/powerpoint/2010/main" val="657907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1000"/>
                                        <p:tgtEl>
                                          <p:spTgt spid="2">
                                            <p:txEl>
                                              <p:pRg st="0" end="0"/>
                                            </p:txEl>
                                          </p:spTgt>
                                        </p:tgtEl>
                                      </p:cBhvr>
                                    </p:animEffect>
                                    <p:anim calcmode="lin" valueType="num">
                                      <p:cBhvr>
                                        <p:cTn id="8"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1000"/>
                                        <p:tgtEl>
                                          <p:spTgt spid="2">
                                            <p:txEl>
                                              <p:pRg st="1" end="1"/>
                                            </p:txEl>
                                          </p:spTgt>
                                        </p:tgtEl>
                                      </p:cBhvr>
                                    </p:animEffect>
                                    <p:anim calcmode="lin" valueType="num">
                                      <p:cBhvr>
                                        <p:cTn id="13" dur="1000" fill="hold"/>
                                        <p:tgtEl>
                                          <p:spTgt spid="2">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2">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1000"/>
                                        <p:tgtEl>
                                          <p:spTgt spid="2">
                                            <p:txEl>
                                              <p:pRg st="2" end="2"/>
                                            </p:txEl>
                                          </p:spTgt>
                                        </p:tgtEl>
                                      </p:cBhvr>
                                    </p:animEffect>
                                    <p:anim calcmode="lin" valueType="num">
                                      <p:cBhvr>
                                        <p:cTn id="18"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a:t>www.Techlanders.com</a:t>
            </a:r>
          </a:p>
        </p:txBody>
      </p:sp>
      <p:sp>
        <p:nvSpPr>
          <p:cNvPr id="4" name="Slide Number Placeholder 3"/>
          <p:cNvSpPr>
            <a:spLocks noGrp="1"/>
          </p:cNvSpPr>
          <p:nvPr>
            <p:ph type="sldNum" sz="quarter" idx="12"/>
          </p:nvPr>
        </p:nvSpPr>
        <p:spPr/>
        <p:txBody>
          <a:bodyPr/>
          <a:lstStyle/>
          <a:p>
            <a:fld id="{13F480B4-4699-41FE-89A7-96EFD1001786}" type="slidenum">
              <a:rPr lang="en-US" smtClean="0"/>
              <a:t>51</a:t>
            </a:fld>
            <a:endParaRPr lang="en-US"/>
          </a:p>
        </p:txBody>
      </p:sp>
      <p:sp>
        <p:nvSpPr>
          <p:cNvPr id="5" name="Title 4"/>
          <p:cNvSpPr>
            <a:spLocks noGrp="1"/>
          </p:cNvSpPr>
          <p:nvPr>
            <p:ph type="title"/>
          </p:nvPr>
        </p:nvSpPr>
        <p:spPr/>
        <p:txBody>
          <a:bodyPr>
            <a:noAutofit/>
          </a:bodyPr>
          <a:lstStyle/>
          <a:p>
            <a:r>
              <a:rPr lang="en-US" sz="4500" dirty="0"/>
              <a:t>Standard Storage Account</a:t>
            </a:r>
          </a:p>
        </p:txBody>
      </p:sp>
      <p:sp>
        <p:nvSpPr>
          <p:cNvPr id="2" name="Content Placeholder 1"/>
          <p:cNvSpPr>
            <a:spLocks noGrp="1"/>
          </p:cNvSpPr>
          <p:nvPr>
            <p:ph idx="1"/>
          </p:nvPr>
        </p:nvSpPr>
        <p:spPr>
          <a:xfrm>
            <a:off x="640080" y="1463040"/>
            <a:ext cx="11521440" cy="5071534"/>
          </a:xfrm>
        </p:spPr>
        <p:txBody>
          <a:bodyPr>
            <a:normAutofit/>
          </a:bodyPr>
          <a:lstStyle/>
          <a:p>
            <a:pPr marL="137881" indent="0">
              <a:lnSpc>
                <a:spcPct val="150000"/>
              </a:lnSpc>
              <a:buNone/>
            </a:pPr>
            <a:r>
              <a:rPr lang="en-US" sz="2000" dirty="0">
                <a:latin typeface="Times New Roman" panose="02020603050405020304" pitchFamily="18" charset="0"/>
                <a:cs typeface="Times New Roman" panose="02020603050405020304" pitchFamily="18" charset="0"/>
              </a:rPr>
              <a:t>The standard plan includes –</a:t>
            </a:r>
          </a:p>
          <a:p>
            <a:pPr marL="480781" indent="-342900">
              <a:lnSpc>
                <a:spcPct val="150000"/>
              </a:lnSpc>
            </a:pPr>
            <a:r>
              <a:rPr lang="en-US" sz="2000" b="1" dirty="0">
                <a:latin typeface="Times New Roman" panose="02020603050405020304" pitchFamily="18" charset="0"/>
                <a:cs typeface="Times New Roman" panose="02020603050405020304" pitchFamily="18" charset="0"/>
              </a:rPr>
              <a:t>Blob</a:t>
            </a:r>
          </a:p>
          <a:p>
            <a:pPr marL="480781" indent="-342900">
              <a:lnSpc>
                <a:spcPct val="150000"/>
              </a:lnSpc>
            </a:pPr>
            <a:r>
              <a:rPr lang="en-US" sz="2000" b="1" dirty="0">
                <a:latin typeface="Times New Roman" panose="02020603050405020304" pitchFamily="18" charset="0"/>
                <a:cs typeface="Times New Roman" panose="02020603050405020304" pitchFamily="18" charset="0"/>
              </a:rPr>
              <a:t>Table</a:t>
            </a:r>
          </a:p>
          <a:p>
            <a:pPr marL="480781" indent="-342900">
              <a:lnSpc>
                <a:spcPct val="150000"/>
              </a:lnSpc>
            </a:pPr>
            <a:r>
              <a:rPr lang="en-US" sz="2000" b="1" dirty="0">
                <a:latin typeface="Times New Roman" panose="02020603050405020304" pitchFamily="18" charset="0"/>
                <a:cs typeface="Times New Roman" panose="02020603050405020304" pitchFamily="18" charset="0"/>
              </a:rPr>
              <a:t>File</a:t>
            </a:r>
          </a:p>
          <a:p>
            <a:pPr marL="480781" indent="-342900">
              <a:lnSpc>
                <a:spcPct val="150000"/>
              </a:lnSpc>
            </a:pPr>
            <a:r>
              <a:rPr lang="en-US" sz="2000" b="1" dirty="0">
                <a:latin typeface="Times New Roman" panose="02020603050405020304" pitchFamily="18" charset="0"/>
                <a:cs typeface="Times New Roman" panose="02020603050405020304" pitchFamily="18" charset="0"/>
              </a:rPr>
              <a:t>Queue storage. </a:t>
            </a:r>
            <a:endParaRPr lang="en-US" sz="2000" dirty="0">
              <a:latin typeface="Times New Roman" panose="02020603050405020304" pitchFamily="18" charset="0"/>
              <a:cs typeface="Times New Roman" panose="02020603050405020304" pitchFamily="18" charset="0"/>
            </a:endParaRPr>
          </a:p>
          <a:p>
            <a:pPr marL="137881" indent="0">
              <a:lnSpc>
                <a:spcPct val="150000"/>
              </a:lnSpc>
              <a:buNone/>
            </a:pPr>
            <a:r>
              <a:rPr lang="en-US" sz="2000" dirty="0">
                <a:latin typeface="Times New Roman" panose="02020603050405020304" pitchFamily="18" charset="0"/>
                <a:cs typeface="Times New Roman" panose="02020603050405020304" pitchFamily="18" charset="0"/>
              </a:rPr>
              <a:t>Let's have a look at each one in detail to understand the primary differences.</a:t>
            </a:r>
            <a:endParaRPr lang="en-US" sz="2300" dirty="0"/>
          </a:p>
        </p:txBody>
      </p:sp>
    </p:spTree>
    <p:extLst>
      <p:ext uri="{BB962C8B-B14F-4D97-AF65-F5344CB8AC3E}">
        <p14:creationId xmlns:p14="http://schemas.microsoft.com/office/powerpoint/2010/main" val="2620651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1000"/>
                                        <p:tgtEl>
                                          <p:spTgt spid="2">
                                            <p:txEl>
                                              <p:pRg st="0" end="0"/>
                                            </p:txEl>
                                          </p:spTgt>
                                        </p:tgtEl>
                                      </p:cBhvr>
                                    </p:animEffect>
                                    <p:anim calcmode="lin" valueType="num">
                                      <p:cBhvr>
                                        <p:cTn id="8"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1000"/>
                                        <p:tgtEl>
                                          <p:spTgt spid="2">
                                            <p:txEl>
                                              <p:pRg st="1" end="1"/>
                                            </p:txEl>
                                          </p:spTgt>
                                        </p:tgtEl>
                                      </p:cBhvr>
                                    </p:animEffect>
                                    <p:anim calcmode="lin" valueType="num">
                                      <p:cBhvr>
                                        <p:cTn id="13" dur="1000" fill="hold"/>
                                        <p:tgtEl>
                                          <p:spTgt spid="2">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2">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1000"/>
                                        <p:tgtEl>
                                          <p:spTgt spid="2">
                                            <p:txEl>
                                              <p:pRg st="2" end="2"/>
                                            </p:txEl>
                                          </p:spTgt>
                                        </p:tgtEl>
                                      </p:cBhvr>
                                    </p:animEffect>
                                    <p:anim calcmode="lin" valueType="num">
                                      <p:cBhvr>
                                        <p:cTn id="18"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2">
                                            <p:txEl>
                                              <p:pRg st="2" end="2"/>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1000"/>
                                        <p:tgtEl>
                                          <p:spTgt spid="2">
                                            <p:txEl>
                                              <p:pRg st="3" end="3"/>
                                            </p:txEl>
                                          </p:spTgt>
                                        </p:tgtEl>
                                      </p:cBhvr>
                                    </p:animEffect>
                                    <p:anim calcmode="lin" valueType="num">
                                      <p:cBhvr>
                                        <p:cTn id="23"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24" dur="1000" fill="hold"/>
                                        <p:tgtEl>
                                          <p:spTgt spid="2">
                                            <p:txEl>
                                              <p:pRg st="3" end="3"/>
                                            </p:txEl>
                                          </p:spTgt>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Effect transition="in" filter="fade">
                                      <p:cBhvr>
                                        <p:cTn id="27" dur="1000"/>
                                        <p:tgtEl>
                                          <p:spTgt spid="2">
                                            <p:txEl>
                                              <p:pRg st="4" end="4"/>
                                            </p:txEl>
                                          </p:spTgt>
                                        </p:tgtEl>
                                      </p:cBhvr>
                                    </p:animEffect>
                                    <p:anim calcmode="lin" valueType="num">
                                      <p:cBhvr>
                                        <p:cTn id="28" dur="1000" fill="hold"/>
                                        <p:tgtEl>
                                          <p:spTgt spid="2">
                                            <p:txEl>
                                              <p:pRg st="4" end="4"/>
                                            </p:txEl>
                                          </p:spTgt>
                                        </p:tgtEl>
                                        <p:attrNameLst>
                                          <p:attrName>ppt_x</p:attrName>
                                        </p:attrNameLst>
                                      </p:cBhvr>
                                      <p:tavLst>
                                        <p:tav tm="0">
                                          <p:val>
                                            <p:strVal val="#ppt_x"/>
                                          </p:val>
                                        </p:tav>
                                        <p:tav tm="100000">
                                          <p:val>
                                            <p:strVal val="#ppt_x"/>
                                          </p:val>
                                        </p:tav>
                                      </p:tavLst>
                                    </p:anim>
                                    <p:anim calcmode="lin" valueType="num">
                                      <p:cBhvr>
                                        <p:cTn id="29" dur="1000" fill="hold"/>
                                        <p:tgtEl>
                                          <p:spTgt spid="2">
                                            <p:txEl>
                                              <p:pRg st="4" end="4"/>
                                            </p:txEl>
                                          </p:spTgt>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2">
                                            <p:txEl>
                                              <p:pRg st="5" end="5"/>
                                            </p:txEl>
                                          </p:spTgt>
                                        </p:tgtEl>
                                        <p:attrNameLst>
                                          <p:attrName>style.visibility</p:attrName>
                                        </p:attrNameLst>
                                      </p:cBhvr>
                                      <p:to>
                                        <p:strVal val="visible"/>
                                      </p:to>
                                    </p:set>
                                    <p:animEffect transition="in" filter="fade">
                                      <p:cBhvr>
                                        <p:cTn id="32" dur="1000"/>
                                        <p:tgtEl>
                                          <p:spTgt spid="2">
                                            <p:txEl>
                                              <p:pRg st="5" end="5"/>
                                            </p:txEl>
                                          </p:spTgt>
                                        </p:tgtEl>
                                      </p:cBhvr>
                                    </p:animEffect>
                                    <p:anim calcmode="lin" valueType="num">
                                      <p:cBhvr>
                                        <p:cTn id="33" dur="1000" fill="hold"/>
                                        <p:tgtEl>
                                          <p:spTgt spid="2">
                                            <p:txEl>
                                              <p:pRg st="5" end="5"/>
                                            </p:txEl>
                                          </p:spTgt>
                                        </p:tgtEl>
                                        <p:attrNameLst>
                                          <p:attrName>ppt_x</p:attrName>
                                        </p:attrNameLst>
                                      </p:cBhvr>
                                      <p:tavLst>
                                        <p:tav tm="0">
                                          <p:val>
                                            <p:strVal val="#ppt_x"/>
                                          </p:val>
                                        </p:tav>
                                        <p:tav tm="100000">
                                          <p:val>
                                            <p:strVal val="#ppt_x"/>
                                          </p:val>
                                        </p:tav>
                                      </p:tavLst>
                                    </p:anim>
                                    <p:anim calcmode="lin" valueType="num">
                                      <p:cBhvr>
                                        <p:cTn id="34" dur="1000" fill="hold"/>
                                        <p:tgtEl>
                                          <p:spTgt spid="2">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a:t>www.Techlanders.com</a:t>
            </a:r>
          </a:p>
        </p:txBody>
      </p:sp>
      <p:sp>
        <p:nvSpPr>
          <p:cNvPr id="4" name="Slide Number Placeholder 3"/>
          <p:cNvSpPr>
            <a:spLocks noGrp="1"/>
          </p:cNvSpPr>
          <p:nvPr>
            <p:ph type="sldNum" sz="quarter" idx="12"/>
          </p:nvPr>
        </p:nvSpPr>
        <p:spPr/>
        <p:txBody>
          <a:bodyPr/>
          <a:lstStyle/>
          <a:p>
            <a:fld id="{13F480B4-4699-41FE-89A7-96EFD1001786}" type="slidenum">
              <a:rPr lang="en-US" smtClean="0"/>
              <a:t>52</a:t>
            </a:fld>
            <a:endParaRPr lang="en-US"/>
          </a:p>
        </p:txBody>
      </p:sp>
      <p:sp>
        <p:nvSpPr>
          <p:cNvPr id="5" name="Title 4"/>
          <p:cNvSpPr>
            <a:spLocks noGrp="1"/>
          </p:cNvSpPr>
          <p:nvPr>
            <p:ph type="title"/>
          </p:nvPr>
        </p:nvSpPr>
        <p:spPr/>
        <p:txBody>
          <a:bodyPr>
            <a:noAutofit/>
          </a:bodyPr>
          <a:lstStyle/>
          <a:p>
            <a:r>
              <a:rPr lang="en-US" sz="4800" dirty="0">
                <a:latin typeface="Times New Roman" panose="02020603050405020304" pitchFamily="18" charset="0"/>
                <a:cs typeface="Times New Roman" panose="02020603050405020304" pitchFamily="18" charset="0"/>
              </a:rPr>
              <a:t>Blob Storage</a:t>
            </a:r>
            <a:endParaRPr lang="en-US" sz="4500" dirty="0"/>
          </a:p>
        </p:txBody>
      </p:sp>
      <p:sp>
        <p:nvSpPr>
          <p:cNvPr id="2" name="Content Placeholder 1"/>
          <p:cNvSpPr>
            <a:spLocks noGrp="1"/>
          </p:cNvSpPr>
          <p:nvPr>
            <p:ph idx="1"/>
          </p:nvPr>
        </p:nvSpPr>
        <p:spPr>
          <a:xfrm>
            <a:off x="640080" y="1463040"/>
            <a:ext cx="11521440" cy="5071534"/>
          </a:xfrm>
        </p:spPr>
        <p:txBody>
          <a:bodyPr>
            <a:normAutofit/>
          </a:bodyPr>
          <a:lstStyle/>
          <a:p>
            <a:pPr marL="480781" indent="-342900">
              <a:lnSpc>
                <a:spcPct val="150000"/>
              </a:lnSpc>
            </a:pPr>
            <a:r>
              <a:rPr lang="en-US" sz="2000" dirty="0">
                <a:latin typeface="Times New Roman" panose="02020603050405020304" pitchFamily="18" charset="0"/>
                <a:cs typeface="Times New Roman" panose="02020603050405020304" pitchFamily="18" charset="0"/>
              </a:rPr>
              <a:t>The first type of storage facility is Blob Storage. </a:t>
            </a:r>
          </a:p>
          <a:p>
            <a:pPr marL="480781" indent="-342900">
              <a:lnSpc>
                <a:spcPct val="150000"/>
              </a:lnSpc>
            </a:pPr>
            <a:r>
              <a:rPr lang="en-US" sz="2000" dirty="0">
                <a:latin typeface="Times New Roman" panose="02020603050405020304" pitchFamily="18" charset="0"/>
                <a:cs typeface="Times New Roman" panose="02020603050405020304" pitchFamily="18" charset="0"/>
              </a:rPr>
              <a:t>Blob Storage refers to storage for unstructured data. </a:t>
            </a:r>
          </a:p>
          <a:p>
            <a:pPr marL="480781" indent="-342900">
              <a:lnSpc>
                <a:spcPct val="150000"/>
              </a:lnSpc>
            </a:pPr>
            <a:r>
              <a:rPr lang="en-US" sz="2000" dirty="0">
                <a:latin typeface="Times New Roman" panose="02020603050405020304" pitchFamily="18" charset="0"/>
                <a:cs typeface="Times New Roman" panose="02020603050405020304" pitchFamily="18" charset="0"/>
              </a:rPr>
              <a:t>This type of data could include videos, images, audio files, raw data, logs, and documents. </a:t>
            </a:r>
          </a:p>
          <a:p>
            <a:pPr marL="480781" indent="-342900">
              <a:lnSpc>
                <a:spcPct val="150000"/>
              </a:lnSpc>
            </a:pPr>
            <a:r>
              <a:rPr lang="en-US" sz="2000" dirty="0">
                <a:latin typeface="Times New Roman" panose="02020603050405020304" pitchFamily="18" charset="0"/>
                <a:cs typeface="Times New Roman" panose="02020603050405020304" pitchFamily="18" charset="0"/>
              </a:rPr>
              <a:t>users can also store backup data.</a:t>
            </a:r>
          </a:p>
          <a:p>
            <a:pPr marL="480781" indent="-342900">
              <a:lnSpc>
                <a:spcPct val="150000"/>
              </a:lnSpc>
            </a:pPr>
            <a:r>
              <a:rPr lang="en-US" sz="2000" dirty="0">
                <a:latin typeface="Times New Roman" panose="02020603050405020304" pitchFamily="18" charset="0"/>
                <a:cs typeface="Times New Roman" panose="02020603050405020304" pitchFamily="18" charset="0"/>
              </a:rPr>
              <a:t>Similar to AWS S3, the data in Blob Storage is stored in a directory structure known as “Container”. </a:t>
            </a:r>
          </a:p>
          <a:p>
            <a:pPr marL="480781" indent="-342900">
              <a:lnSpc>
                <a:spcPct val="150000"/>
              </a:lnSpc>
            </a:pPr>
            <a:r>
              <a:rPr lang="en-US" sz="2000" dirty="0">
                <a:latin typeface="Times New Roman" panose="02020603050405020304" pitchFamily="18" charset="0"/>
                <a:cs typeface="Times New Roman" panose="02020603050405020304" pitchFamily="18" charset="0"/>
              </a:rPr>
              <a:t>The maximum size of the blob is 500 TB. Blob Storage consists of three kinds of blobs: block, append, and backup blobs. </a:t>
            </a:r>
            <a:endParaRPr lang="en-US" sz="2300" dirty="0"/>
          </a:p>
        </p:txBody>
      </p:sp>
    </p:spTree>
    <p:extLst>
      <p:ext uri="{BB962C8B-B14F-4D97-AF65-F5344CB8AC3E}">
        <p14:creationId xmlns:p14="http://schemas.microsoft.com/office/powerpoint/2010/main" val="732084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1000"/>
                                        <p:tgtEl>
                                          <p:spTgt spid="2">
                                            <p:txEl>
                                              <p:pRg st="0" end="0"/>
                                            </p:txEl>
                                          </p:spTgt>
                                        </p:tgtEl>
                                      </p:cBhvr>
                                    </p:animEffect>
                                    <p:anim calcmode="lin" valueType="num">
                                      <p:cBhvr>
                                        <p:cTn id="8"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1000"/>
                                        <p:tgtEl>
                                          <p:spTgt spid="2">
                                            <p:txEl>
                                              <p:pRg st="1" end="1"/>
                                            </p:txEl>
                                          </p:spTgt>
                                        </p:tgtEl>
                                      </p:cBhvr>
                                    </p:animEffect>
                                    <p:anim calcmode="lin" valueType="num">
                                      <p:cBhvr>
                                        <p:cTn id="13" dur="1000" fill="hold"/>
                                        <p:tgtEl>
                                          <p:spTgt spid="2">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2">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1000"/>
                                        <p:tgtEl>
                                          <p:spTgt spid="2">
                                            <p:txEl>
                                              <p:pRg st="2" end="2"/>
                                            </p:txEl>
                                          </p:spTgt>
                                        </p:tgtEl>
                                      </p:cBhvr>
                                    </p:animEffect>
                                    <p:anim calcmode="lin" valueType="num">
                                      <p:cBhvr>
                                        <p:cTn id="18"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2">
                                            <p:txEl>
                                              <p:pRg st="2" end="2"/>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1000"/>
                                        <p:tgtEl>
                                          <p:spTgt spid="2">
                                            <p:txEl>
                                              <p:pRg st="3" end="3"/>
                                            </p:txEl>
                                          </p:spTgt>
                                        </p:tgtEl>
                                      </p:cBhvr>
                                    </p:animEffect>
                                    <p:anim calcmode="lin" valueType="num">
                                      <p:cBhvr>
                                        <p:cTn id="23"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24" dur="1000" fill="hold"/>
                                        <p:tgtEl>
                                          <p:spTgt spid="2">
                                            <p:txEl>
                                              <p:pRg st="3" end="3"/>
                                            </p:txEl>
                                          </p:spTgt>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Effect transition="in" filter="fade">
                                      <p:cBhvr>
                                        <p:cTn id="27" dur="1000"/>
                                        <p:tgtEl>
                                          <p:spTgt spid="2">
                                            <p:txEl>
                                              <p:pRg st="4" end="4"/>
                                            </p:txEl>
                                          </p:spTgt>
                                        </p:tgtEl>
                                      </p:cBhvr>
                                    </p:animEffect>
                                    <p:anim calcmode="lin" valueType="num">
                                      <p:cBhvr>
                                        <p:cTn id="28" dur="1000" fill="hold"/>
                                        <p:tgtEl>
                                          <p:spTgt spid="2">
                                            <p:txEl>
                                              <p:pRg st="4" end="4"/>
                                            </p:txEl>
                                          </p:spTgt>
                                        </p:tgtEl>
                                        <p:attrNameLst>
                                          <p:attrName>ppt_x</p:attrName>
                                        </p:attrNameLst>
                                      </p:cBhvr>
                                      <p:tavLst>
                                        <p:tav tm="0">
                                          <p:val>
                                            <p:strVal val="#ppt_x"/>
                                          </p:val>
                                        </p:tav>
                                        <p:tav tm="100000">
                                          <p:val>
                                            <p:strVal val="#ppt_x"/>
                                          </p:val>
                                        </p:tav>
                                      </p:tavLst>
                                    </p:anim>
                                    <p:anim calcmode="lin" valueType="num">
                                      <p:cBhvr>
                                        <p:cTn id="29" dur="1000" fill="hold"/>
                                        <p:tgtEl>
                                          <p:spTgt spid="2">
                                            <p:txEl>
                                              <p:pRg st="4" end="4"/>
                                            </p:txEl>
                                          </p:spTgt>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2">
                                            <p:txEl>
                                              <p:pRg st="5" end="5"/>
                                            </p:txEl>
                                          </p:spTgt>
                                        </p:tgtEl>
                                        <p:attrNameLst>
                                          <p:attrName>style.visibility</p:attrName>
                                        </p:attrNameLst>
                                      </p:cBhvr>
                                      <p:to>
                                        <p:strVal val="visible"/>
                                      </p:to>
                                    </p:set>
                                    <p:animEffect transition="in" filter="fade">
                                      <p:cBhvr>
                                        <p:cTn id="32" dur="1000"/>
                                        <p:tgtEl>
                                          <p:spTgt spid="2">
                                            <p:txEl>
                                              <p:pRg st="5" end="5"/>
                                            </p:txEl>
                                          </p:spTgt>
                                        </p:tgtEl>
                                      </p:cBhvr>
                                    </p:animEffect>
                                    <p:anim calcmode="lin" valueType="num">
                                      <p:cBhvr>
                                        <p:cTn id="33" dur="1000" fill="hold"/>
                                        <p:tgtEl>
                                          <p:spTgt spid="2">
                                            <p:txEl>
                                              <p:pRg st="5" end="5"/>
                                            </p:txEl>
                                          </p:spTgt>
                                        </p:tgtEl>
                                        <p:attrNameLst>
                                          <p:attrName>ppt_x</p:attrName>
                                        </p:attrNameLst>
                                      </p:cBhvr>
                                      <p:tavLst>
                                        <p:tav tm="0">
                                          <p:val>
                                            <p:strVal val="#ppt_x"/>
                                          </p:val>
                                        </p:tav>
                                        <p:tav tm="100000">
                                          <p:val>
                                            <p:strVal val="#ppt_x"/>
                                          </p:val>
                                        </p:tav>
                                      </p:tavLst>
                                    </p:anim>
                                    <p:anim calcmode="lin" valueType="num">
                                      <p:cBhvr>
                                        <p:cTn id="34" dur="1000" fill="hold"/>
                                        <p:tgtEl>
                                          <p:spTgt spid="2">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a:t>www.Techlanders.com</a:t>
            </a:r>
          </a:p>
        </p:txBody>
      </p:sp>
      <p:sp>
        <p:nvSpPr>
          <p:cNvPr id="4" name="Slide Number Placeholder 3"/>
          <p:cNvSpPr>
            <a:spLocks noGrp="1"/>
          </p:cNvSpPr>
          <p:nvPr>
            <p:ph type="sldNum" sz="quarter" idx="12"/>
          </p:nvPr>
        </p:nvSpPr>
        <p:spPr/>
        <p:txBody>
          <a:bodyPr/>
          <a:lstStyle/>
          <a:p>
            <a:fld id="{13F480B4-4699-41FE-89A7-96EFD1001786}" type="slidenum">
              <a:rPr lang="en-US" smtClean="0"/>
              <a:t>53</a:t>
            </a:fld>
            <a:endParaRPr lang="en-US"/>
          </a:p>
        </p:txBody>
      </p:sp>
      <p:sp>
        <p:nvSpPr>
          <p:cNvPr id="5" name="Title 4"/>
          <p:cNvSpPr>
            <a:spLocks noGrp="1"/>
          </p:cNvSpPr>
          <p:nvPr>
            <p:ph type="title"/>
          </p:nvPr>
        </p:nvSpPr>
        <p:spPr/>
        <p:txBody>
          <a:bodyPr>
            <a:noAutofit/>
          </a:bodyPr>
          <a:lstStyle/>
          <a:p>
            <a:r>
              <a:rPr lang="en-US" sz="4500" dirty="0"/>
              <a:t>Blob Storage</a:t>
            </a:r>
          </a:p>
        </p:txBody>
      </p:sp>
      <p:pic>
        <p:nvPicPr>
          <p:cNvPr id="6" name="Picture 5">
            <a:extLst>
              <a:ext uri="{FF2B5EF4-FFF2-40B4-BE49-F238E27FC236}">
                <a16:creationId xmlns:a16="http://schemas.microsoft.com/office/drawing/2014/main" id="{01F9749C-C15E-7F09-0BEA-73025AD178AD}"/>
              </a:ext>
            </a:extLst>
          </p:cNvPr>
          <p:cNvPicPr>
            <a:picLocks noChangeAspect="1"/>
          </p:cNvPicPr>
          <p:nvPr/>
        </p:nvPicPr>
        <p:blipFill>
          <a:blip r:embed="rId2"/>
          <a:stretch>
            <a:fillRect/>
          </a:stretch>
        </p:blipFill>
        <p:spPr>
          <a:xfrm>
            <a:off x="1698084" y="1512147"/>
            <a:ext cx="9046116" cy="4595040"/>
          </a:xfrm>
          <a:prstGeom prst="rect">
            <a:avLst/>
          </a:prstGeom>
        </p:spPr>
      </p:pic>
    </p:spTree>
    <p:extLst>
      <p:ext uri="{BB962C8B-B14F-4D97-AF65-F5344CB8AC3E}">
        <p14:creationId xmlns:p14="http://schemas.microsoft.com/office/powerpoint/2010/main" val="405451421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a:t>www.Techlanders.com</a:t>
            </a:r>
          </a:p>
        </p:txBody>
      </p:sp>
      <p:sp>
        <p:nvSpPr>
          <p:cNvPr id="4" name="Slide Number Placeholder 3"/>
          <p:cNvSpPr>
            <a:spLocks noGrp="1"/>
          </p:cNvSpPr>
          <p:nvPr>
            <p:ph type="sldNum" sz="quarter" idx="12"/>
          </p:nvPr>
        </p:nvSpPr>
        <p:spPr/>
        <p:txBody>
          <a:bodyPr/>
          <a:lstStyle/>
          <a:p>
            <a:fld id="{13F480B4-4699-41FE-89A7-96EFD1001786}" type="slidenum">
              <a:rPr lang="en-US" smtClean="0"/>
              <a:t>54</a:t>
            </a:fld>
            <a:endParaRPr lang="en-US"/>
          </a:p>
        </p:txBody>
      </p:sp>
      <p:sp>
        <p:nvSpPr>
          <p:cNvPr id="11" name="Title 9">
            <a:extLst>
              <a:ext uri="{FF2B5EF4-FFF2-40B4-BE49-F238E27FC236}">
                <a16:creationId xmlns:a16="http://schemas.microsoft.com/office/drawing/2014/main" id="{EE348413-46D0-351E-2B5B-EF0EFBFD8014}"/>
              </a:ext>
            </a:extLst>
          </p:cNvPr>
          <p:cNvSpPr>
            <a:spLocks noGrp="1"/>
          </p:cNvSpPr>
          <p:nvPr>
            <p:ph type="title"/>
          </p:nvPr>
        </p:nvSpPr>
        <p:spPr>
          <a:xfrm>
            <a:off x="640080" y="1981200"/>
            <a:ext cx="11521440" cy="2743200"/>
          </a:xfrm>
        </p:spPr>
        <p:txBody>
          <a:bodyPr>
            <a:normAutofit fontScale="90000"/>
          </a:bodyPr>
          <a:lstStyle/>
          <a:p>
            <a:r>
              <a:rPr lang="en-US" sz="8000" u="none" dirty="0"/>
              <a:t>Lab -4</a:t>
            </a:r>
            <a:br>
              <a:rPr lang="en-US" u="none" dirty="0"/>
            </a:br>
            <a:br>
              <a:rPr lang="en-US" u="none" dirty="0"/>
            </a:br>
            <a:r>
              <a:rPr lang="en-US" u="none" dirty="0"/>
              <a:t>CREATE STORAGE ACCOUNT</a:t>
            </a:r>
            <a:br>
              <a:rPr lang="en-US" u="none" dirty="0"/>
            </a:br>
            <a:endParaRPr lang="en-US" u="none" dirty="0"/>
          </a:p>
        </p:txBody>
      </p:sp>
    </p:spTree>
    <p:extLst>
      <p:ext uri="{BB962C8B-B14F-4D97-AF65-F5344CB8AC3E}">
        <p14:creationId xmlns:p14="http://schemas.microsoft.com/office/powerpoint/2010/main" val="125569928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a:t>www.Techlanders.com</a:t>
            </a:r>
          </a:p>
        </p:txBody>
      </p:sp>
      <p:sp>
        <p:nvSpPr>
          <p:cNvPr id="4" name="Slide Number Placeholder 3"/>
          <p:cNvSpPr>
            <a:spLocks noGrp="1"/>
          </p:cNvSpPr>
          <p:nvPr>
            <p:ph type="sldNum" sz="quarter" idx="12"/>
          </p:nvPr>
        </p:nvSpPr>
        <p:spPr/>
        <p:txBody>
          <a:bodyPr/>
          <a:lstStyle/>
          <a:p>
            <a:fld id="{13F480B4-4699-41FE-89A7-96EFD1001786}" type="slidenum">
              <a:rPr lang="en-US" smtClean="0"/>
              <a:t>55</a:t>
            </a:fld>
            <a:endParaRPr lang="en-US"/>
          </a:p>
        </p:txBody>
      </p:sp>
      <p:sp>
        <p:nvSpPr>
          <p:cNvPr id="11" name="Title 9">
            <a:extLst>
              <a:ext uri="{FF2B5EF4-FFF2-40B4-BE49-F238E27FC236}">
                <a16:creationId xmlns:a16="http://schemas.microsoft.com/office/drawing/2014/main" id="{EE348413-46D0-351E-2B5B-EF0EFBFD8014}"/>
              </a:ext>
            </a:extLst>
          </p:cNvPr>
          <p:cNvSpPr>
            <a:spLocks noGrp="1"/>
          </p:cNvSpPr>
          <p:nvPr>
            <p:ph type="title"/>
          </p:nvPr>
        </p:nvSpPr>
        <p:spPr>
          <a:xfrm>
            <a:off x="640080" y="1981200"/>
            <a:ext cx="11521440" cy="2743200"/>
          </a:xfrm>
        </p:spPr>
        <p:txBody>
          <a:bodyPr>
            <a:normAutofit fontScale="90000"/>
          </a:bodyPr>
          <a:lstStyle/>
          <a:p>
            <a:r>
              <a:rPr lang="en-US" sz="8000" u="none" dirty="0"/>
              <a:t>Lab -5 </a:t>
            </a:r>
            <a:br>
              <a:rPr lang="en-US" u="none" dirty="0"/>
            </a:br>
            <a:br>
              <a:rPr lang="en-US" u="none" dirty="0"/>
            </a:br>
            <a:r>
              <a:rPr lang="en-US" u="none" dirty="0"/>
              <a:t>CREATE A BLOB INSIDE STORAGE ACCOUNT AND UPLAOD A FILE </a:t>
            </a:r>
            <a:br>
              <a:rPr lang="en-US" u="none" dirty="0"/>
            </a:br>
            <a:endParaRPr lang="en-US" u="none" dirty="0"/>
          </a:p>
        </p:txBody>
      </p:sp>
    </p:spTree>
    <p:extLst>
      <p:ext uri="{BB962C8B-B14F-4D97-AF65-F5344CB8AC3E}">
        <p14:creationId xmlns:p14="http://schemas.microsoft.com/office/powerpoint/2010/main" val="111649656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a:t>www.Techlanders.com</a:t>
            </a:r>
          </a:p>
        </p:txBody>
      </p:sp>
      <p:sp>
        <p:nvSpPr>
          <p:cNvPr id="4" name="Slide Number Placeholder 3"/>
          <p:cNvSpPr>
            <a:spLocks noGrp="1"/>
          </p:cNvSpPr>
          <p:nvPr>
            <p:ph type="sldNum" sz="quarter" idx="12"/>
          </p:nvPr>
        </p:nvSpPr>
        <p:spPr/>
        <p:txBody>
          <a:bodyPr/>
          <a:lstStyle/>
          <a:p>
            <a:fld id="{13F480B4-4699-41FE-89A7-96EFD1001786}" type="slidenum">
              <a:rPr lang="en-US" smtClean="0"/>
              <a:t>56</a:t>
            </a:fld>
            <a:endParaRPr lang="en-US"/>
          </a:p>
        </p:txBody>
      </p:sp>
      <p:sp>
        <p:nvSpPr>
          <p:cNvPr id="5" name="Title 4"/>
          <p:cNvSpPr>
            <a:spLocks noGrp="1"/>
          </p:cNvSpPr>
          <p:nvPr>
            <p:ph type="title"/>
          </p:nvPr>
        </p:nvSpPr>
        <p:spPr/>
        <p:txBody>
          <a:bodyPr>
            <a:noAutofit/>
          </a:bodyPr>
          <a:lstStyle/>
          <a:p>
            <a:r>
              <a:rPr lang="en-US" sz="4500" dirty="0"/>
              <a:t>File Storage</a:t>
            </a:r>
          </a:p>
        </p:txBody>
      </p:sp>
      <p:sp>
        <p:nvSpPr>
          <p:cNvPr id="2" name="Content Placeholder 1"/>
          <p:cNvSpPr>
            <a:spLocks noGrp="1"/>
          </p:cNvSpPr>
          <p:nvPr>
            <p:ph idx="1"/>
          </p:nvPr>
        </p:nvSpPr>
        <p:spPr>
          <a:xfrm>
            <a:off x="640080" y="1463040"/>
            <a:ext cx="11521440" cy="5071534"/>
          </a:xfrm>
        </p:spPr>
        <p:txBody>
          <a:bodyPr>
            <a:normAutofit/>
          </a:bodyPr>
          <a:lstStyle/>
          <a:p>
            <a:pPr algn="just">
              <a:lnSpc>
                <a:spcPct val="150000"/>
              </a:lnSpc>
            </a:pPr>
            <a:r>
              <a:rPr lang="en-US" sz="2000" dirty="0">
                <a:latin typeface="Times New Roman" panose="02020603050405020304" pitchFamily="18" charset="0"/>
                <a:cs typeface="Times New Roman" panose="02020603050405020304" pitchFamily="18" charset="0"/>
              </a:rPr>
              <a:t>Azure File Storage is a storage service meant for legacy applications and data. </a:t>
            </a:r>
          </a:p>
          <a:p>
            <a:pPr algn="just">
              <a:lnSpc>
                <a:spcPct val="150000"/>
              </a:lnSpc>
            </a:pPr>
            <a:r>
              <a:rPr lang="en-US" sz="2000" dirty="0">
                <a:latin typeface="Times New Roman" panose="02020603050405020304" pitchFamily="18" charset="0"/>
                <a:cs typeface="Times New Roman" panose="02020603050405020304" pitchFamily="18" charset="0"/>
              </a:rPr>
              <a:t>It is an organized storage structure the enables file sharing across the cloud for on-premise environments. Azure VMs access Azure File storage to share their data.</a:t>
            </a:r>
          </a:p>
          <a:p>
            <a:pPr algn="just">
              <a:lnSpc>
                <a:spcPct val="150000"/>
              </a:lnSpc>
            </a:pPr>
            <a:r>
              <a:rPr lang="en-US" sz="2000" dirty="0">
                <a:latin typeface="Times New Roman" panose="02020603050405020304" pitchFamily="18" charset="0"/>
                <a:cs typeface="Times New Roman" panose="02020603050405020304" pitchFamily="18" charset="0"/>
              </a:rPr>
              <a:t>On the other hand, on-premise applications access the Azure File storage using REST API.</a:t>
            </a:r>
          </a:p>
          <a:p>
            <a:pPr marL="137881" indent="0">
              <a:buNone/>
            </a:pPr>
            <a:endParaRPr lang="en-US" sz="2300" dirty="0"/>
          </a:p>
        </p:txBody>
      </p:sp>
    </p:spTree>
    <p:extLst>
      <p:ext uri="{BB962C8B-B14F-4D97-AF65-F5344CB8AC3E}">
        <p14:creationId xmlns:p14="http://schemas.microsoft.com/office/powerpoint/2010/main" val="4110587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1000"/>
                                        <p:tgtEl>
                                          <p:spTgt spid="2">
                                            <p:txEl>
                                              <p:pRg st="0" end="0"/>
                                            </p:txEl>
                                          </p:spTgt>
                                        </p:tgtEl>
                                      </p:cBhvr>
                                    </p:animEffect>
                                    <p:anim calcmode="lin" valueType="num">
                                      <p:cBhvr>
                                        <p:cTn id="8"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1000"/>
                                        <p:tgtEl>
                                          <p:spTgt spid="2">
                                            <p:txEl>
                                              <p:pRg st="1" end="1"/>
                                            </p:txEl>
                                          </p:spTgt>
                                        </p:tgtEl>
                                      </p:cBhvr>
                                    </p:animEffect>
                                    <p:anim calcmode="lin" valueType="num">
                                      <p:cBhvr>
                                        <p:cTn id="13" dur="1000" fill="hold"/>
                                        <p:tgtEl>
                                          <p:spTgt spid="2">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2">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1000"/>
                                        <p:tgtEl>
                                          <p:spTgt spid="2">
                                            <p:txEl>
                                              <p:pRg st="2" end="2"/>
                                            </p:txEl>
                                          </p:spTgt>
                                        </p:tgtEl>
                                      </p:cBhvr>
                                    </p:animEffect>
                                    <p:anim calcmode="lin" valueType="num">
                                      <p:cBhvr>
                                        <p:cTn id="18"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a:t>www.Techlanders.com</a:t>
            </a:r>
          </a:p>
        </p:txBody>
      </p:sp>
      <p:sp>
        <p:nvSpPr>
          <p:cNvPr id="4" name="Slide Number Placeholder 3"/>
          <p:cNvSpPr>
            <a:spLocks noGrp="1"/>
          </p:cNvSpPr>
          <p:nvPr>
            <p:ph type="sldNum" sz="quarter" idx="12"/>
          </p:nvPr>
        </p:nvSpPr>
        <p:spPr/>
        <p:txBody>
          <a:bodyPr/>
          <a:lstStyle/>
          <a:p>
            <a:fld id="{13F480B4-4699-41FE-89A7-96EFD1001786}" type="slidenum">
              <a:rPr lang="en-US" smtClean="0"/>
              <a:t>57</a:t>
            </a:fld>
            <a:endParaRPr lang="en-US"/>
          </a:p>
        </p:txBody>
      </p:sp>
      <p:sp>
        <p:nvSpPr>
          <p:cNvPr id="11" name="Title 9">
            <a:extLst>
              <a:ext uri="{FF2B5EF4-FFF2-40B4-BE49-F238E27FC236}">
                <a16:creationId xmlns:a16="http://schemas.microsoft.com/office/drawing/2014/main" id="{EE348413-46D0-351E-2B5B-EF0EFBFD8014}"/>
              </a:ext>
            </a:extLst>
          </p:cNvPr>
          <p:cNvSpPr>
            <a:spLocks noGrp="1"/>
          </p:cNvSpPr>
          <p:nvPr>
            <p:ph type="title"/>
          </p:nvPr>
        </p:nvSpPr>
        <p:spPr>
          <a:xfrm>
            <a:off x="640080" y="1981200"/>
            <a:ext cx="11521440" cy="2743200"/>
          </a:xfrm>
        </p:spPr>
        <p:txBody>
          <a:bodyPr>
            <a:normAutofit fontScale="90000"/>
          </a:bodyPr>
          <a:lstStyle/>
          <a:p>
            <a:r>
              <a:rPr lang="en-US" sz="8000" u="none" dirty="0"/>
              <a:t>Lab -6</a:t>
            </a:r>
            <a:br>
              <a:rPr lang="en-US" u="none" dirty="0"/>
            </a:br>
            <a:br>
              <a:rPr lang="en-US" u="none" dirty="0"/>
            </a:br>
            <a:r>
              <a:rPr lang="en-US" u="none" dirty="0"/>
              <a:t>CREATE A FILE STORAGE AND SHARE DATA IN BETWEEN VIRTUAL MACHINES </a:t>
            </a:r>
            <a:br>
              <a:rPr lang="en-US" u="none" dirty="0"/>
            </a:br>
            <a:endParaRPr lang="en-US" u="none" dirty="0"/>
          </a:p>
        </p:txBody>
      </p:sp>
    </p:spTree>
    <p:extLst>
      <p:ext uri="{BB962C8B-B14F-4D97-AF65-F5344CB8AC3E}">
        <p14:creationId xmlns:p14="http://schemas.microsoft.com/office/powerpoint/2010/main" val="330301479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a:t>www.Techlanders.com</a:t>
            </a:r>
          </a:p>
        </p:txBody>
      </p:sp>
      <p:sp>
        <p:nvSpPr>
          <p:cNvPr id="4" name="Slide Number Placeholder 3"/>
          <p:cNvSpPr>
            <a:spLocks noGrp="1"/>
          </p:cNvSpPr>
          <p:nvPr>
            <p:ph type="sldNum" sz="quarter" idx="12"/>
          </p:nvPr>
        </p:nvSpPr>
        <p:spPr/>
        <p:txBody>
          <a:bodyPr/>
          <a:lstStyle/>
          <a:p>
            <a:fld id="{13F480B4-4699-41FE-89A7-96EFD1001786}" type="slidenum">
              <a:rPr lang="en-US" smtClean="0"/>
              <a:t>58</a:t>
            </a:fld>
            <a:endParaRPr lang="en-US"/>
          </a:p>
        </p:txBody>
      </p:sp>
      <p:sp>
        <p:nvSpPr>
          <p:cNvPr id="5" name="Title 4"/>
          <p:cNvSpPr>
            <a:spLocks noGrp="1"/>
          </p:cNvSpPr>
          <p:nvPr>
            <p:ph type="title"/>
          </p:nvPr>
        </p:nvSpPr>
        <p:spPr/>
        <p:txBody>
          <a:bodyPr>
            <a:noAutofit/>
          </a:bodyPr>
          <a:lstStyle/>
          <a:p>
            <a:r>
              <a:rPr lang="en-US" sz="4500" dirty="0"/>
              <a:t>Table and Queue Storage</a:t>
            </a:r>
          </a:p>
        </p:txBody>
      </p:sp>
      <p:sp>
        <p:nvSpPr>
          <p:cNvPr id="2" name="Content Placeholder 1"/>
          <p:cNvSpPr>
            <a:spLocks noGrp="1"/>
          </p:cNvSpPr>
          <p:nvPr>
            <p:ph idx="1"/>
          </p:nvPr>
        </p:nvSpPr>
        <p:spPr>
          <a:xfrm>
            <a:off x="640080" y="1463040"/>
            <a:ext cx="11521440" cy="5071534"/>
          </a:xfrm>
        </p:spPr>
        <p:txBody>
          <a:bodyPr>
            <a:normAutofit lnSpcReduction="10000"/>
          </a:bodyPr>
          <a:lstStyle/>
          <a:p>
            <a:pPr algn="just">
              <a:lnSpc>
                <a:spcPct val="150000"/>
              </a:lnSpc>
            </a:pPr>
            <a:r>
              <a:rPr lang="en-US" sz="2400" b="1" dirty="0"/>
              <a:t>Table Storage:</a:t>
            </a:r>
            <a:r>
              <a:rPr lang="en-US" sz="2400" dirty="0"/>
              <a:t> Azure Tables, as the name implies, refers to the tabular data structure. This kind of structure is suitable for the data in key-value pairs. Azure Tables are easy to use and provide scalability to a massive level. Using the REST API, the data stored in the tables can be accessed easily.</a:t>
            </a:r>
          </a:p>
          <a:p>
            <a:pPr algn="just">
              <a:lnSpc>
                <a:spcPct val="150000"/>
              </a:lnSpc>
            </a:pPr>
            <a:r>
              <a:rPr lang="en-US" sz="2400" b="1" dirty="0"/>
              <a:t>Queue Storage:</a:t>
            </a:r>
            <a:r>
              <a:rPr lang="en-US" sz="2400" dirty="0"/>
              <a:t> The last type of storage service for Standard Account is Queue Storage. This service is mostly suitable for exchanging messages and facilitating communication between various Azure components. These components could be on Azure cloud or on-premise. The messages are communicated via HTTP or HTTPS protocol. </a:t>
            </a:r>
          </a:p>
          <a:p>
            <a:pPr marL="137881" indent="0">
              <a:buNone/>
            </a:pPr>
            <a:endParaRPr lang="en-US" sz="2300" dirty="0"/>
          </a:p>
        </p:txBody>
      </p:sp>
    </p:spTree>
    <p:extLst>
      <p:ext uri="{BB962C8B-B14F-4D97-AF65-F5344CB8AC3E}">
        <p14:creationId xmlns:p14="http://schemas.microsoft.com/office/powerpoint/2010/main" val="1466730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1000"/>
                                        <p:tgtEl>
                                          <p:spTgt spid="2">
                                            <p:txEl>
                                              <p:pRg st="0" end="0"/>
                                            </p:txEl>
                                          </p:spTgt>
                                        </p:tgtEl>
                                      </p:cBhvr>
                                    </p:animEffect>
                                    <p:anim calcmode="lin" valueType="num">
                                      <p:cBhvr>
                                        <p:cTn id="8"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1000"/>
                                        <p:tgtEl>
                                          <p:spTgt spid="2">
                                            <p:txEl>
                                              <p:pRg st="1" end="1"/>
                                            </p:txEl>
                                          </p:spTgt>
                                        </p:tgtEl>
                                      </p:cBhvr>
                                    </p:animEffect>
                                    <p:anim calcmode="lin" valueType="num">
                                      <p:cBhvr>
                                        <p:cTn id="13" dur="1000" fill="hold"/>
                                        <p:tgtEl>
                                          <p:spTgt spid="2">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2">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a:t>www.Techlanders.com</a:t>
            </a:r>
          </a:p>
        </p:txBody>
      </p:sp>
      <p:sp>
        <p:nvSpPr>
          <p:cNvPr id="4" name="Slide Number Placeholder 3"/>
          <p:cNvSpPr>
            <a:spLocks noGrp="1"/>
          </p:cNvSpPr>
          <p:nvPr>
            <p:ph type="sldNum" sz="quarter" idx="12"/>
          </p:nvPr>
        </p:nvSpPr>
        <p:spPr/>
        <p:txBody>
          <a:bodyPr/>
          <a:lstStyle/>
          <a:p>
            <a:fld id="{13F480B4-4699-41FE-89A7-96EFD1001786}" type="slidenum">
              <a:rPr lang="en-US" smtClean="0"/>
              <a:t>59</a:t>
            </a:fld>
            <a:endParaRPr lang="en-US"/>
          </a:p>
        </p:txBody>
      </p:sp>
      <p:sp>
        <p:nvSpPr>
          <p:cNvPr id="5" name="Title 4"/>
          <p:cNvSpPr>
            <a:spLocks noGrp="1"/>
          </p:cNvSpPr>
          <p:nvPr>
            <p:ph type="title"/>
          </p:nvPr>
        </p:nvSpPr>
        <p:spPr/>
        <p:txBody>
          <a:bodyPr>
            <a:noAutofit/>
          </a:bodyPr>
          <a:lstStyle/>
          <a:p>
            <a:r>
              <a:rPr lang="en-US" sz="4500" dirty="0"/>
              <a:t>Microsoft Azure Data Lake Gen2 Account </a:t>
            </a:r>
          </a:p>
        </p:txBody>
      </p:sp>
      <p:sp>
        <p:nvSpPr>
          <p:cNvPr id="2" name="Content Placeholder 1"/>
          <p:cNvSpPr>
            <a:spLocks noGrp="1"/>
          </p:cNvSpPr>
          <p:nvPr>
            <p:ph idx="1"/>
          </p:nvPr>
        </p:nvSpPr>
        <p:spPr/>
        <p:txBody>
          <a:bodyPr>
            <a:normAutofit/>
          </a:bodyPr>
          <a:lstStyle/>
          <a:p>
            <a:pPr>
              <a:lnSpc>
                <a:spcPct val="150000"/>
              </a:lnSpc>
            </a:pPr>
            <a:r>
              <a:rPr lang="en-US" sz="2000" dirty="0">
                <a:latin typeface="Times New Roman" panose="02020603050405020304" pitchFamily="18" charset="0"/>
                <a:cs typeface="Times New Roman" panose="02020603050405020304" pitchFamily="18" charset="0"/>
              </a:rPr>
              <a:t>Azure Data Lake Storage Gen2 is a set of capabilities dedicated to big data analytics, built on Azure Blob Storage.</a:t>
            </a:r>
          </a:p>
          <a:p>
            <a:pPr>
              <a:lnSpc>
                <a:spcPct val="150000"/>
              </a:lnSpc>
            </a:pPr>
            <a:r>
              <a:rPr lang="en-US" sz="2000" dirty="0">
                <a:latin typeface="Times New Roman" panose="02020603050405020304" pitchFamily="18" charset="0"/>
                <a:cs typeface="Times New Roman" panose="02020603050405020304" pitchFamily="18" charset="0"/>
              </a:rPr>
              <a:t>Data Lake Storage Gen2 converges the capabilities of Azure Data Lake Storage Gen1 with Azure Blob Storage. For example, Data Lake Storage Gen2 provides file system semantics, file-level security, and scale. Because these capabilities are built on Blob storage, you'll also get low-cost, tiered storage, with high availability/disaster recovery capabilities.</a:t>
            </a:r>
          </a:p>
          <a:p>
            <a:pPr>
              <a:lnSpc>
                <a:spcPct val="150000"/>
              </a:lnSpc>
            </a:pPr>
            <a:endParaRPr lang="en-US" sz="2000" b="1" dirty="0">
              <a:latin typeface="Times New Roman" panose="02020603050405020304" pitchFamily="18" charset="0"/>
              <a:cs typeface="Times New Roman" panose="02020603050405020304" pitchFamily="18" charset="0"/>
            </a:endParaRPr>
          </a:p>
          <a:p>
            <a:pPr marL="0" indent="0">
              <a:lnSpc>
                <a:spcPct val="150000"/>
              </a:lnSpc>
              <a:buNone/>
            </a:pPr>
            <a:r>
              <a:rPr lang="en-US" sz="2000" b="1" dirty="0">
                <a:latin typeface="Times New Roman" panose="02020603050405020304" pitchFamily="18" charset="0"/>
                <a:cs typeface="Times New Roman" panose="02020603050405020304" pitchFamily="18" charset="0"/>
                <a:hlinkClick r:id="rId2"/>
              </a:rPr>
              <a:t>https://learn.microsoft.com/en-us/azure/storage/blobs/data-lake-storage-introduction</a:t>
            </a:r>
            <a:endParaRPr lang="en-US" sz="2000" b="1" dirty="0">
              <a:latin typeface="Times New Roman" panose="02020603050405020304" pitchFamily="18" charset="0"/>
              <a:cs typeface="Times New Roman" panose="02020603050405020304" pitchFamily="18" charset="0"/>
            </a:endParaRPr>
          </a:p>
          <a:p>
            <a:pPr>
              <a:lnSpc>
                <a:spcPct val="150000"/>
              </a:lnSpc>
            </a:pPr>
            <a:endParaRPr lang="en-US" sz="2000" b="1" dirty="0">
              <a:latin typeface="Times New Roman" panose="02020603050405020304" pitchFamily="18" charset="0"/>
              <a:cs typeface="Times New Roman" panose="02020603050405020304" pitchFamily="18" charset="0"/>
            </a:endParaRPr>
          </a:p>
          <a:p>
            <a:pPr marL="0" indent="0">
              <a:buNone/>
            </a:pPr>
            <a:endParaRPr lang="en-US" sz="2300" b="1" dirty="0"/>
          </a:p>
          <a:p>
            <a:pPr marL="0" indent="0">
              <a:buNone/>
            </a:pPr>
            <a:endParaRPr lang="en-US" sz="2300" dirty="0"/>
          </a:p>
          <a:p>
            <a:endParaRPr lang="en-US" sz="2300" dirty="0"/>
          </a:p>
          <a:p>
            <a:endParaRPr lang="en-US" sz="2300" dirty="0"/>
          </a:p>
          <a:p>
            <a:endParaRPr lang="en-US" sz="2300" dirty="0"/>
          </a:p>
        </p:txBody>
      </p:sp>
      <p:sp>
        <p:nvSpPr>
          <p:cNvPr id="8" name="Rectangle 7"/>
          <p:cNvSpPr/>
          <p:nvPr/>
        </p:nvSpPr>
        <p:spPr>
          <a:xfrm rot="19423632">
            <a:off x="93968" y="2687140"/>
            <a:ext cx="12406084" cy="1670302"/>
          </a:xfrm>
          <a:prstGeom prst="rect">
            <a:avLst/>
          </a:prstGeom>
          <a:noFill/>
        </p:spPr>
        <p:txBody>
          <a:bodyPr wrap="none" lIns="114901" tIns="57454" rIns="114901" bIns="57454">
            <a:spAutoFit/>
          </a:bodyPr>
          <a:lstStyle/>
          <a:p>
            <a:pPr algn="ctr"/>
            <a:r>
              <a:rPr lang="en-US" sz="10100" dirty="0">
                <a:ln w="0"/>
                <a:solidFill>
                  <a:srgbClr val="4F81BD">
                    <a:alpha val="8000"/>
                  </a:srgbClr>
                </a:solidFill>
              </a:rPr>
              <a:t>Techlanders Solutions</a:t>
            </a:r>
          </a:p>
        </p:txBody>
      </p:sp>
    </p:spTree>
    <p:extLst>
      <p:ext uri="{BB962C8B-B14F-4D97-AF65-F5344CB8AC3E}">
        <p14:creationId xmlns:p14="http://schemas.microsoft.com/office/powerpoint/2010/main" val="20535455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522393" y="632052"/>
            <a:ext cx="8754323" cy="620182"/>
          </a:xfrm>
          <a:prstGeom prst="rect">
            <a:avLst/>
          </a:prstGeom>
          <a:noFill/>
          <a:ln/>
        </p:spPr>
        <p:txBody>
          <a:bodyPr wrap="none" lIns="0" tIns="0" rIns="0" bIns="0" rtlCol="0" anchor="t"/>
          <a:lstStyle/>
          <a:p>
            <a:pPr>
              <a:lnSpc>
                <a:spcPts val="4856"/>
              </a:lnSpc>
            </a:pPr>
            <a:r>
              <a:rPr lang="en-US" sz="3894" dirty="0">
                <a:solidFill>
                  <a:srgbClr val="312F2B"/>
                </a:solidFill>
                <a:latin typeface="Gelasio" pitchFamily="34" charset="0"/>
                <a:ea typeface="Gelasio" pitchFamily="34" charset="-122"/>
                <a:cs typeface="Gelasio" pitchFamily="34" charset="-120"/>
              </a:rPr>
              <a:t>Key Characteristics of Cloud Computing</a:t>
            </a:r>
            <a:endParaRPr lang="en-US" sz="3894" dirty="0"/>
          </a:p>
        </p:txBody>
      </p:sp>
      <p:sp>
        <p:nvSpPr>
          <p:cNvPr id="3" name="Text 1"/>
          <p:cNvSpPr/>
          <p:nvPr/>
        </p:nvSpPr>
        <p:spPr>
          <a:xfrm>
            <a:off x="694567" y="3237131"/>
            <a:ext cx="2480831" cy="310039"/>
          </a:xfrm>
          <a:prstGeom prst="rect">
            <a:avLst/>
          </a:prstGeom>
          <a:noFill/>
          <a:ln/>
        </p:spPr>
        <p:txBody>
          <a:bodyPr wrap="none" lIns="0" tIns="0" rIns="0" bIns="0" rtlCol="0" anchor="t"/>
          <a:lstStyle/>
          <a:p>
            <a:pPr>
              <a:lnSpc>
                <a:spcPts val="2406"/>
              </a:lnSpc>
            </a:pPr>
            <a:r>
              <a:rPr lang="en-US" sz="1925" dirty="0">
                <a:solidFill>
                  <a:srgbClr val="312F2B"/>
                </a:solidFill>
                <a:latin typeface="Gelasio" pitchFamily="34" charset="0"/>
                <a:ea typeface="Gelasio" pitchFamily="34" charset="-122"/>
                <a:cs typeface="Gelasio" pitchFamily="34" charset="-120"/>
              </a:rPr>
              <a:t>Measured Service </a:t>
            </a:r>
          </a:p>
        </p:txBody>
      </p:sp>
      <p:sp>
        <p:nvSpPr>
          <p:cNvPr id="4" name="Text 2"/>
          <p:cNvSpPr/>
          <p:nvPr/>
        </p:nvSpPr>
        <p:spPr>
          <a:xfrm>
            <a:off x="694567" y="3745632"/>
            <a:ext cx="4855495" cy="1270159"/>
          </a:xfrm>
          <a:prstGeom prst="rect">
            <a:avLst/>
          </a:prstGeom>
          <a:noFill/>
          <a:ln/>
        </p:spPr>
        <p:txBody>
          <a:bodyPr wrap="square" lIns="0" tIns="0" rIns="0" bIns="0" rtlCol="0" anchor="t"/>
          <a:lstStyle/>
          <a:p>
            <a:pPr algn="just">
              <a:lnSpc>
                <a:spcPts val="2494"/>
              </a:lnSpc>
            </a:pPr>
            <a:r>
              <a:rPr lang="en-US" sz="1531" dirty="0">
                <a:solidFill>
                  <a:srgbClr val="272525"/>
                </a:solidFill>
                <a:latin typeface="Lato" pitchFamily="34" charset="0"/>
                <a:ea typeface="Lato" pitchFamily="34" charset="-122"/>
                <a:cs typeface="Lato" pitchFamily="34" charset="-120"/>
              </a:rPr>
              <a:t>Cloud systems automatically control and optimize resource use by leveraging metering capabilities to monitor, measure, and report resource usage. This measurement facilitates transparent and optimized resource utilization while providing insights for billing, capacity planning, and performance optimization.</a:t>
            </a:r>
            <a:endParaRPr lang="en-US" sz="1531" dirty="0"/>
          </a:p>
        </p:txBody>
      </p:sp>
      <p:sp>
        <p:nvSpPr>
          <p:cNvPr id="5" name="Text 3"/>
          <p:cNvSpPr/>
          <p:nvPr/>
        </p:nvSpPr>
        <p:spPr>
          <a:xfrm>
            <a:off x="6661500" y="3237131"/>
            <a:ext cx="2480831" cy="310039"/>
          </a:xfrm>
          <a:prstGeom prst="rect">
            <a:avLst/>
          </a:prstGeom>
          <a:noFill/>
          <a:ln/>
        </p:spPr>
        <p:txBody>
          <a:bodyPr wrap="none" lIns="0" tIns="0" rIns="0" bIns="0" rtlCol="0" anchor="t"/>
          <a:lstStyle/>
          <a:p>
            <a:pPr>
              <a:lnSpc>
                <a:spcPts val="2406"/>
              </a:lnSpc>
            </a:pPr>
            <a:r>
              <a:rPr lang="en-US" sz="1925" dirty="0">
                <a:solidFill>
                  <a:srgbClr val="312F2B"/>
                </a:solidFill>
                <a:latin typeface="Gelasio" pitchFamily="34" charset="0"/>
                <a:ea typeface="Gelasio" pitchFamily="34" charset="-122"/>
                <a:cs typeface="Gelasio" pitchFamily="34" charset="-120"/>
              </a:rPr>
              <a:t>Resource Pooling and Multi-tenancy</a:t>
            </a:r>
          </a:p>
        </p:txBody>
      </p:sp>
      <p:sp>
        <p:nvSpPr>
          <p:cNvPr id="6" name="Text 4"/>
          <p:cNvSpPr/>
          <p:nvPr/>
        </p:nvSpPr>
        <p:spPr>
          <a:xfrm>
            <a:off x="6661499" y="3745632"/>
            <a:ext cx="5856522" cy="1270159"/>
          </a:xfrm>
          <a:prstGeom prst="rect">
            <a:avLst/>
          </a:prstGeom>
          <a:noFill/>
          <a:ln/>
        </p:spPr>
        <p:txBody>
          <a:bodyPr wrap="square" lIns="0" tIns="0" rIns="0" bIns="0" rtlCol="0" anchor="t"/>
          <a:lstStyle/>
          <a:p>
            <a:pPr algn="just">
              <a:lnSpc>
                <a:spcPts val="2494"/>
              </a:lnSpc>
            </a:pPr>
            <a:r>
              <a:rPr lang="en-US" sz="1531" dirty="0">
                <a:solidFill>
                  <a:srgbClr val="272525"/>
                </a:solidFill>
                <a:latin typeface="Lato" pitchFamily="34" charset="0"/>
                <a:ea typeface="Lato" pitchFamily="34" charset="-122"/>
                <a:cs typeface="Lato" pitchFamily="34" charset="-120"/>
              </a:rPr>
              <a:t>Cloud resources are shared among multiple users (multi-tenancy) while remaining dynamically assigned and reassigned based on demand. Physical and virtual resources are pooled to serve multiple consumers, allowing for cost efficiency and optimal resource utilization.</a:t>
            </a:r>
          </a:p>
        </p:txBody>
      </p:sp>
      <p:pic>
        <p:nvPicPr>
          <p:cNvPr id="9" name="Picture 8">
            <a:extLst>
              <a:ext uri="{FF2B5EF4-FFF2-40B4-BE49-F238E27FC236}">
                <a16:creationId xmlns:a16="http://schemas.microsoft.com/office/drawing/2014/main" id="{FE70438E-82F8-0A08-BB46-D4D7740B7D8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9410" y="1846425"/>
            <a:ext cx="943240" cy="943240"/>
          </a:xfrm>
          <a:prstGeom prst="rect">
            <a:avLst/>
          </a:prstGeom>
        </p:spPr>
      </p:pic>
      <p:pic>
        <p:nvPicPr>
          <p:cNvPr id="15" name="Picture 14">
            <a:extLst>
              <a:ext uri="{FF2B5EF4-FFF2-40B4-BE49-F238E27FC236}">
                <a16:creationId xmlns:a16="http://schemas.microsoft.com/office/drawing/2014/main" id="{FE182D84-FEE6-3E87-40C5-89AE3ECA684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894742" y="1450697"/>
            <a:ext cx="1363345" cy="1363345"/>
          </a:xfrm>
          <a:prstGeom prst="rect">
            <a:avLst/>
          </a:prstGeom>
        </p:spPr>
      </p:pic>
      <p:pic>
        <p:nvPicPr>
          <p:cNvPr id="16" name="Picture 15">
            <a:extLst>
              <a:ext uri="{FF2B5EF4-FFF2-40B4-BE49-F238E27FC236}">
                <a16:creationId xmlns:a16="http://schemas.microsoft.com/office/drawing/2014/main" id="{F2D9F61C-D279-25F6-9787-3DA80E8909F6}"/>
              </a:ext>
            </a:extLst>
          </p:cNvPr>
          <p:cNvPicPr>
            <a:picLocks noChangeAspect="1"/>
          </p:cNvPicPr>
          <p:nvPr/>
        </p:nvPicPr>
        <p:blipFill>
          <a:blip r:embed="rId5"/>
          <a:stretch>
            <a:fillRect/>
          </a:stretch>
        </p:blipFill>
        <p:spPr>
          <a:xfrm>
            <a:off x="11140634" y="6779413"/>
            <a:ext cx="1572525" cy="407742"/>
          </a:xfrm>
          <a:prstGeom prst="rect">
            <a:avLst/>
          </a:prstGeom>
        </p:spPr>
      </p:pic>
    </p:spTree>
    <p:extLst>
      <p:ext uri="{BB962C8B-B14F-4D97-AF65-F5344CB8AC3E}">
        <p14:creationId xmlns:p14="http://schemas.microsoft.com/office/powerpoint/2010/main" val="264908065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a:t>www.Techlanders.com</a:t>
            </a:r>
          </a:p>
        </p:txBody>
      </p:sp>
      <p:sp>
        <p:nvSpPr>
          <p:cNvPr id="4" name="Slide Number Placeholder 3"/>
          <p:cNvSpPr>
            <a:spLocks noGrp="1"/>
          </p:cNvSpPr>
          <p:nvPr>
            <p:ph type="sldNum" sz="quarter" idx="12"/>
          </p:nvPr>
        </p:nvSpPr>
        <p:spPr/>
        <p:txBody>
          <a:bodyPr/>
          <a:lstStyle/>
          <a:p>
            <a:fld id="{13F480B4-4699-41FE-89A7-96EFD1001786}" type="slidenum">
              <a:rPr lang="en-US" smtClean="0"/>
              <a:t>60</a:t>
            </a:fld>
            <a:endParaRPr lang="en-US"/>
          </a:p>
        </p:txBody>
      </p:sp>
      <p:sp>
        <p:nvSpPr>
          <p:cNvPr id="11" name="Title 9">
            <a:extLst>
              <a:ext uri="{FF2B5EF4-FFF2-40B4-BE49-F238E27FC236}">
                <a16:creationId xmlns:a16="http://schemas.microsoft.com/office/drawing/2014/main" id="{EE348413-46D0-351E-2B5B-EF0EFBFD8014}"/>
              </a:ext>
            </a:extLst>
          </p:cNvPr>
          <p:cNvSpPr>
            <a:spLocks noGrp="1"/>
          </p:cNvSpPr>
          <p:nvPr>
            <p:ph type="title"/>
          </p:nvPr>
        </p:nvSpPr>
        <p:spPr>
          <a:xfrm>
            <a:off x="640080" y="2438400"/>
            <a:ext cx="11521440" cy="2743200"/>
          </a:xfrm>
        </p:spPr>
        <p:txBody>
          <a:bodyPr>
            <a:normAutofit fontScale="90000"/>
          </a:bodyPr>
          <a:lstStyle/>
          <a:p>
            <a:r>
              <a:rPr lang="en-US" sz="8000" u="none" dirty="0"/>
              <a:t>Lab -7</a:t>
            </a:r>
            <a:br>
              <a:rPr lang="en-US" u="none" dirty="0"/>
            </a:br>
            <a:br>
              <a:rPr lang="en-US" u="none" dirty="0"/>
            </a:br>
            <a:r>
              <a:rPr lang="en-US" u="none" dirty="0"/>
              <a:t>CREATE AZURE DATA LAKE ACCOUNT</a:t>
            </a:r>
            <a:br>
              <a:rPr lang="en-US" u="none" dirty="0"/>
            </a:br>
            <a:endParaRPr lang="en-US" u="none" dirty="0"/>
          </a:p>
        </p:txBody>
      </p:sp>
    </p:spTree>
    <p:extLst>
      <p:ext uri="{BB962C8B-B14F-4D97-AF65-F5344CB8AC3E}">
        <p14:creationId xmlns:p14="http://schemas.microsoft.com/office/powerpoint/2010/main" val="178045685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a:t>www.Techlanders.com</a:t>
            </a:r>
          </a:p>
        </p:txBody>
      </p:sp>
      <p:sp>
        <p:nvSpPr>
          <p:cNvPr id="4" name="Slide Number Placeholder 3"/>
          <p:cNvSpPr>
            <a:spLocks noGrp="1"/>
          </p:cNvSpPr>
          <p:nvPr>
            <p:ph type="sldNum" sz="quarter" idx="12"/>
          </p:nvPr>
        </p:nvSpPr>
        <p:spPr/>
        <p:txBody>
          <a:bodyPr/>
          <a:lstStyle/>
          <a:p>
            <a:fld id="{13F480B4-4699-41FE-89A7-96EFD1001786}" type="slidenum">
              <a:rPr lang="en-US" smtClean="0"/>
              <a:t>61</a:t>
            </a:fld>
            <a:endParaRPr lang="en-US"/>
          </a:p>
        </p:txBody>
      </p:sp>
      <p:sp>
        <p:nvSpPr>
          <p:cNvPr id="5" name="Title 4"/>
          <p:cNvSpPr>
            <a:spLocks noGrp="1"/>
          </p:cNvSpPr>
          <p:nvPr>
            <p:ph type="title"/>
          </p:nvPr>
        </p:nvSpPr>
        <p:spPr/>
        <p:txBody>
          <a:bodyPr>
            <a:noAutofit/>
          </a:bodyPr>
          <a:lstStyle/>
          <a:p>
            <a:r>
              <a:rPr lang="pt-BR" sz="4500" dirty="0"/>
              <a:t>Microsoft AZ-104 Exam Actual Questions</a:t>
            </a:r>
            <a:endParaRPr lang="en-US" sz="4500" dirty="0"/>
          </a:p>
        </p:txBody>
      </p:sp>
      <p:sp>
        <p:nvSpPr>
          <p:cNvPr id="2" name="Content Placeholder 1"/>
          <p:cNvSpPr>
            <a:spLocks noGrp="1"/>
          </p:cNvSpPr>
          <p:nvPr>
            <p:ph idx="1"/>
          </p:nvPr>
        </p:nvSpPr>
        <p:spPr>
          <a:xfrm>
            <a:off x="640080" y="1706880"/>
            <a:ext cx="11932920" cy="4827694"/>
          </a:xfrm>
        </p:spPr>
        <p:txBody>
          <a:bodyPr>
            <a:normAutofit fontScale="92500" lnSpcReduction="10000"/>
          </a:bodyPr>
          <a:lstStyle/>
          <a:p>
            <a:pPr marL="0" indent="0">
              <a:lnSpc>
                <a:spcPct val="150000"/>
              </a:lnSpc>
              <a:buNone/>
            </a:pPr>
            <a:r>
              <a:rPr lang="en-US" sz="2000" dirty="0">
                <a:latin typeface="Times New Roman" panose="02020603050405020304" pitchFamily="18" charset="0"/>
                <a:cs typeface="Times New Roman" panose="02020603050405020304" pitchFamily="18" charset="0"/>
              </a:rPr>
              <a:t>Your company has serval departments. Each department has a number of virtual machines (VMs). The company has an Azure subscription that contains a resource group named RG1.</a:t>
            </a:r>
          </a:p>
          <a:p>
            <a:pPr marL="0" indent="0">
              <a:lnSpc>
                <a:spcPct val="150000"/>
              </a:lnSpc>
              <a:buNone/>
            </a:pPr>
            <a:r>
              <a:rPr lang="en-US" sz="2000" dirty="0">
                <a:latin typeface="Times New Roman" panose="02020603050405020304" pitchFamily="18" charset="0"/>
                <a:cs typeface="Times New Roman" panose="02020603050405020304" pitchFamily="18" charset="0"/>
              </a:rPr>
              <a:t>All VMs are located in RG1.</a:t>
            </a:r>
          </a:p>
          <a:p>
            <a:pPr marL="0" indent="0">
              <a:lnSpc>
                <a:spcPct val="150000"/>
              </a:lnSpc>
              <a:buNone/>
            </a:pPr>
            <a:r>
              <a:rPr lang="en-US" sz="2000" dirty="0">
                <a:latin typeface="Times New Roman" panose="02020603050405020304" pitchFamily="18" charset="0"/>
                <a:cs typeface="Times New Roman" panose="02020603050405020304" pitchFamily="18" charset="0"/>
              </a:rPr>
              <a:t>You want to associate each VM with its respective department.</a:t>
            </a:r>
          </a:p>
          <a:p>
            <a:pPr marL="0" indent="0">
              <a:lnSpc>
                <a:spcPct val="150000"/>
              </a:lnSpc>
              <a:buNone/>
            </a:pPr>
            <a:r>
              <a:rPr lang="en-US" sz="2000" dirty="0">
                <a:latin typeface="Times New Roman" panose="02020603050405020304" pitchFamily="18" charset="0"/>
                <a:cs typeface="Times New Roman" panose="02020603050405020304" pitchFamily="18" charset="0"/>
              </a:rPr>
              <a:t>What should you do?</a:t>
            </a:r>
          </a:p>
          <a:p>
            <a:pPr marL="0" indent="0">
              <a:lnSpc>
                <a:spcPct val="150000"/>
              </a:lnSpc>
              <a:buNone/>
            </a:pPr>
            <a:r>
              <a:rPr lang="en-US" sz="2000" dirty="0">
                <a:latin typeface="Times New Roman" panose="02020603050405020304" pitchFamily="18" charset="0"/>
                <a:cs typeface="Times New Roman" panose="02020603050405020304" pitchFamily="18" charset="0"/>
              </a:rPr>
              <a:t>A. Create Azure Management Groups for each department.</a:t>
            </a:r>
          </a:p>
          <a:p>
            <a:pPr marL="0" indent="0">
              <a:lnSpc>
                <a:spcPct val="150000"/>
              </a:lnSpc>
              <a:buNone/>
            </a:pPr>
            <a:r>
              <a:rPr lang="en-US" sz="2000" dirty="0">
                <a:latin typeface="Times New Roman" panose="02020603050405020304" pitchFamily="18" charset="0"/>
                <a:cs typeface="Times New Roman" panose="02020603050405020304" pitchFamily="18" charset="0"/>
              </a:rPr>
              <a:t>B. Create a resource group for each department.</a:t>
            </a:r>
          </a:p>
          <a:p>
            <a:pPr marL="0" indent="0">
              <a:lnSpc>
                <a:spcPct val="150000"/>
              </a:lnSpc>
              <a:buNone/>
            </a:pPr>
            <a:r>
              <a:rPr lang="en-US" sz="2000" dirty="0">
                <a:latin typeface="Times New Roman" panose="02020603050405020304" pitchFamily="18" charset="0"/>
                <a:cs typeface="Times New Roman" panose="02020603050405020304" pitchFamily="18" charset="0"/>
              </a:rPr>
              <a:t>C. Assign tags to the virtual machines.</a:t>
            </a:r>
          </a:p>
          <a:p>
            <a:pPr marL="0" indent="0">
              <a:lnSpc>
                <a:spcPct val="150000"/>
              </a:lnSpc>
              <a:buNone/>
            </a:pPr>
            <a:r>
              <a:rPr lang="en-US" sz="2000" dirty="0">
                <a:latin typeface="Times New Roman" panose="02020603050405020304" pitchFamily="18" charset="0"/>
                <a:cs typeface="Times New Roman" panose="02020603050405020304" pitchFamily="18" charset="0"/>
              </a:rPr>
              <a:t>D. Modify the settings of the virtual machines.</a:t>
            </a:r>
          </a:p>
          <a:p>
            <a:pPr marL="0" indent="0">
              <a:lnSpc>
                <a:spcPct val="150000"/>
              </a:lnSpc>
              <a:buNone/>
            </a:pPr>
            <a:r>
              <a:rPr lang="en-US" sz="2000" b="1" dirty="0">
                <a:latin typeface="Times New Roman" panose="02020603050405020304" pitchFamily="18" charset="0"/>
                <a:cs typeface="Times New Roman" panose="02020603050405020304" pitchFamily="18" charset="0"/>
              </a:rPr>
              <a:t>ANS: Assign tags to the virtual machines.</a:t>
            </a:r>
          </a:p>
          <a:p>
            <a:pPr marL="0" indent="0">
              <a:lnSpc>
                <a:spcPct val="150000"/>
              </a:lnSpc>
              <a:buNone/>
            </a:pPr>
            <a:endParaRPr lang="en-US" sz="2000" b="1" dirty="0">
              <a:latin typeface="Times New Roman" panose="02020603050405020304" pitchFamily="18" charset="0"/>
              <a:cs typeface="Times New Roman" panose="02020603050405020304" pitchFamily="18" charset="0"/>
            </a:endParaRPr>
          </a:p>
          <a:p>
            <a:pPr marL="0" indent="0">
              <a:buNone/>
            </a:pPr>
            <a:endParaRPr lang="en-US" sz="2300" b="1" dirty="0"/>
          </a:p>
          <a:p>
            <a:pPr marL="0" indent="0">
              <a:buNone/>
            </a:pPr>
            <a:endParaRPr lang="en-US" sz="2300" dirty="0"/>
          </a:p>
          <a:p>
            <a:endParaRPr lang="en-US" sz="2300" dirty="0"/>
          </a:p>
          <a:p>
            <a:endParaRPr lang="en-US" sz="2300" dirty="0"/>
          </a:p>
          <a:p>
            <a:endParaRPr lang="en-US" sz="2300" dirty="0"/>
          </a:p>
        </p:txBody>
      </p:sp>
      <p:sp>
        <p:nvSpPr>
          <p:cNvPr id="8" name="Rectangle 7"/>
          <p:cNvSpPr/>
          <p:nvPr/>
        </p:nvSpPr>
        <p:spPr>
          <a:xfrm rot="19423632">
            <a:off x="93968" y="2687140"/>
            <a:ext cx="12406084" cy="1670302"/>
          </a:xfrm>
          <a:prstGeom prst="rect">
            <a:avLst/>
          </a:prstGeom>
          <a:noFill/>
        </p:spPr>
        <p:txBody>
          <a:bodyPr wrap="none" lIns="114901" tIns="57454" rIns="114901" bIns="57454">
            <a:spAutoFit/>
          </a:bodyPr>
          <a:lstStyle/>
          <a:p>
            <a:pPr algn="ctr"/>
            <a:r>
              <a:rPr lang="en-US" sz="10100" dirty="0">
                <a:ln w="0"/>
                <a:solidFill>
                  <a:srgbClr val="4F81BD">
                    <a:alpha val="8000"/>
                  </a:srgbClr>
                </a:solidFill>
              </a:rPr>
              <a:t>Techlanders Solutions</a:t>
            </a:r>
          </a:p>
        </p:txBody>
      </p:sp>
    </p:spTree>
    <p:extLst>
      <p:ext uri="{BB962C8B-B14F-4D97-AF65-F5344CB8AC3E}">
        <p14:creationId xmlns:p14="http://schemas.microsoft.com/office/powerpoint/2010/main" val="2044956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8" end="8"/>
                                            </p:txEl>
                                          </p:spTgt>
                                        </p:tgtEl>
                                        <p:attrNameLst>
                                          <p:attrName>style.visibility</p:attrName>
                                        </p:attrNameLst>
                                      </p:cBhvr>
                                      <p:to>
                                        <p:strVal val="visible"/>
                                      </p:to>
                                    </p:set>
                                    <p:animEffect transition="in" filter="fade">
                                      <p:cBhvr>
                                        <p:cTn id="7" dur="500"/>
                                        <p:tgtEl>
                                          <p:spTgt spid="2">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a:t>www.Techlanders.com</a:t>
            </a:r>
          </a:p>
        </p:txBody>
      </p:sp>
      <p:sp>
        <p:nvSpPr>
          <p:cNvPr id="4" name="Slide Number Placeholder 3"/>
          <p:cNvSpPr>
            <a:spLocks noGrp="1"/>
          </p:cNvSpPr>
          <p:nvPr>
            <p:ph type="sldNum" sz="quarter" idx="12"/>
          </p:nvPr>
        </p:nvSpPr>
        <p:spPr/>
        <p:txBody>
          <a:bodyPr/>
          <a:lstStyle/>
          <a:p>
            <a:fld id="{13F480B4-4699-41FE-89A7-96EFD1001786}" type="slidenum">
              <a:rPr lang="en-US" smtClean="0"/>
              <a:t>62</a:t>
            </a:fld>
            <a:endParaRPr lang="en-US"/>
          </a:p>
        </p:txBody>
      </p:sp>
      <p:sp>
        <p:nvSpPr>
          <p:cNvPr id="5" name="Title 4"/>
          <p:cNvSpPr>
            <a:spLocks noGrp="1"/>
          </p:cNvSpPr>
          <p:nvPr>
            <p:ph type="title"/>
          </p:nvPr>
        </p:nvSpPr>
        <p:spPr/>
        <p:txBody>
          <a:bodyPr>
            <a:noAutofit/>
          </a:bodyPr>
          <a:lstStyle/>
          <a:p>
            <a:r>
              <a:rPr lang="pt-BR" sz="4500" dirty="0"/>
              <a:t>Microsoft AZ-104 Exam Actual Questions</a:t>
            </a:r>
            <a:endParaRPr lang="en-US" sz="4500" dirty="0"/>
          </a:p>
        </p:txBody>
      </p:sp>
      <p:sp>
        <p:nvSpPr>
          <p:cNvPr id="2" name="Content Placeholder 1"/>
          <p:cNvSpPr>
            <a:spLocks noGrp="1"/>
          </p:cNvSpPr>
          <p:nvPr>
            <p:ph idx="1"/>
          </p:nvPr>
        </p:nvSpPr>
        <p:spPr/>
        <p:txBody>
          <a:bodyPr>
            <a:normAutofit/>
          </a:bodyPr>
          <a:lstStyle/>
          <a:p>
            <a:pPr marL="0" indent="0">
              <a:lnSpc>
                <a:spcPct val="150000"/>
              </a:lnSpc>
              <a:buNone/>
            </a:pPr>
            <a:r>
              <a:rPr lang="en-US" sz="2000" dirty="0">
                <a:latin typeface="Times New Roman" panose="02020603050405020304" pitchFamily="18" charset="0"/>
                <a:cs typeface="Times New Roman" panose="02020603050405020304" pitchFamily="18" charset="0"/>
              </a:rPr>
              <a:t>Your company has an Azure Active Directory (Azure AD) subscription.</a:t>
            </a:r>
          </a:p>
          <a:p>
            <a:pPr marL="0" indent="0">
              <a:lnSpc>
                <a:spcPct val="150000"/>
              </a:lnSpc>
              <a:buNone/>
            </a:pPr>
            <a:r>
              <a:rPr lang="en-US" sz="2000" dirty="0">
                <a:latin typeface="Times New Roman" panose="02020603050405020304" pitchFamily="18" charset="0"/>
                <a:cs typeface="Times New Roman" panose="02020603050405020304" pitchFamily="18" charset="0"/>
              </a:rPr>
              <a:t>You want to implement an Azure AD conditional access policy.</a:t>
            </a:r>
          </a:p>
          <a:p>
            <a:pPr marL="0" indent="0">
              <a:lnSpc>
                <a:spcPct val="150000"/>
              </a:lnSpc>
              <a:buNone/>
            </a:pPr>
            <a:r>
              <a:rPr lang="en-US" sz="2000" dirty="0">
                <a:latin typeface="Times New Roman" panose="02020603050405020304" pitchFamily="18" charset="0"/>
                <a:cs typeface="Times New Roman" panose="02020603050405020304" pitchFamily="18" charset="0"/>
              </a:rPr>
              <a:t>The policy must be configured to require members of the Global Administrators group to use Multi-Factor Authentication and an Azure AD-joined device when they connect to Azure AD from untrusted locations.</a:t>
            </a:r>
          </a:p>
          <a:p>
            <a:pPr marL="0" indent="0">
              <a:lnSpc>
                <a:spcPct val="150000"/>
              </a:lnSpc>
              <a:buNone/>
            </a:pPr>
            <a:r>
              <a:rPr lang="en-US" sz="2000" dirty="0">
                <a:latin typeface="Times New Roman" panose="02020603050405020304" pitchFamily="18" charset="0"/>
                <a:cs typeface="Times New Roman" panose="02020603050405020304" pitchFamily="18" charset="0"/>
              </a:rPr>
              <a:t>Solution: You access the multi-factor authentication page to alter the user settings.</a:t>
            </a:r>
          </a:p>
          <a:p>
            <a:pPr marL="0" indent="0">
              <a:lnSpc>
                <a:spcPct val="150000"/>
              </a:lnSpc>
              <a:buNone/>
            </a:pPr>
            <a:r>
              <a:rPr lang="en-US" sz="2000" dirty="0">
                <a:latin typeface="Times New Roman" panose="02020603050405020304" pitchFamily="18" charset="0"/>
                <a:cs typeface="Times New Roman" panose="02020603050405020304" pitchFamily="18" charset="0"/>
              </a:rPr>
              <a:t>Does the solution meet the goal?</a:t>
            </a:r>
          </a:p>
          <a:p>
            <a:pPr marL="0" indent="0">
              <a:lnSpc>
                <a:spcPct val="150000"/>
              </a:lnSpc>
              <a:buNone/>
            </a:pPr>
            <a:r>
              <a:rPr lang="en-US" sz="2000" dirty="0">
                <a:latin typeface="Times New Roman" panose="02020603050405020304" pitchFamily="18" charset="0"/>
                <a:cs typeface="Times New Roman" panose="02020603050405020304" pitchFamily="18" charset="0"/>
              </a:rPr>
              <a:t>A. Yes</a:t>
            </a:r>
          </a:p>
          <a:p>
            <a:pPr marL="0" indent="0">
              <a:lnSpc>
                <a:spcPct val="150000"/>
              </a:lnSpc>
              <a:buNone/>
            </a:pPr>
            <a:r>
              <a:rPr lang="en-US" sz="2000" dirty="0">
                <a:latin typeface="Times New Roman" panose="02020603050405020304" pitchFamily="18" charset="0"/>
                <a:cs typeface="Times New Roman" panose="02020603050405020304" pitchFamily="18" charset="0"/>
              </a:rPr>
              <a:t>B. No</a:t>
            </a:r>
          </a:p>
          <a:p>
            <a:pPr marL="0" indent="0">
              <a:lnSpc>
                <a:spcPct val="150000"/>
              </a:lnSpc>
              <a:buNone/>
            </a:pPr>
            <a:r>
              <a:rPr lang="en-US" sz="2000" b="1" dirty="0">
                <a:latin typeface="Times New Roman" panose="02020603050405020304" pitchFamily="18" charset="0"/>
                <a:cs typeface="Times New Roman" panose="02020603050405020304" pitchFamily="18" charset="0"/>
              </a:rPr>
              <a:t>ANS : B</a:t>
            </a:r>
          </a:p>
          <a:p>
            <a:pPr marL="0" indent="0">
              <a:buNone/>
            </a:pPr>
            <a:endParaRPr lang="en-US" sz="2300" b="1" dirty="0"/>
          </a:p>
          <a:p>
            <a:pPr marL="0" indent="0">
              <a:buNone/>
            </a:pPr>
            <a:endParaRPr lang="en-US" sz="2300" dirty="0"/>
          </a:p>
          <a:p>
            <a:endParaRPr lang="en-US" sz="2300" dirty="0"/>
          </a:p>
          <a:p>
            <a:endParaRPr lang="en-US" sz="2300" dirty="0"/>
          </a:p>
          <a:p>
            <a:endParaRPr lang="en-US" sz="2300" dirty="0"/>
          </a:p>
        </p:txBody>
      </p:sp>
      <p:sp>
        <p:nvSpPr>
          <p:cNvPr id="8" name="Rectangle 7"/>
          <p:cNvSpPr/>
          <p:nvPr/>
        </p:nvSpPr>
        <p:spPr>
          <a:xfrm rot="19423632">
            <a:off x="93968" y="2687140"/>
            <a:ext cx="12406084" cy="1670302"/>
          </a:xfrm>
          <a:prstGeom prst="rect">
            <a:avLst/>
          </a:prstGeom>
          <a:noFill/>
        </p:spPr>
        <p:txBody>
          <a:bodyPr wrap="none" lIns="114901" tIns="57454" rIns="114901" bIns="57454">
            <a:spAutoFit/>
          </a:bodyPr>
          <a:lstStyle/>
          <a:p>
            <a:pPr algn="ctr"/>
            <a:r>
              <a:rPr lang="en-US" sz="10100" dirty="0">
                <a:ln w="0"/>
                <a:solidFill>
                  <a:srgbClr val="4F81BD">
                    <a:alpha val="8000"/>
                  </a:srgbClr>
                </a:solidFill>
              </a:rPr>
              <a:t>Techlanders Solutions</a:t>
            </a:r>
          </a:p>
        </p:txBody>
      </p:sp>
    </p:spTree>
    <p:extLst>
      <p:ext uri="{BB962C8B-B14F-4D97-AF65-F5344CB8AC3E}">
        <p14:creationId xmlns:p14="http://schemas.microsoft.com/office/powerpoint/2010/main" val="395961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7" end="7"/>
                                            </p:txEl>
                                          </p:spTgt>
                                        </p:tgtEl>
                                        <p:attrNameLst>
                                          <p:attrName>style.visibility</p:attrName>
                                        </p:attrNameLst>
                                      </p:cBhvr>
                                      <p:to>
                                        <p:strVal val="visible"/>
                                      </p:to>
                                    </p:set>
                                    <p:animEffect transition="in" filter="fade">
                                      <p:cBhvr>
                                        <p:cTn id="7" dur="500"/>
                                        <p:tgtEl>
                                          <p:spTgt spid="2">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a:t>www.Techlanders.com</a:t>
            </a:r>
          </a:p>
        </p:txBody>
      </p:sp>
      <p:sp>
        <p:nvSpPr>
          <p:cNvPr id="4" name="Slide Number Placeholder 3"/>
          <p:cNvSpPr>
            <a:spLocks noGrp="1"/>
          </p:cNvSpPr>
          <p:nvPr>
            <p:ph type="sldNum" sz="quarter" idx="12"/>
          </p:nvPr>
        </p:nvSpPr>
        <p:spPr/>
        <p:txBody>
          <a:bodyPr/>
          <a:lstStyle/>
          <a:p>
            <a:fld id="{13F480B4-4699-41FE-89A7-96EFD1001786}" type="slidenum">
              <a:rPr lang="en-US" smtClean="0"/>
              <a:t>63</a:t>
            </a:fld>
            <a:endParaRPr lang="en-US"/>
          </a:p>
        </p:txBody>
      </p:sp>
      <p:sp>
        <p:nvSpPr>
          <p:cNvPr id="5" name="Title 4"/>
          <p:cNvSpPr>
            <a:spLocks noGrp="1"/>
          </p:cNvSpPr>
          <p:nvPr>
            <p:ph type="title"/>
          </p:nvPr>
        </p:nvSpPr>
        <p:spPr/>
        <p:txBody>
          <a:bodyPr>
            <a:noAutofit/>
          </a:bodyPr>
          <a:lstStyle/>
          <a:p>
            <a:r>
              <a:rPr lang="pt-BR" sz="4500" dirty="0"/>
              <a:t>Microsoft AZ-104 Exam Actual Questions</a:t>
            </a:r>
            <a:endParaRPr lang="en-US" sz="4500" dirty="0"/>
          </a:p>
        </p:txBody>
      </p:sp>
      <p:sp>
        <p:nvSpPr>
          <p:cNvPr id="2" name="Content Placeholder 1"/>
          <p:cNvSpPr>
            <a:spLocks noGrp="1"/>
          </p:cNvSpPr>
          <p:nvPr>
            <p:ph idx="1"/>
          </p:nvPr>
        </p:nvSpPr>
        <p:spPr/>
        <p:txBody>
          <a:bodyPr>
            <a:normAutofit/>
          </a:bodyPr>
          <a:lstStyle/>
          <a:p>
            <a:pPr marL="0" indent="0">
              <a:lnSpc>
                <a:spcPct val="150000"/>
              </a:lnSpc>
              <a:buNone/>
            </a:pPr>
            <a:r>
              <a:rPr lang="en-US" sz="2000" dirty="0">
                <a:latin typeface="Times New Roman" panose="02020603050405020304" pitchFamily="18" charset="0"/>
                <a:cs typeface="Times New Roman" panose="02020603050405020304" pitchFamily="18" charset="0"/>
              </a:rPr>
              <a:t>Your company has an Azure Active Directory (Azure AD) subscription.</a:t>
            </a:r>
          </a:p>
          <a:p>
            <a:pPr marL="0" indent="0">
              <a:lnSpc>
                <a:spcPct val="150000"/>
              </a:lnSpc>
              <a:buNone/>
            </a:pPr>
            <a:r>
              <a:rPr lang="en-US" sz="2000" dirty="0">
                <a:latin typeface="Times New Roman" panose="02020603050405020304" pitchFamily="18" charset="0"/>
                <a:cs typeface="Times New Roman" panose="02020603050405020304" pitchFamily="18" charset="0"/>
              </a:rPr>
              <a:t>You want to implement an Azure AD conditional access policy.</a:t>
            </a:r>
          </a:p>
          <a:p>
            <a:pPr marL="0" indent="0">
              <a:lnSpc>
                <a:spcPct val="150000"/>
              </a:lnSpc>
              <a:buNone/>
            </a:pPr>
            <a:r>
              <a:rPr lang="en-US" sz="2000" dirty="0">
                <a:latin typeface="Times New Roman" panose="02020603050405020304" pitchFamily="18" charset="0"/>
                <a:cs typeface="Times New Roman" panose="02020603050405020304" pitchFamily="18" charset="0"/>
              </a:rPr>
              <a:t>The policy must be configured to require members of the Global Administrators group to use Multi-Factor Authentication and an Azure AD-joined device when they connect to Azure AD from untrusted locations.</a:t>
            </a:r>
          </a:p>
          <a:p>
            <a:pPr marL="0" indent="0">
              <a:lnSpc>
                <a:spcPct val="150000"/>
              </a:lnSpc>
              <a:buNone/>
            </a:pPr>
            <a:r>
              <a:rPr lang="en-US" sz="2000" dirty="0">
                <a:latin typeface="Times New Roman" panose="02020603050405020304" pitchFamily="18" charset="0"/>
                <a:cs typeface="Times New Roman" panose="02020603050405020304" pitchFamily="18" charset="0"/>
              </a:rPr>
              <a:t>Solution: You access the Azure portal to alter the grant control of the Azure AD conditional access policy.</a:t>
            </a:r>
          </a:p>
          <a:p>
            <a:pPr marL="0" indent="0">
              <a:lnSpc>
                <a:spcPct val="150000"/>
              </a:lnSpc>
              <a:buNone/>
            </a:pPr>
            <a:r>
              <a:rPr lang="en-US" sz="2000" b="1" dirty="0">
                <a:latin typeface="Times New Roman" panose="02020603050405020304" pitchFamily="18" charset="0"/>
                <a:cs typeface="Times New Roman" panose="02020603050405020304" pitchFamily="18" charset="0"/>
              </a:rPr>
              <a:t>Does the solution meet the goal?</a:t>
            </a:r>
          </a:p>
          <a:p>
            <a:pPr marL="0" indent="0">
              <a:lnSpc>
                <a:spcPct val="150000"/>
              </a:lnSpc>
              <a:buNone/>
            </a:pPr>
            <a:r>
              <a:rPr lang="en-US" sz="2000" dirty="0">
                <a:latin typeface="Times New Roman" panose="02020603050405020304" pitchFamily="18" charset="0"/>
                <a:cs typeface="Times New Roman" panose="02020603050405020304" pitchFamily="18" charset="0"/>
              </a:rPr>
              <a:t>A. Yes</a:t>
            </a:r>
          </a:p>
          <a:p>
            <a:pPr marL="0" indent="0">
              <a:lnSpc>
                <a:spcPct val="150000"/>
              </a:lnSpc>
              <a:buNone/>
            </a:pPr>
            <a:r>
              <a:rPr lang="en-US" sz="2000" dirty="0">
                <a:latin typeface="Times New Roman" panose="02020603050405020304" pitchFamily="18" charset="0"/>
                <a:cs typeface="Times New Roman" panose="02020603050405020304" pitchFamily="18" charset="0"/>
              </a:rPr>
              <a:t>B. No</a:t>
            </a:r>
          </a:p>
          <a:p>
            <a:pPr marL="0" indent="0">
              <a:lnSpc>
                <a:spcPct val="150000"/>
              </a:lnSpc>
              <a:buNone/>
            </a:pPr>
            <a:r>
              <a:rPr lang="en-US" sz="2000" b="1" dirty="0">
                <a:solidFill>
                  <a:srgbClr val="FF0000"/>
                </a:solidFill>
                <a:latin typeface="Times New Roman" panose="02020603050405020304" pitchFamily="18" charset="0"/>
                <a:cs typeface="Times New Roman" panose="02020603050405020304" pitchFamily="18" charset="0"/>
              </a:rPr>
              <a:t>ANS : A</a:t>
            </a:r>
          </a:p>
          <a:p>
            <a:pPr marL="0" indent="0">
              <a:buNone/>
            </a:pPr>
            <a:endParaRPr lang="en-US" sz="2300" b="1" dirty="0"/>
          </a:p>
          <a:p>
            <a:pPr marL="0" indent="0">
              <a:buNone/>
            </a:pPr>
            <a:endParaRPr lang="en-US" sz="2300" dirty="0"/>
          </a:p>
          <a:p>
            <a:pPr marL="0" indent="0">
              <a:buNone/>
            </a:pPr>
            <a:endParaRPr lang="en-US" sz="2300" dirty="0"/>
          </a:p>
          <a:p>
            <a:pPr marL="0" indent="0">
              <a:buNone/>
            </a:pPr>
            <a:endParaRPr lang="en-US" sz="2300" dirty="0"/>
          </a:p>
          <a:p>
            <a:endParaRPr lang="en-US" sz="2300" dirty="0"/>
          </a:p>
        </p:txBody>
      </p:sp>
      <p:sp>
        <p:nvSpPr>
          <p:cNvPr id="8" name="Rectangle 7"/>
          <p:cNvSpPr/>
          <p:nvPr/>
        </p:nvSpPr>
        <p:spPr>
          <a:xfrm rot="19423632">
            <a:off x="93968" y="2687140"/>
            <a:ext cx="12406084" cy="1670302"/>
          </a:xfrm>
          <a:prstGeom prst="rect">
            <a:avLst/>
          </a:prstGeom>
          <a:noFill/>
        </p:spPr>
        <p:txBody>
          <a:bodyPr wrap="none" lIns="114901" tIns="57454" rIns="114901" bIns="57454">
            <a:spAutoFit/>
          </a:bodyPr>
          <a:lstStyle/>
          <a:p>
            <a:pPr algn="ctr"/>
            <a:r>
              <a:rPr lang="en-US" sz="10100" dirty="0">
                <a:ln w="0"/>
                <a:solidFill>
                  <a:srgbClr val="4F81BD">
                    <a:alpha val="8000"/>
                  </a:srgbClr>
                </a:solidFill>
              </a:rPr>
              <a:t>Techlanders Solutions</a:t>
            </a:r>
          </a:p>
        </p:txBody>
      </p:sp>
    </p:spTree>
    <p:extLst>
      <p:ext uri="{BB962C8B-B14F-4D97-AF65-F5344CB8AC3E}">
        <p14:creationId xmlns:p14="http://schemas.microsoft.com/office/powerpoint/2010/main" val="1582296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7" end="7"/>
                                            </p:txEl>
                                          </p:spTgt>
                                        </p:tgtEl>
                                        <p:attrNameLst>
                                          <p:attrName>style.visibility</p:attrName>
                                        </p:attrNameLst>
                                      </p:cBhvr>
                                      <p:to>
                                        <p:strVal val="visible"/>
                                      </p:to>
                                    </p:set>
                                    <p:animEffect transition="in" filter="fade">
                                      <p:cBhvr>
                                        <p:cTn id="7" dur="500"/>
                                        <p:tgtEl>
                                          <p:spTgt spid="2">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a:t>www.Techlanders.com</a:t>
            </a:r>
          </a:p>
        </p:txBody>
      </p:sp>
      <p:sp>
        <p:nvSpPr>
          <p:cNvPr id="4" name="Slide Number Placeholder 3"/>
          <p:cNvSpPr>
            <a:spLocks noGrp="1"/>
          </p:cNvSpPr>
          <p:nvPr>
            <p:ph type="sldNum" sz="quarter" idx="12"/>
          </p:nvPr>
        </p:nvSpPr>
        <p:spPr/>
        <p:txBody>
          <a:bodyPr/>
          <a:lstStyle/>
          <a:p>
            <a:fld id="{13F480B4-4699-41FE-89A7-96EFD1001786}" type="slidenum">
              <a:rPr lang="en-US" smtClean="0"/>
              <a:t>64</a:t>
            </a:fld>
            <a:endParaRPr lang="en-US"/>
          </a:p>
        </p:txBody>
      </p:sp>
      <p:sp>
        <p:nvSpPr>
          <p:cNvPr id="5" name="Title 4"/>
          <p:cNvSpPr>
            <a:spLocks noGrp="1"/>
          </p:cNvSpPr>
          <p:nvPr>
            <p:ph type="title"/>
          </p:nvPr>
        </p:nvSpPr>
        <p:spPr/>
        <p:txBody>
          <a:bodyPr>
            <a:noAutofit/>
          </a:bodyPr>
          <a:lstStyle/>
          <a:p>
            <a:r>
              <a:rPr lang="pt-BR" sz="4500" dirty="0"/>
              <a:t>Microsoft AZ-104 Exam Actual Questions</a:t>
            </a:r>
            <a:endParaRPr lang="en-US" sz="4500" dirty="0"/>
          </a:p>
        </p:txBody>
      </p:sp>
      <p:sp>
        <p:nvSpPr>
          <p:cNvPr id="2" name="Content Placeholder 1"/>
          <p:cNvSpPr>
            <a:spLocks noGrp="1"/>
          </p:cNvSpPr>
          <p:nvPr>
            <p:ph idx="1"/>
          </p:nvPr>
        </p:nvSpPr>
        <p:spPr/>
        <p:txBody>
          <a:bodyPr>
            <a:normAutofit/>
          </a:bodyPr>
          <a:lstStyle/>
          <a:p>
            <a:pPr marL="0" indent="0">
              <a:lnSpc>
                <a:spcPct val="150000"/>
              </a:lnSpc>
              <a:buNone/>
            </a:pPr>
            <a:r>
              <a:rPr lang="en-US" sz="2000" dirty="0">
                <a:latin typeface="Times New Roman" panose="02020603050405020304" pitchFamily="18" charset="0"/>
                <a:cs typeface="Times New Roman" panose="02020603050405020304" pitchFamily="18" charset="0"/>
              </a:rPr>
              <a:t>You are planning to deploy an Ubuntu Server virtual machine to your company's Azure subscription.</a:t>
            </a:r>
          </a:p>
          <a:p>
            <a:pPr marL="0" indent="0">
              <a:lnSpc>
                <a:spcPct val="150000"/>
              </a:lnSpc>
              <a:buNone/>
            </a:pPr>
            <a:r>
              <a:rPr lang="en-US" sz="2000" dirty="0">
                <a:latin typeface="Times New Roman" panose="02020603050405020304" pitchFamily="18" charset="0"/>
                <a:cs typeface="Times New Roman" panose="02020603050405020304" pitchFamily="18" charset="0"/>
              </a:rPr>
              <a:t>You are required to implement a custom deployment that includes adding a particular trusted root certification authority (CA).</a:t>
            </a:r>
          </a:p>
          <a:p>
            <a:pPr marL="0" indent="0">
              <a:lnSpc>
                <a:spcPct val="150000"/>
              </a:lnSpc>
              <a:buNone/>
            </a:pPr>
            <a:r>
              <a:rPr lang="en-US" sz="2000" dirty="0">
                <a:latin typeface="Times New Roman" panose="02020603050405020304" pitchFamily="18" charset="0"/>
                <a:cs typeface="Times New Roman" panose="02020603050405020304" pitchFamily="18" charset="0"/>
              </a:rPr>
              <a:t>Which of the following should you use to create the virtual machine?</a:t>
            </a:r>
          </a:p>
          <a:p>
            <a:pPr marL="0" indent="0">
              <a:lnSpc>
                <a:spcPct val="150000"/>
              </a:lnSpc>
              <a:buNone/>
            </a:pPr>
            <a:r>
              <a:rPr lang="en-US" sz="2000" dirty="0">
                <a:latin typeface="Times New Roman" panose="02020603050405020304" pitchFamily="18" charset="0"/>
                <a:cs typeface="Times New Roman" panose="02020603050405020304" pitchFamily="18" charset="0"/>
              </a:rPr>
              <a:t>A. The New-</a:t>
            </a:r>
            <a:r>
              <a:rPr lang="en-US" sz="2000" dirty="0" err="1">
                <a:latin typeface="Times New Roman" panose="02020603050405020304" pitchFamily="18" charset="0"/>
                <a:cs typeface="Times New Roman" panose="02020603050405020304" pitchFamily="18" charset="0"/>
              </a:rPr>
              <a:t>AzureRmVm</a:t>
            </a:r>
            <a:r>
              <a:rPr lang="en-US" sz="2000" dirty="0">
                <a:latin typeface="Times New Roman" panose="02020603050405020304" pitchFamily="18" charset="0"/>
                <a:cs typeface="Times New Roman" panose="02020603050405020304" pitchFamily="18" charset="0"/>
              </a:rPr>
              <a:t> cmdlet.</a:t>
            </a:r>
          </a:p>
          <a:p>
            <a:pPr marL="0" indent="0">
              <a:lnSpc>
                <a:spcPct val="150000"/>
              </a:lnSpc>
              <a:buNone/>
            </a:pPr>
            <a:r>
              <a:rPr lang="en-US" sz="2000" dirty="0">
                <a:latin typeface="Times New Roman" panose="02020603050405020304" pitchFamily="18" charset="0"/>
                <a:cs typeface="Times New Roman" panose="02020603050405020304" pitchFamily="18" charset="0"/>
              </a:rPr>
              <a:t>B. The New-</a:t>
            </a:r>
            <a:r>
              <a:rPr lang="en-US" sz="2000" dirty="0" err="1">
                <a:latin typeface="Times New Roman" panose="02020603050405020304" pitchFamily="18" charset="0"/>
                <a:cs typeface="Times New Roman" panose="02020603050405020304" pitchFamily="18" charset="0"/>
              </a:rPr>
              <a:t>AzVM</a:t>
            </a:r>
            <a:r>
              <a:rPr lang="en-US" sz="2000" dirty="0">
                <a:latin typeface="Times New Roman" panose="02020603050405020304" pitchFamily="18" charset="0"/>
                <a:cs typeface="Times New Roman" panose="02020603050405020304" pitchFamily="18" charset="0"/>
              </a:rPr>
              <a:t> cmdlet.</a:t>
            </a:r>
          </a:p>
          <a:p>
            <a:pPr marL="0" indent="0">
              <a:lnSpc>
                <a:spcPct val="150000"/>
              </a:lnSpc>
              <a:buNone/>
            </a:pPr>
            <a:r>
              <a:rPr lang="en-US" sz="2000" dirty="0">
                <a:latin typeface="Times New Roman" panose="02020603050405020304" pitchFamily="18" charset="0"/>
                <a:cs typeface="Times New Roman" panose="02020603050405020304" pitchFamily="18" charset="0"/>
              </a:rPr>
              <a:t>C. The Create-</a:t>
            </a:r>
            <a:r>
              <a:rPr lang="en-US" sz="2000" dirty="0" err="1">
                <a:latin typeface="Times New Roman" panose="02020603050405020304" pitchFamily="18" charset="0"/>
                <a:cs typeface="Times New Roman" panose="02020603050405020304" pitchFamily="18" charset="0"/>
              </a:rPr>
              <a:t>AzVM</a:t>
            </a:r>
            <a:r>
              <a:rPr lang="en-US" sz="2000" dirty="0">
                <a:latin typeface="Times New Roman" panose="02020603050405020304" pitchFamily="18" charset="0"/>
                <a:cs typeface="Times New Roman" panose="02020603050405020304" pitchFamily="18" charset="0"/>
              </a:rPr>
              <a:t> cmdlet.</a:t>
            </a:r>
          </a:p>
          <a:p>
            <a:pPr marL="0" indent="0">
              <a:lnSpc>
                <a:spcPct val="150000"/>
              </a:lnSpc>
              <a:buNone/>
            </a:pPr>
            <a:r>
              <a:rPr lang="en-US" sz="2000" dirty="0">
                <a:latin typeface="Times New Roman" panose="02020603050405020304" pitchFamily="18" charset="0"/>
                <a:cs typeface="Times New Roman" panose="02020603050405020304" pitchFamily="18" charset="0"/>
              </a:rPr>
              <a:t>D. The </a:t>
            </a:r>
            <a:r>
              <a:rPr lang="en-US" sz="2000" dirty="0" err="1">
                <a:latin typeface="Times New Roman" panose="02020603050405020304" pitchFamily="18" charset="0"/>
                <a:cs typeface="Times New Roman" panose="02020603050405020304" pitchFamily="18" charset="0"/>
              </a:rPr>
              <a:t>az</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vm</a:t>
            </a:r>
            <a:r>
              <a:rPr lang="en-US" sz="2000" dirty="0">
                <a:latin typeface="Times New Roman" panose="02020603050405020304" pitchFamily="18" charset="0"/>
                <a:cs typeface="Times New Roman" panose="02020603050405020304" pitchFamily="18" charset="0"/>
              </a:rPr>
              <a:t> create command</a:t>
            </a:r>
          </a:p>
          <a:p>
            <a:pPr marL="0" indent="0">
              <a:lnSpc>
                <a:spcPct val="150000"/>
              </a:lnSpc>
              <a:buNone/>
            </a:pPr>
            <a:r>
              <a:rPr lang="en-US" sz="2000" b="1" dirty="0">
                <a:solidFill>
                  <a:srgbClr val="FF0000"/>
                </a:solidFill>
                <a:latin typeface="Times New Roman" panose="02020603050405020304" pitchFamily="18" charset="0"/>
                <a:cs typeface="Times New Roman" panose="02020603050405020304" pitchFamily="18" charset="0"/>
              </a:rPr>
              <a:t>ANS : The </a:t>
            </a:r>
            <a:r>
              <a:rPr lang="en-US" sz="2000" b="1" dirty="0" err="1">
                <a:solidFill>
                  <a:srgbClr val="FF0000"/>
                </a:solidFill>
                <a:latin typeface="Times New Roman" panose="02020603050405020304" pitchFamily="18" charset="0"/>
                <a:cs typeface="Times New Roman" panose="02020603050405020304" pitchFamily="18" charset="0"/>
              </a:rPr>
              <a:t>az</a:t>
            </a:r>
            <a:r>
              <a:rPr lang="en-US" sz="2000" b="1" dirty="0">
                <a:solidFill>
                  <a:srgbClr val="FF0000"/>
                </a:solidFill>
                <a:latin typeface="Times New Roman" panose="02020603050405020304" pitchFamily="18" charset="0"/>
                <a:cs typeface="Times New Roman" panose="02020603050405020304" pitchFamily="18" charset="0"/>
              </a:rPr>
              <a:t> </a:t>
            </a:r>
            <a:r>
              <a:rPr lang="en-US" sz="2000" b="1" dirty="0" err="1">
                <a:solidFill>
                  <a:srgbClr val="FF0000"/>
                </a:solidFill>
                <a:latin typeface="Times New Roman" panose="02020603050405020304" pitchFamily="18" charset="0"/>
                <a:cs typeface="Times New Roman" panose="02020603050405020304" pitchFamily="18" charset="0"/>
              </a:rPr>
              <a:t>vm</a:t>
            </a:r>
            <a:r>
              <a:rPr lang="en-US" sz="2000" b="1" dirty="0">
                <a:solidFill>
                  <a:srgbClr val="FF0000"/>
                </a:solidFill>
                <a:latin typeface="Times New Roman" panose="02020603050405020304" pitchFamily="18" charset="0"/>
                <a:cs typeface="Times New Roman" panose="02020603050405020304" pitchFamily="18" charset="0"/>
              </a:rPr>
              <a:t> create command.</a:t>
            </a:r>
          </a:p>
          <a:p>
            <a:pPr marL="0" indent="0">
              <a:buNone/>
            </a:pPr>
            <a:endParaRPr lang="en-US" sz="2300" b="1" dirty="0"/>
          </a:p>
          <a:p>
            <a:pPr marL="0" indent="0">
              <a:buNone/>
            </a:pPr>
            <a:endParaRPr lang="en-US" sz="2300" dirty="0"/>
          </a:p>
          <a:p>
            <a:pPr marL="0" indent="0">
              <a:buNone/>
            </a:pPr>
            <a:endParaRPr lang="en-US" sz="2300" dirty="0"/>
          </a:p>
          <a:p>
            <a:pPr marL="0" indent="0">
              <a:buNone/>
            </a:pPr>
            <a:endParaRPr lang="en-US" sz="2300" dirty="0"/>
          </a:p>
          <a:p>
            <a:endParaRPr lang="en-US" sz="2300" dirty="0"/>
          </a:p>
        </p:txBody>
      </p:sp>
      <p:sp>
        <p:nvSpPr>
          <p:cNvPr id="8" name="Rectangle 7"/>
          <p:cNvSpPr/>
          <p:nvPr/>
        </p:nvSpPr>
        <p:spPr>
          <a:xfrm rot="19423632">
            <a:off x="93968" y="2687140"/>
            <a:ext cx="12406084" cy="1670302"/>
          </a:xfrm>
          <a:prstGeom prst="rect">
            <a:avLst/>
          </a:prstGeom>
          <a:noFill/>
        </p:spPr>
        <p:txBody>
          <a:bodyPr wrap="none" lIns="114901" tIns="57454" rIns="114901" bIns="57454">
            <a:spAutoFit/>
          </a:bodyPr>
          <a:lstStyle/>
          <a:p>
            <a:pPr algn="ctr"/>
            <a:r>
              <a:rPr lang="en-US" sz="10100" dirty="0">
                <a:ln w="0"/>
                <a:solidFill>
                  <a:srgbClr val="4F81BD">
                    <a:alpha val="8000"/>
                  </a:srgbClr>
                </a:solidFill>
              </a:rPr>
              <a:t>Techlanders Solutions</a:t>
            </a:r>
          </a:p>
        </p:txBody>
      </p:sp>
    </p:spTree>
    <p:extLst>
      <p:ext uri="{BB962C8B-B14F-4D97-AF65-F5344CB8AC3E}">
        <p14:creationId xmlns:p14="http://schemas.microsoft.com/office/powerpoint/2010/main" val="17106209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7" end="7"/>
                                            </p:txEl>
                                          </p:spTgt>
                                        </p:tgtEl>
                                        <p:attrNameLst>
                                          <p:attrName>style.visibility</p:attrName>
                                        </p:attrNameLst>
                                      </p:cBhvr>
                                      <p:to>
                                        <p:strVal val="visible"/>
                                      </p:to>
                                    </p:set>
                                    <p:animEffect transition="in" filter="fade">
                                      <p:cBhvr>
                                        <p:cTn id="7" dur="500"/>
                                        <p:tgtEl>
                                          <p:spTgt spid="2">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a:t>www.Techlanders.com</a:t>
            </a:r>
          </a:p>
        </p:txBody>
      </p:sp>
      <p:sp>
        <p:nvSpPr>
          <p:cNvPr id="4" name="Slide Number Placeholder 3"/>
          <p:cNvSpPr>
            <a:spLocks noGrp="1"/>
          </p:cNvSpPr>
          <p:nvPr>
            <p:ph type="sldNum" sz="quarter" idx="12"/>
          </p:nvPr>
        </p:nvSpPr>
        <p:spPr/>
        <p:txBody>
          <a:bodyPr/>
          <a:lstStyle/>
          <a:p>
            <a:fld id="{13F480B4-4699-41FE-89A7-96EFD1001786}" type="slidenum">
              <a:rPr lang="en-US" smtClean="0"/>
              <a:t>65</a:t>
            </a:fld>
            <a:endParaRPr lang="en-US"/>
          </a:p>
        </p:txBody>
      </p:sp>
      <p:sp>
        <p:nvSpPr>
          <p:cNvPr id="5" name="Title 4"/>
          <p:cNvSpPr>
            <a:spLocks noGrp="1"/>
          </p:cNvSpPr>
          <p:nvPr>
            <p:ph type="title"/>
          </p:nvPr>
        </p:nvSpPr>
        <p:spPr/>
        <p:txBody>
          <a:bodyPr>
            <a:noAutofit/>
          </a:bodyPr>
          <a:lstStyle/>
          <a:p>
            <a:r>
              <a:rPr lang="pt-BR" sz="4500" dirty="0"/>
              <a:t>Microsoft AZ-104 Exam Actual Questions</a:t>
            </a:r>
            <a:endParaRPr lang="en-US" sz="4500" dirty="0"/>
          </a:p>
        </p:txBody>
      </p:sp>
      <p:sp>
        <p:nvSpPr>
          <p:cNvPr id="2" name="Content Placeholder 1"/>
          <p:cNvSpPr>
            <a:spLocks noGrp="1"/>
          </p:cNvSpPr>
          <p:nvPr>
            <p:ph idx="1"/>
          </p:nvPr>
        </p:nvSpPr>
        <p:spPr/>
        <p:txBody>
          <a:bodyPr>
            <a:normAutofit fontScale="85000" lnSpcReduction="20000"/>
          </a:bodyPr>
          <a:lstStyle/>
          <a:p>
            <a:pPr marL="0" indent="0">
              <a:lnSpc>
                <a:spcPct val="150000"/>
              </a:lnSpc>
              <a:buNone/>
            </a:pPr>
            <a:r>
              <a:rPr lang="en-US" sz="2000" dirty="0">
                <a:latin typeface="Times New Roman" panose="02020603050405020304" pitchFamily="18" charset="0"/>
                <a:cs typeface="Times New Roman" panose="02020603050405020304" pitchFamily="18" charset="0"/>
              </a:rPr>
              <a:t>Your company has a Microsoft Azure subscription. The company has datacenters in Los Angeles and New York.</a:t>
            </a:r>
          </a:p>
          <a:p>
            <a:pPr marL="0" indent="0">
              <a:lnSpc>
                <a:spcPct val="150000"/>
              </a:lnSpc>
              <a:buNone/>
            </a:pPr>
            <a:r>
              <a:rPr lang="en-US" sz="2000" dirty="0">
                <a:latin typeface="Times New Roman" panose="02020603050405020304" pitchFamily="18" charset="0"/>
                <a:cs typeface="Times New Roman" panose="02020603050405020304" pitchFamily="18" charset="0"/>
              </a:rPr>
              <a:t>You are configuring the two datacenters as geo-clustered sites for site resiliency. You need to recommend an Azure storage redundancy option. You have the following data storage requirements:</a:t>
            </a:r>
          </a:p>
          <a:p>
            <a:pPr marL="0" indent="0">
              <a:lnSpc>
                <a:spcPct val="150000"/>
              </a:lnSpc>
              <a:buNone/>
            </a:pPr>
            <a:r>
              <a:rPr lang="en-US" sz="2000" dirty="0">
                <a:latin typeface="Times New Roman" panose="02020603050405020304" pitchFamily="18" charset="0"/>
                <a:cs typeface="Times New Roman" panose="02020603050405020304" pitchFamily="18" charset="0"/>
              </a:rPr>
              <a:t>✑ Data must be stored on multiple nodes.</a:t>
            </a:r>
          </a:p>
          <a:p>
            <a:pPr marL="0" indent="0">
              <a:lnSpc>
                <a:spcPct val="150000"/>
              </a:lnSpc>
              <a:buNone/>
            </a:pPr>
            <a:r>
              <a:rPr lang="en-US" sz="2000" dirty="0">
                <a:latin typeface="Times New Roman" panose="02020603050405020304" pitchFamily="18" charset="0"/>
                <a:cs typeface="Times New Roman" panose="02020603050405020304" pitchFamily="18" charset="0"/>
              </a:rPr>
              <a:t>✑ Data must be stored on nodes in separate geographic locations.</a:t>
            </a:r>
          </a:p>
          <a:p>
            <a:pPr marL="0" indent="0">
              <a:lnSpc>
                <a:spcPct val="150000"/>
              </a:lnSpc>
              <a:buNone/>
            </a:pPr>
            <a:r>
              <a:rPr lang="en-US" sz="2000" dirty="0">
                <a:latin typeface="Times New Roman" panose="02020603050405020304" pitchFamily="18" charset="0"/>
                <a:cs typeface="Times New Roman" panose="02020603050405020304" pitchFamily="18" charset="0"/>
              </a:rPr>
              <a:t>✑ Data can be read from the secondary location as well as from the primary location.</a:t>
            </a:r>
          </a:p>
          <a:p>
            <a:pPr marL="0" indent="0">
              <a:lnSpc>
                <a:spcPct val="150000"/>
              </a:lnSpc>
              <a:buNone/>
            </a:pPr>
            <a:r>
              <a:rPr lang="en-US" sz="2000" dirty="0">
                <a:latin typeface="Times New Roman" panose="02020603050405020304" pitchFamily="18" charset="0"/>
                <a:cs typeface="Times New Roman" panose="02020603050405020304" pitchFamily="18" charset="0"/>
              </a:rPr>
              <a:t>Which of the following Azure stored redundancy options should you recommend?</a:t>
            </a:r>
          </a:p>
          <a:p>
            <a:pPr marL="0" indent="0">
              <a:lnSpc>
                <a:spcPct val="150000"/>
              </a:lnSpc>
              <a:buNone/>
            </a:pPr>
            <a:r>
              <a:rPr lang="en-US" sz="2000" dirty="0">
                <a:latin typeface="Times New Roman" panose="02020603050405020304" pitchFamily="18" charset="0"/>
                <a:cs typeface="Times New Roman" panose="02020603050405020304" pitchFamily="18" charset="0"/>
              </a:rPr>
              <a:t>A. Geo-redundant storage</a:t>
            </a:r>
          </a:p>
          <a:p>
            <a:pPr marL="0" indent="0">
              <a:lnSpc>
                <a:spcPct val="150000"/>
              </a:lnSpc>
              <a:buNone/>
            </a:pPr>
            <a:r>
              <a:rPr lang="en-US" sz="2000" dirty="0">
                <a:latin typeface="Times New Roman" panose="02020603050405020304" pitchFamily="18" charset="0"/>
                <a:cs typeface="Times New Roman" panose="02020603050405020304" pitchFamily="18" charset="0"/>
              </a:rPr>
              <a:t>B. Read-only geo-redundant storage</a:t>
            </a:r>
          </a:p>
          <a:p>
            <a:pPr marL="0" indent="0">
              <a:lnSpc>
                <a:spcPct val="150000"/>
              </a:lnSpc>
              <a:buNone/>
            </a:pPr>
            <a:r>
              <a:rPr lang="en-US" sz="2000" dirty="0">
                <a:latin typeface="Times New Roman" panose="02020603050405020304" pitchFamily="18" charset="0"/>
                <a:cs typeface="Times New Roman" panose="02020603050405020304" pitchFamily="18" charset="0"/>
              </a:rPr>
              <a:t>C. Zone-redundant storage</a:t>
            </a:r>
          </a:p>
          <a:p>
            <a:pPr marL="0" indent="0">
              <a:lnSpc>
                <a:spcPct val="150000"/>
              </a:lnSpc>
              <a:buNone/>
            </a:pPr>
            <a:r>
              <a:rPr lang="en-US" sz="2000" dirty="0">
                <a:latin typeface="Times New Roman" panose="02020603050405020304" pitchFamily="18" charset="0"/>
                <a:cs typeface="Times New Roman" panose="02020603050405020304" pitchFamily="18" charset="0"/>
              </a:rPr>
              <a:t>D. Locally redundant storage</a:t>
            </a:r>
          </a:p>
          <a:p>
            <a:pPr marL="0" indent="0">
              <a:lnSpc>
                <a:spcPct val="150000"/>
              </a:lnSpc>
              <a:buNone/>
            </a:pPr>
            <a:r>
              <a:rPr lang="en-US" sz="2000" b="1" dirty="0">
                <a:solidFill>
                  <a:srgbClr val="FF0000"/>
                </a:solidFill>
                <a:latin typeface="Times New Roman" panose="02020603050405020304" pitchFamily="18" charset="0"/>
                <a:cs typeface="Times New Roman" panose="02020603050405020304" pitchFamily="18" charset="0"/>
              </a:rPr>
              <a:t>ANS : Read-only geo-redundant storage </a:t>
            </a:r>
            <a:endParaRPr lang="en-US" sz="2300" b="1" dirty="0"/>
          </a:p>
          <a:p>
            <a:pPr marL="0" indent="0">
              <a:buNone/>
            </a:pPr>
            <a:endParaRPr lang="en-US" sz="2300" dirty="0"/>
          </a:p>
          <a:p>
            <a:pPr marL="0" indent="0">
              <a:buNone/>
            </a:pPr>
            <a:endParaRPr lang="en-US" sz="2300" dirty="0"/>
          </a:p>
          <a:p>
            <a:pPr marL="0" indent="0">
              <a:buNone/>
            </a:pPr>
            <a:endParaRPr lang="en-US" sz="2300" dirty="0"/>
          </a:p>
          <a:p>
            <a:endParaRPr lang="en-US" sz="2300" dirty="0"/>
          </a:p>
        </p:txBody>
      </p:sp>
      <p:sp>
        <p:nvSpPr>
          <p:cNvPr id="8" name="Rectangle 7"/>
          <p:cNvSpPr/>
          <p:nvPr/>
        </p:nvSpPr>
        <p:spPr>
          <a:xfrm rot="19423632">
            <a:off x="93968" y="2687140"/>
            <a:ext cx="12406084" cy="1670302"/>
          </a:xfrm>
          <a:prstGeom prst="rect">
            <a:avLst/>
          </a:prstGeom>
          <a:noFill/>
        </p:spPr>
        <p:txBody>
          <a:bodyPr wrap="none" lIns="114901" tIns="57454" rIns="114901" bIns="57454">
            <a:spAutoFit/>
          </a:bodyPr>
          <a:lstStyle/>
          <a:p>
            <a:pPr algn="ctr"/>
            <a:r>
              <a:rPr lang="en-US" sz="10100" dirty="0">
                <a:ln w="0"/>
                <a:solidFill>
                  <a:srgbClr val="4F81BD">
                    <a:alpha val="8000"/>
                  </a:srgbClr>
                </a:solidFill>
              </a:rPr>
              <a:t>Techlanders Solutions</a:t>
            </a:r>
          </a:p>
        </p:txBody>
      </p:sp>
    </p:spTree>
    <p:extLst>
      <p:ext uri="{BB962C8B-B14F-4D97-AF65-F5344CB8AC3E}">
        <p14:creationId xmlns:p14="http://schemas.microsoft.com/office/powerpoint/2010/main" val="4228670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a:t>www.Techlanders.com</a:t>
            </a:r>
          </a:p>
        </p:txBody>
      </p:sp>
      <p:sp>
        <p:nvSpPr>
          <p:cNvPr id="4" name="Slide Number Placeholder 3"/>
          <p:cNvSpPr>
            <a:spLocks noGrp="1"/>
          </p:cNvSpPr>
          <p:nvPr>
            <p:ph type="sldNum" sz="quarter" idx="12"/>
          </p:nvPr>
        </p:nvSpPr>
        <p:spPr/>
        <p:txBody>
          <a:bodyPr/>
          <a:lstStyle/>
          <a:p>
            <a:fld id="{13F480B4-4699-41FE-89A7-96EFD1001786}" type="slidenum">
              <a:rPr lang="en-US" smtClean="0"/>
              <a:t>66</a:t>
            </a:fld>
            <a:endParaRPr lang="en-US"/>
          </a:p>
        </p:txBody>
      </p:sp>
      <p:sp>
        <p:nvSpPr>
          <p:cNvPr id="5" name="Title 4"/>
          <p:cNvSpPr>
            <a:spLocks noGrp="1"/>
          </p:cNvSpPr>
          <p:nvPr>
            <p:ph type="title"/>
          </p:nvPr>
        </p:nvSpPr>
        <p:spPr/>
        <p:txBody>
          <a:bodyPr>
            <a:noAutofit/>
          </a:bodyPr>
          <a:lstStyle/>
          <a:p>
            <a:r>
              <a:rPr lang="pt-BR" sz="4500" dirty="0"/>
              <a:t>Microsoft AZ-104 Exam Actual Questions</a:t>
            </a:r>
            <a:endParaRPr lang="en-US" sz="4500" dirty="0"/>
          </a:p>
        </p:txBody>
      </p:sp>
      <p:sp>
        <p:nvSpPr>
          <p:cNvPr id="2" name="Content Placeholder 1"/>
          <p:cNvSpPr>
            <a:spLocks noGrp="1"/>
          </p:cNvSpPr>
          <p:nvPr>
            <p:ph idx="1"/>
          </p:nvPr>
        </p:nvSpPr>
        <p:spPr/>
        <p:txBody>
          <a:bodyPr>
            <a:normAutofit/>
          </a:bodyPr>
          <a:lstStyle/>
          <a:p>
            <a:pPr>
              <a:lnSpc>
                <a:spcPct val="150000"/>
              </a:lnSpc>
            </a:pPr>
            <a:r>
              <a:rPr lang="en-US" sz="2000" dirty="0">
                <a:latin typeface="Times New Roman" panose="02020603050405020304" pitchFamily="18" charset="0"/>
                <a:cs typeface="Times New Roman" panose="02020603050405020304" pitchFamily="18" charset="0"/>
              </a:rPr>
              <a:t>av</a:t>
            </a:r>
            <a:endParaRPr lang="en-US" sz="2000" b="1" dirty="0">
              <a:latin typeface="Times New Roman" panose="02020603050405020304" pitchFamily="18" charset="0"/>
              <a:cs typeface="Times New Roman" panose="02020603050405020304" pitchFamily="18" charset="0"/>
            </a:endParaRPr>
          </a:p>
          <a:p>
            <a:pPr>
              <a:lnSpc>
                <a:spcPct val="150000"/>
              </a:lnSpc>
            </a:pPr>
            <a:endParaRPr lang="en-US" sz="2000" b="1" dirty="0">
              <a:latin typeface="Times New Roman" panose="02020603050405020304" pitchFamily="18" charset="0"/>
              <a:cs typeface="Times New Roman" panose="02020603050405020304" pitchFamily="18" charset="0"/>
            </a:endParaRPr>
          </a:p>
          <a:p>
            <a:pPr marL="0" indent="0">
              <a:buNone/>
            </a:pPr>
            <a:endParaRPr lang="en-US" sz="2300" b="1" dirty="0"/>
          </a:p>
          <a:p>
            <a:pPr marL="0" indent="0">
              <a:buNone/>
            </a:pPr>
            <a:endParaRPr lang="en-US" sz="2300" dirty="0"/>
          </a:p>
          <a:p>
            <a:endParaRPr lang="en-US" sz="2300" dirty="0"/>
          </a:p>
          <a:p>
            <a:endParaRPr lang="en-US" sz="2300" dirty="0"/>
          </a:p>
          <a:p>
            <a:endParaRPr lang="en-US" sz="2300" dirty="0"/>
          </a:p>
        </p:txBody>
      </p:sp>
      <p:sp>
        <p:nvSpPr>
          <p:cNvPr id="8" name="Rectangle 7"/>
          <p:cNvSpPr/>
          <p:nvPr/>
        </p:nvSpPr>
        <p:spPr>
          <a:xfrm rot="19423632">
            <a:off x="93968" y="2687140"/>
            <a:ext cx="12406084" cy="1670302"/>
          </a:xfrm>
          <a:prstGeom prst="rect">
            <a:avLst/>
          </a:prstGeom>
          <a:noFill/>
        </p:spPr>
        <p:txBody>
          <a:bodyPr wrap="none" lIns="114901" tIns="57454" rIns="114901" bIns="57454">
            <a:spAutoFit/>
          </a:bodyPr>
          <a:lstStyle/>
          <a:p>
            <a:pPr algn="ctr"/>
            <a:r>
              <a:rPr lang="en-US" sz="10100" dirty="0">
                <a:ln w="0"/>
                <a:solidFill>
                  <a:srgbClr val="4F81BD">
                    <a:alpha val="8000"/>
                  </a:srgbClr>
                </a:solidFill>
              </a:rPr>
              <a:t>Techlanders Solutions</a:t>
            </a:r>
          </a:p>
        </p:txBody>
      </p:sp>
    </p:spTree>
    <p:extLst>
      <p:ext uri="{BB962C8B-B14F-4D97-AF65-F5344CB8AC3E}">
        <p14:creationId xmlns:p14="http://schemas.microsoft.com/office/powerpoint/2010/main" val="264384436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a:t>www.Techlanders.com</a:t>
            </a:r>
          </a:p>
        </p:txBody>
      </p:sp>
      <p:sp>
        <p:nvSpPr>
          <p:cNvPr id="4" name="Slide Number Placeholder 3"/>
          <p:cNvSpPr>
            <a:spLocks noGrp="1"/>
          </p:cNvSpPr>
          <p:nvPr>
            <p:ph type="sldNum" sz="quarter" idx="12"/>
          </p:nvPr>
        </p:nvSpPr>
        <p:spPr/>
        <p:txBody>
          <a:bodyPr/>
          <a:lstStyle/>
          <a:p>
            <a:fld id="{13F480B4-4699-41FE-89A7-96EFD1001786}" type="slidenum">
              <a:rPr lang="en-US" smtClean="0"/>
              <a:t>67</a:t>
            </a:fld>
            <a:endParaRPr lang="en-US"/>
          </a:p>
        </p:txBody>
      </p:sp>
      <p:sp>
        <p:nvSpPr>
          <p:cNvPr id="11" name="Title 9">
            <a:extLst>
              <a:ext uri="{FF2B5EF4-FFF2-40B4-BE49-F238E27FC236}">
                <a16:creationId xmlns:a16="http://schemas.microsoft.com/office/drawing/2014/main" id="{EE348413-46D0-351E-2B5B-EF0EFBFD8014}"/>
              </a:ext>
            </a:extLst>
          </p:cNvPr>
          <p:cNvSpPr>
            <a:spLocks noGrp="1"/>
          </p:cNvSpPr>
          <p:nvPr>
            <p:ph type="title"/>
          </p:nvPr>
        </p:nvSpPr>
        <p:spPr>
          <a:xfrm>
            <a:off x="762000" y="1981200"/>
            <a:ext cx="11521440" cy="2743200"/>
          </a:xfrm>
        </p:spPr>
        <p:txBody>
          <a:bodyPr>
            <a:normAutofit/>
          </a:bodyPr>
          <a:lstStyle/>
          <a:p>
            <a:r>
              <a:rPr lang="en-US" sz="8000" u="none" dirty="0"/>
              <a:t>Azure RDS Services</a:t>
            </a:r>
            <a:endParaRPr lang="en-US" u="none" dirty="0"/>
          </a:p>
        </p:txBody>
      </p:sp>
    </p:spTree>
    <p:extLst>
      <p:ext uri="{BB962C8B-B14F-4D97-AF65-F5344CB8AC3E}">
        <p14:creationId xmlns:p14="http://schemas.microsoft.com/office/powerpoint/2010/main" val="273359115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a:t>www.Techlanders.com</a:t>
            </a:r>
          </a:p>
        </p:txBody>
      </p:sp>
      <p:sp>
        <p:nvSpPr>
          <p:cNvPr id="4" name="Slide Number Placeholder 3"/>
          <p:cNvSpPr>
            <a:spLocks noGrp="1"/>
          </p:cNvSpPr>
          <p:nvPr>
            <p:ph type="sldNum" sz="quarter" idx="12"/>
          </p:nvPr>
        </p:nvSpPr>
        <p:spPr/>
        <p:txBody>
          <a:bodyPr/>
          <a:lstStyle/>
          <a:p>
            <a:fld id="{13F480B4-4699-41FE-89A7-96EFD1001786}" type="slidenum">
              <a:rPr lang="en-US" smtClean="0"/>
              <a:t>68</a:t>
            </a:fld>
            <a:endParaRPr lang="en-US"/>
          </a:p>
        </p:txBody>
      </p:sp>
      <p:sp>
        <p:nvSpPr>
          <p:cNvPr id="5" name="Title 4"/>
          <p:cNvSpPr>
            <a:spLocks noGrp="1"/>
          </p:cNvSpPr>
          <p:nvPr>
            <p:ph type="title"/>
          </p:nvPr>
        </p:nvSpPr>
        <p:spPr/>
        <p:txBody>
          <a:bodyPr>
            <a:noAutofit/>
          </a:bodyPr>
          <a:lstStyle/>
          <a:p>
            <a:r>
              <a:rPr lang="en-US" sz="4500" dirty="0"/>
              <a:t>Azure Database Services  </a:t>
            </a:r>
          </a:p>
        </p:txBody>
      </p:sp>
      <p:sp>
        <p:nvSpPr>
          <p:cNvPr id="2" name="Content Placeholder 1"/>
          <p:cNvSpPr>
            <a:spLocks noGrp="1"/>
          </p:cNvSpPr>
          <p:nvPr>
            <p:ph idx="1"/>
          </p:nvPr>
        </p:nvSpPr>
        <p:spPr>
          <a:xfrm>
            <a:off x="640080" y="1463040"/>
            <a:ext cx="5684520" cy="5071534"/>
          </a:xfrm>
        </p:spPr>
        <p:txBody>
          <a:bodyPr>
            <a:normAutofit fontScale="92500"/>
          </a:bodyPr>
          <a:lstStyle/>
          <a:p>
            <a:pPr marL="480781" indent="-342900" algn="just">
              <a:lnSpc>
                <a:spcPct val="150000"/>
              </a:lnSpc>
            </a:pPr>
            <a:r>
              <a:rPr lang="en-US" sz="2000" dirty="0">
                <a:latin typeface="Times New Roman" panose="02020603050405020304" pitchFamily="18" charset="0"/>
                <a:cs typeface="Times New Roman" panose="02020603050405020304" pitchFamily="18" charset="0"/>
              </a:rPr>
              <a:t>Azure SQL/NoSQL databases are one of the basic and fundamental building blocks offered by Microsoft Azure as part of its fully managed services.</a:t>
            </a:r>
          </a:p>
          <a:p>
            <a:pPr marL="480781" indent="-342900" algn="just">
              <a:lnSpc>
                <a:spcPct val="150000"/>
              </a:lnSpc>
            </a:pPr>
            <a:r>
              <a:rPr lang="en-US" sz="2000" dirty="0">
                <a:latin typeface="Times New Roman" panose="02020603050405020304" pitchFamily="18" charset="0"/>
                <a:cs typeface="Times New Roman" panose="02020603050405020304" pitchFamily="18" charset="0"/>
              </a:rPr>
              <a:t>Azure provides various SQL/NoSQL servers and traditional SQL database tools to make database migration simple, guided and automated with a single click from the Azure portal. Users can simply deploy one or more databases to virtual machines or apps as part of Azure’s shared elastic pools by using various database services.</a:t>
            </a:r>
            <a:endParaRPr lang="en-US" sz="2300" dirty="0"/>
          </a:p>
        </p:txBody>
      </p:sp>
      <p:pic>
        <p:nvPicPr>
          <p:cNvPr id="3074" name="Picture 2" descr="Azure Database Service - javatpoint">
            <a:extLst>
              <a:ext uri="{FF2B5EF4-FFF2-40B4-BE49-F238E27FC236}">
                <a16:creationId xmlns:a16="http://schemas.microsoft.com/office/drawing/2014/main" id="{D9CEEB7A-BCB0-8067-FC13-23C28012DC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77002" y="1752600"/>
            <a:ext cx="619125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63964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1000"/>
                                        <p:tgtEl>
                                          <p:spTgt spid="2">
                                            <p:txEl>
                                              <p:pRg st="0" end="0"/>
                                            </p:txEl>
                                          </p:spTgt>
                                        </p:tgtEl>
                                      </p:cBhvr>
                                    </p:animEffect>
                                    <p:anim calcmode="lin" valueType="num">
                                      <p:cBhvr>
                                        <p:cTn id="8"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1000"/>
                                        <p:tgtEl>
                                          <p:spTgt spid="2">
                                            <p:txEl>
                                              <p:pRg st="1" end="1"/>
                                            </p:txEl>
                                          </p:spTgt>
                                        </p:tgtEl>
                                      </p:cBhvr>
                                    </p:animEffect>
                                    <p:anim calcmode="lin" valueType="num">
                                      <p:cBhvr>
                                        <p:cTn id="13" dur="1000" fill="hold"/>
                                        <p:tgtEl>
                                          <p:spTgt spid="2">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2">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a:t>www.Techlanders.com</a:t>
            </a:r>
          </a:p>
        </p:txBody>
      </p:sp>
      <p:sp>
        <p:nvSpPr>
          <p:cNvPr id="4" name="Slide Number Placeholder 3"/>
          <p:cNvSpPr>
            <a:spLocks noGrp="1"/>
          </p:cNvSpPr>
          <p:nvPr>
            <p:ph type="sldNum" sz="quarter" idx="12"/>
          </p:nvPr>
        </p:nvSpPr>
        <p:spPr/>
        <p:txBody>
          <a:bodyPr/>
          <a:lstStyle/>
          <a:p>
            <a:fld id="{13F480B4-4699-41FE-89A7-96EFD1001786}" type="slidenum">
              <a:rPr lang="en-US" smtClean="0"/>
              <a:t>69</a:t>
            </a:fld>
            <a:endParaRPr lang="en-US"/>
          </a:p>
        </p:txBody>
      </p:sp>
      <p:sp>
        <p:nvSpPr>
          <p:cNvPr id="5" name="Title 4"/>
          <p:cNvSpPr>
            <a:spLocks noGrp="1"/>
          </p:cNvSpPr>
          <p:nvPr>
            <p:ph type="title"/>
          </p:nvPr>
        </p:nvSpPr>
        <p:spPr/>
        <p:txBody>
          <a:bodyPr>
            <a:noAutofit/>
          </a:bodyPr>
          <a:lstStyle/>
          <a:p>
            <a:r>
              <a:rPr lang="en-US" sz="4500" dirty="0"/>
              <a:t>Azure Database Services  </a:t>
            </a:r>
          </a:p>
        </p:txBody>
      </p:sp>
      <p:sp>
        <p:nvSpPr>
          <p:cNvPr id="11" name="TextBox 10">
            <a:extLst>
              <a:ext uri="{FF2B5EF4-FFF2-40B4-BE49-F238E27FC236}">
                <a16:creationId xmlns:a16="http://schemas.microsoft.com/office/drawing/2014/main" id="{81CADFBD-44DE-3E57-3D2E-244082A4938E}"/>
              </a:ext>
            </a:extLst>
          </p:cNvPr>
          <p:cNvSpPr txBox="1"/>
          <p:nvPr/>
        </p:nvSpPr>
        <p:spPr>
          <a:xfrm>
            <a:off x="228600" y="1325712"/>
            <a:ext cx="12115799" cy="4191981"/>
          </a:xfrm>
          <a:prstGeom prst="rect">
            <a:avLst/>
          </a:prstGeom>
          <a:noFill/>
        </p:spPr>
        <p:txBody>
          <a:bodyPr wrap="square">
            <a:spAutoFit/>
          </a:bodyPr>
          <a:lstStyle/>
          <a:p>
            <a:pPr marL="342900" indent="-342900" algn="l" fontAlgn="base">
              <a:lnSpc>
                <a:spcPct val="150000"/>
              </a:lnSpc>
              <a:buFont typeface="Arial" panose="020B0604020202020204" pitchFamily="34" charset="0"/>
              <a:buChar char="•"/>
            </a:pPr>
            <a:r>
              <a:rPr lang="en-US" sz="2000" b="0" i="0" dirty="0">
                <a:effectLst/>
                <a:latin typeface="Times New Roman" panose="02020603050405020304" pitchFamily="18" charset="0"/>
                <a:cs typeface="Times New Roman" panose="02020603050405020304" pitchFamily="18" charset="0"/>
              </a:rPr>
              <a:t>Microsoft Azure Database is a fully managed database platform that can be used as a platform as a service (</a:t>
            </a:r>
            <a:r>
              <a:rPr lang="en-US" sz="2000" b="0" i="0" dirty="0" err="1">
                <a:effectLst/>
                <a:latin typeface="Times New Roman" panose="02020603050405020304" pitchFamily="18" charset="0"/>
                <a:cs typeface="Times New Roman" panose="02020603050405020304" pitchFamily="18" charset="0"/>
              </a:rPr>
              <a:t>Paas</a:t>
            </a:r>
            <a:r>
              <a:rPr lang="en-US" sz="2000" b="0" i="0" dirty="0">
                <a:effectLst/>
                <a:latin typeface="Times New Roman" panose="02020603050405020304" pitchFamily="18" charset="0"/>
                <a:cs typeface="Times New Roman" panose="02020603050405020304" pitchFamily="18" charset="0"/>
              </a:rPr>
              <a:t>) to monitor and manage database functions such as backups, patches, and upgrades automatically.</a:t>
            </a:r>
          </a:p>
          <a:p>
            <a:pPr marL="342900" indent="-342900" algn="l" fontAlgn="base">
              <a:lnSpc>
                <a:spcPct val="150000"/>
              </a:lnSpc>
              <a:buFont typeface="Arial" panose="020B0604020202020204" pitchFamily="34" charset="0"/>
              <a:buChar char="•"/>
            </a:pPr>
            <a:r>
              <a:rPr lang="en-US" sz="2000" b="0" i="0" dirty="0">
                <a:effectLst/>
                <a:latin typeface="Times New Roman" panose="02020603050405020304" pitchFamily="18" charset="0"/>
                <a:cs typeface="Times New Roman" panose="02020603050405020304" pitchFamily="18" charset="0"/>
              </a:rPr>
              <a:t>It reduces user intervention and allows customers to manage their data more easily on-premise or in virtual machines.</a:t>
            </a:r>
          </a:p>
          <a:p>
            <a:pPr marL="342900" indent="-342900" algn="l" fontAlgn="base">
              <a:lnSpc>
                <a:spcPct val="150000"/>
              </a:lnSpc>
              <a:buFont typeface="Arial" panose="020B0604020202020204" pitchFamily="34" charset="0"/>
              <a:buChar char="•"/>
            </a:pPr>
            <a:r>
              <a:rPr lang="en-US" sz="2000" b="0" i="0" dirty="0">
                <a:effectLst/>
                <a:latin typeface="Times New Roman" panose="02020603050405020304" pitchFamily="18" charset="0"/>
                <a:cs typeface="Times New Roman" panose="02020603050405020304" pitchFamily="18" charset="0"/>
              </a:rPr>
              <a:t>Users may quickly migrate their SQL databases from various on-premises and machines to SQL without any difficult configuration and manage the moved instance thanks to Azure’s global data centers.</a:t>
            </a:r>
          </a:p>
          <a:p>
            <a:pPr marL="342900" indent="-342900" algn="l" fontAlgn="base">
              <a:lnSpc>
                <a:spcPct val="150000"/>
              </a:lnSpc>
              <a:buFont typeface="Arial" panose="020B0604020202020204" pitchFamily="34" charset="0"/>
              <a:buChar char="•"/>
            </a:pPr>
            <a:r>
              <a:rPr lang="en-US" sz="2000" b="0" i="0" dirty="0">
                <a:effectLst/>
                <a:latin typeface="Times New Roman" panose="02020603050405020304" pitchFamily="18" charset="0"/>
                <a:cs typeface="Times New Roman" panose="02020603050405020304" pitchFamily="18" charset="0"/>
              </a:rPr>
              <a:t>Microsoft’s Azure infrastructure includes databases such as MySQL, PostgreSQL, and Elastic Pool.</a:t>
            </a:r>
          </a:p>
          <a:p>
            <a:pPr marL="342900" indent="-342900" algn="l" fontAlgn="base">
              <a:lnSpc>
                <a:spcPct val="150000"/>
              </a:lnSpc>
              <a:buFont typeface="Arial" panose="020B0604020202020204" pitchFamily="34" charset="0"/>
              <a:buChar char="•"/>
            </a:pPr>
            <a:r>
              <a:rPr lang="en-US" sz="2000" b="0" i="0" dirty="0">
                <a:effectLst/>
                <a:latin typeface="Times New Roman" panose="02020603050405020304" pitchFamily="18" charset="0"/>
                <a:cs typeface="Times New Roman" panose="02020603050405020304" pitchFamily="18" charset="0"/>
              </a:rPr>
              <a:t>Azure also maintains SQL Server on virtual machines and SQL data warehouse in its managed platform on Azure as part of database services, as well as MariaDB and Cosmos DB</a:t>
            </a:r>
          </a:p>
        </p:txBody>
      </p:sp>
    </p:spTree>
    <p:extLst>
      <p:ext uri="{BB962C8B-B14F-4D97-AF65-F5344CB8AC3E}">
        <p14:creationId xmlns:p14="http://schemas.microsoft.com/office/powerpoint/2010/main" val="31461515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57150"/>
            <a:ext cx="4800600" cy="7200900"/>
          </a:xfrm>
          <a:prstGeom prst="rect">
            <a:avLst/>
          </a:prstGeom>
        </p:spPr>
      </p:pic>
      <p:sp>
        <p:nvSpPr>
          <p:cNvPr id="3" name="Text 0"/>
          <p:cNvSpPr/>
          <p:nvPr/>
        </p:nvSpPr>
        <p:spPr>
          <a:xfrm>
            <a:off x="5495167" y="672331"/>
            <a:ext cx="6329541" cy="620182"/>
          </a:xfrm>
          <a:prstGeom prst="rect">
            <a:avLst/>
          </a:prstGeom>
          <a:noFill/>
          <a:ln/>
        </p:spPr>
        <p:txBody>
          <a:bodyPr wrap="none" lIns="0" tIns="0" rIns="0" bIns="0" rtlCol="0" anchor="t"/>
          <a:lstStyle/>
          <a:p>
            <a:pPr>
              <a:lnSpc>
                <a:spcPts val="4856"/>
              </a:lnSpc>
            </a:pPr>
            <a:r>
              <a:rPr lang="en-US" sz="3894" dirty="0">
                <a:solidFill>
                  <a:srgbClr val="312F2B"/>
                </a:solidFill>
                <a:latin typeface="Gelasio" pitchFamily="34" charset="0"/>
                <a:ea typeface="Gelasio" pitchFamily="34" charset="-122"/>
                <a:cs typeface="Gelasio" pitchFamily="34" charset="-120"/>
              </a:rPr>
              <a:t>Benefits of Cloud Computing</a:t>
            </a:r>
            <a:endParaRPr lang="en-US" sz="3894" dirty="0"/>
          </a:p>
        </p:txBody>
      </p:sp>
      <p:sp>
        <p:nvSpPr>
          <p:cNvPr id="4" name="Shape 1"/>
          <p:cNvSpPr/>
          <p:nvPr/>
        </p:nvSpPr>
        <p:spPr>
          <a:xfrm>
            <a:off x="5495167" y="1590155"/>
            <a:ext cx="3206755" cy="2427074"/>
          </a:xfrm>
          <a:prstGeom prst="roundRect">
            <a:avLst>
              <a:gd name="adj" fmla="val 3435"/>
            </a:avLst>
          </a:prstGeom>
          <a:solidFill>
            <a:srgbClr val="E8E8E3"/>
          </a:solidFill>
          <a:ln w="7620">
            <a:solidFill>
              <a:srgbClr val="CECEC9"/>
            </a:solidFill>
            <a:prstDash val="solid"/>
          </a:ln>
        </p:spPr>
      </p:sp>
      <p:sp>
        <p:nvSpPr>
          <p:cNvPr id="5" name="Text 2"/>
          <p:cNvSpPr/>
          <p:nvPr/>
        </p:nvSpPr>
        <p:spPr>
          <a:xfrm>
            <a:off x="5700296" y="1795284"/>
            <a:ext cx="2480831" cy="310039"/>
          </a:xfrm>
          <a:prstGeom prst="rect">
            <a:avLst/>
          </a:prstGeom>
          <a:noFill/>
          <a:ln/>
        </p:spPr>
        <p:txBody>
          <a:bodyPr wrap="none" lIns="0" tIns="0" rIns="0" bIns="0" rtlCol="0" anchor="t"/>
          <a:lstStyle/>
          <a:p>
            <a:pPr>
              <a:lnSpc>
                <a:spcPts val="2406"/>
              </a:lnSpc>
            </a:pPr>
            <a:r>
              <a:rPr lang="en-US" sz="1925" dirty="0">
                <a:solidFill>
                  <a:srgbClr val="272525"/>
                </a:solidFill>
                <a:latin typeface="Gelasio" pitchFamily="34" charset="0"/>
                <a:ea typeface="Gelasio" pitchFamily="34" charset="-122"/>
                <a:cs typeface="Gelasio" pitchFamily="34" charset="-120"/>
              </a:rPr>
              <a:t>Cost Savings</a:t>
            </a:r>
            <a:endParaRPr lang="en-US" sz="1925" dirty="0"/>
          </a:p>
        </p:txBody>
      </p:sp>
      <p:sp>
        <p:nvSpPr>
          <p:cNvPr id="6" name="Text 3"/>
          <p:cNvSpPr/>
          <p:nvPr/>
        </p:nvSpPr>
        <p:spPr>
          <a:xfrm>
            <a:off x="5700296" y="2224400"/>
            <a:ext cx="2796496" cy="1270159"/>
          </a:xfrm>
          <a:prstGeom prst="rect">
            <a:avLst/>
          </a:prstGeom>
          <a:noFill/>
          <a:ln/>
        </p:spPr>
        <p:txBody>
          <a:bodyPr wrap="square" lIns="0" tIns="0" rIns="0" bIns="0" rtlCol="0" anchor="t"/>
          <a:lstStyle/>
          <a:p>
            <a:pPr>
              <a:lnSpc>
                <a:spcPts val="2494"/>
              </a:lnSpc>
            </a:pPr>
            <a:r>
              <a:rPr lang="en-US" sz="1531" dirty="0">
                <a:solidFill>
                  <a:srgbClr val="272525"/>
                </a:solidFill>
                <a:latin typeface="Lato" pitchFamily="34" charset="0"/>
                <a:ea typeface="Lato" pitchFamily="34" charset="-122"/>
                <a:cs typeface="Lato" pitchFamily="34" charset="-120"/>
              </a:rPr>
              <a:t>Cloud computing eliminates the need for expensive on-premises hardware and software, reducing IT infrastructure costs.</a:t>
            </a:r>
            <a:endParaRPr lang="en-US" sz="1531" dirty="0"/>
          </a:p>
        </p:txBody>
      </p:sp>
      <p:sp>
        <p:nvSpPr>
          <p:cNvPr id="7" name="Shape 4"/>
          <p:cNvSpPr/>
          <p:nvPr/>
        </p:nvSpPr>
        <p:spPr>
          <a:xfrm>
            <a:off x="8900384" y="1590155"/>
            <a:ext cx="3206755" cy="2427074"/>
          </a:xfrm>
          <a:prstGeom prst="roundRect">
            <a:avLst>
              <a:gd name="adj" fmla="val 3435"/>
            </a:avLst>
          </a:prstGeom>
          <a:solidFill>
            <a:srgbClr val="E8E8E3"/>
          </a:solidFill>
          <a:ln w="7620">
            <a:solidFill>
              <a:srgbClr val="CECEC9"/>
            </a:solidFill>
            <a:prstDash val="solid"/>
          </a:ln>
        </p:spPr>
      </p:sp>
      <p:sp>
        <p:nvSpPr>
          <p:cNvPr id="8" name="Text 5"/>
          <p:cNvSpPr/>
          <p:nvPr/>
        </p:nvSpPr>
        <p:spPr>
          <a:xfrm>
            <a:off x="9105514" y="1795284"/>
            <a:ext cx="2480831" cy="310039"/>
          </a:xfrm>
          <a:prstGeom prst="rect">
            <a:avLst/>
          </a:prstGeom>
          <a:noFill/>
          <a:ln/>
        </p:spPr>
        <p:txBody>
          <a:bodyPr wrap="none" lIns="0" tIns="0" rIns="0" bIns="0" rtlCol="0" anchor="t"/>
          <a:lstStyle/>
          <a:p>
            <a:pPr>
              <a:lnSpc>
                <a:spcPts val="2406"/>
              </a:lnSpc>
            </a:pPr>
            <a:r>
              <a:rPr lang="en-US" sz="1925" dirty="0">
                <a:solidFill>
                  <a:srgbClr val="272525"/>
                </a:solidFill>
                <a:latin typeface="Gelasio" pitchFamily="34" charset="0"/>
                <a:ea typeface="Gelasio" pitchFamily="34" charset="-122"/>
                <a:cs typeface="Gelasio" pitchFamily="34" charset="-120"/>
              </a:rPr>
              <a:t>Increased Efficiency</a:t>
            </a:r>
            <a:endParaRPr lang="en-US" sz="1925" dirty="0"/>
          </a:p>
        </p:txBody>
      </p:sp>
      <p:sp>
        <p:nvSpPr>
          <p:cNvPr id="9" name="Text 6"/>
          <p:cNvSpPr/>
          <p:nvPr/>
        </p:nvSpPr>
        <p:spPr>
          <a:xfrm>
            <a:off x="9105514" y="2224400"/>
            <a:ext cx="2796496" cy="1587699"/>
          </a:xfrm>
          <a:prstGeom prst="rect">
            <a:avLst/>
          </a:prstGeom>
          <a:noFill/>
          <a:ln/>
        </p:spPr>
        <p:txBody>
          <a:bodyPr wrap="square" lIns="0" tIns="0" rIns="0" bIns="0" rtlCol="0" anchor="t"/>
          <a:lstStyle/>
          <a:p>
            <a:pPr>
              <a:lnSpc>
                <a:spcPts val="2494"/>
              </a:lnSpc>
            </a:pPr>
            <a:r>
              <a:rPr lang="en-US" sz="1531" dirty="0">
                <a:solidFill>
                  <a:srgbClr val="272525"/>
                </a:solidFill>
                <a:latin typeface="Lato" pitchFamily="34" charset="0"/>
                <a:ea typeface="Lato" pitchFamily="34" charset="-122"/>
                <a:cs typeface="Lato" pitchFamily="34" charset="-120"/>
              </a:rPr>
              <a:t>The cloud's scalability and automated management allow businesses to focus on their core operations rather than IT maintenance.</a:t>
            </a:r>
            <a:endParaRPr lang="en-US" sz="1531" dirty="0"/>
          </a:p>
        </p:txBody>
      </p:sp>
      <p:sp>
        <p:nvSpPr>
          <p:cNvPr id="10" name="Shape 7"/>
          <p:cNvSpPr/>
          <p:nvPr/>
        </p:nvSpPr>
        <p:spPr>
          <a:xfrm>
            <a:off x="5495167" y="4215691"/>
            <a:ext cx="3206755" cy="2427074"/>
          </a:xfrm>
          <a:prstGeom prst="roundRect">
            <a:avLst>
              <a:gd name="adj" fmla="val 3435"/>
            </a:avLst>
          </a:prstGeom>
          <a:solidFill>
            <a:srgbClr val="E8E8E3"/>
          </a:solidFill>
          <a:ln w="7620">
            <a:solidFill>
              <a:srgbClr val="CECEC9"/>
            </a:solidFill>
            <a:prstDash val="solid"/>
          </a:ln>
        </p:spPr>
      </p:sp>
      <p:sp>
        <p:nvSpPr>
          <p:cNvPr id="11" name="Text 8"/>
          <p:cNvSpPr/>
          <p:nvPr/>
        </p:nvSpPr>
        <p:spPr>
          <a:xfrm>
            <a:off x="5700296" y="4420820"/>
            <a:ext cx="2634287" cy="310039"/>
          </a:xfrm>
          <a:prstGeom prst="rect">
            <a:avLst/>
          </a:prstGeom>
          <a:noFill/>
          <a:ln/>
        </p:spPr>
        <p:txBody>
          <a:bodyPr wrap="none" lIns="0" tIns="0" rIns="0" bIns="0" rtlCol="0" anchor="t"/>
          <a:lstStyle/>
          <a:p>
            <a:pPr>
              <a:lnSpc>
                <a:spcPts val="2406"/>
              </a:lnSpc>
            </a:pPr>
            <a:r>
              <a:rPr lang="en-US" sz="1925" dirty="0">
                <a:solidFill>
                  <a:srgbClr val="272525"/>
                </a:solidFill>
                <a:latin typeface="Gelasio" pitchFamily="34" charset="0"/>
                <a:ea typeface="Gelasio" pitchFamily="34" charset="-122"/>
                <a:cs typeface="Gelasio" pitchFamily="34" charset="-120"/>
              </a:rPr>
              <a:t>Improved Collaboration</a:t>
            </a:r>
            <a:endParaRPr lang="en-US" sz="1925" dirty="0"/>
          </a:p>
        </p:txBody>
      </p:sp>
      <p:sp>
        <p:nvSpPr>
          <p:cNvPr id="12" name="Text 9"/>
          <p:cNvSpPr/>
          <p:nvPr/>
        </p:nvSpPr>
        <p:spPr>
          <a:xfrm>
            <a:off x="5700296" y="4849937"/>
            <a:ext cx="2796496" cy="1587699"/>
          </a:xfrm>
          <a:prstGeom prst="rect">
            <a:avLst/>
          </a:prstGeom>
          <a:noFill/>
          <a:ln/>
        </p:spPr>
        <p:txBody>
          <a:bodyPr wrap="square" lIns="0" tIns="0" rIns="0" bIns="0" rtlCol="0" anchor="t"/>
          <a:lstStyle/>
          <a:p>
            <a:pPr>
              <a:lnSpc>
                <a:spcPts val="2494"/>
              </a:lnSpc>
            </a:pPr>
            <a:r>
              <a:rPr lang="en-US" sz="1531" dirty="0">
                <a:solidFill>
                  <a:srgbClr val="272525"/>
                </a:solidFill>
                <a:latin typeface="Lato" pitchFamily="34" charset="0"/>
                <a:ea typeface="Lato" pitchFamily="34" charset="-122"/>
                <a:cs typeface="Lato" pitchFamily="34" charset="-120"/>
              </a:rPr>
              <a:t>Cloud-based tools and platforms enable seamless collaboration among teams, regardless of their physical location.</a:t>
            </a:r>
            <a:endParaRPr lang="en-US" sz="1531" dirty="0"/>
          </a:p>
        </p:txBody>
      </p:sp>
      <p:sp>
        <p:nvSpPr>
          <p:cNvPr id="13" name="Shape 10"/>
          <p:cNvSpPr/>
          <p:nvPr/>
        </p:nvSpPr>
        <p:spPr>
          <a:xfrm>
            <a:off x="8900384" y="4215691"/>
            <a:ext cx="3206755" cy="2427074"/>
          </a:xfrm>
          <a:prstGeom prst="roundRect">
            <a:avLst>
              <a:gd name="adj" fmla="val 3435"/>
            </a:avLst>
          </a:prstGeom>
          <a:solidFill>
            <a:srgbClr val="E8E8E3"/>
          </a:solidFill>
          <a:ln w="7620">
            <a:solidFill>
              <a:srgbClr val="CECEC9"/>
            </a:solidFill>
            <a:prstDash val="solid"/>
          </a:ln>
        </p:spPr>
      </p:sp>
      <p:sp>
        <p:nvSpPr>
          <p:cNvPr id="14" name="Text 11"/>
          <p:cNvSpPr/>
          <p:nvPr/>
        </p:nvSpPr>
        <p:spPr>
          <a:xfrm>
            <a:off x="9105514" y="4420820"/>
            <a:ext cx="2480831" cy="310039"/>
          </a:xfrm>
          <a:prstGeom prst="rect">
            <a:avLst/>
          </a:prstGeom>
          <a:noFill/>
          <a:ln/>
        </p:spPr>
        <p:txBody>
          <a:bodyPr wrap="none" lIns="0" tIns="0" rIns="0" bIns="0" rtlCol="0" anchor="t"/>
          <a:lstStyle/>
          <a:p>
            <a:pPr>
              <a:lnSpc>
                <a:spcPts val="2406"/>
              </a:lnSpc>
            </a:pPr>
            <a:r>
              <a:rPr lang="en-US" sz="1925" dirty="0">
                <a:solidFill>
                  <a:srgbClr val="272525"/>
                </a:solidFill>
                <a:latin typeface="Gelasio" pitchFamily="34" charset="0"/>
                <a:ea typeface="Gelasio" pitchFamily="34" charset="-122"/>
                <a:cs typeface="Gelasio" pitchFamily="34" charset="-120"/>
              </a:rPr>
              <a:t>Enhanced Mobility</a:t>
            </a:r>
            <a:endParaRPr lang="en-US" sz="1925" dirty="0"/>
          </a:p>
        </p:txBody>
      </p:sp>
      <p:sp>
        <p:nvSpPr>
          <p:cNvPr id="15" name="Text 12"/>
          <p:cNvSpPr/>
          <p:nvPr/>
        </p:nvSpPr>
        <p:spPr>
          <a:xfrm>
            <a:off x="9105514" y="4849937"/>
            <a:ext cx="2796496" cy="1587699"/>
          </a:xfrm>
          <a:prstGeom prst="rect">
            <a:avLst/>
          </a:prstGeom>
          <a:noFill/>
          <a:ln/>
        </p:spPr>
        <p:txBody>
          <a:bodyPr wrap="square" lIns="0" tIns="0" rIns="0" bIns="0" rtlCol="0" anchor="t"/>
          <a:lstStyle/>
          <a:p>
            <a:pPr>
              <a:lnSpc>
                <a:spcPts val="2494"/>
              </a:lnSpc>
            </a:pPr>
            <a:r>
              <a:rPr lang="en-US" sz="1531" dirty="0">
                <a:solidFill>
                  <a:srgbClr val="272525"/>
                </a:solidFill>
                <a:latin typeface="Lato" pitchFamily="34" charset="0"/>
                <a:ea typeface="Lato" pitchFamily="34" charset="-122"/>
                <a:cs typeface="Lato" pitchFamily="34" charset="-120"/>
              </a:rPr>
              <a:t>Cloud computing enables access to data and applications from any device, anywhere, improving productivity and flexibility.</a:t>
            </a:r>
            <a:endParaRPr lang="en-US" sz="1531" dirty="0"/>
          </a:p>
        </p:txBody>
      </p:sp>
      <p:pic>
        <p:nvPicPr>
          <p:cNvPr id="16" name="Picture 15">
            <a:extLst>
              <a:ext uri="{FF2B5EF4-FFF2-40B4-BE49-F238E27FC236}">
                <a16:creationId xmlns:a16="http://schemas.microsoft.com/office/drawing/2014/main" id="{CF34DB29-3211-D70B-5C27-78F090A46359}"/>
              </a:ext>
            </a:extLst>
          </p:cNvPr>
          <p:cNvPicPr>
            <a:picLocks noChangeAspect="1"/>
          </p:cNvPicPr>
          <p:nvPr/>
        </p:nvPicPr>
        <p:blipFill>
          <a:blip r:embed="rId4"/>
          <a:stretch>
            <a:fillRect/>
          </a:stretch>
        </p:blipFill>
        <p:spPr>
          <a:xfrm>
            <a:off x="11140634" y="6779413"/>
            <a:ext cx="1572525" cy="407742"/>
          </a:xfrm>
          <a:prstGeom prst="rect">
            <a:avLst/>
          </a:prstGeom>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a:t>www.Techlanders.com</a:t>
            </a:r>
          </a:p>
        </p:txBody>
      </p:sp>
      <p:sp>
        <p:nvSpPr>
          <p:cNvPr id="4" name="Slide Number Placeholder 3"/>
          <p:cNvSpPr>
            <a:spLocks noGrp="1"/>
          </p:cNvSpPr>
          <p:nvPr>
            <p:ph type="sldNum" sz="quarter" idx="12"/>
          </p:nvPr>
        </p:nvSpPr>
        <p:spPr/>
        <p:txBody>
          <a:bodyPr/>
          <a:lstStyle/>
          <a:p>
            <a:fld id="{13F480B4-4699-41FE-89A7-96EFD1001786}" type="slidenum">
              <a:rPr lang="en-US" smtClean="0"/>
              <a:t>70</a:t>
            </a:fld>
            <a:endParaRPr lang="en-US"/>
          </a:p>
        </p:txBody>
      </p:sp>
      <p:sp>
        <p:nvSpPr>
          <p:cNvPr id="5" name="Title 4"/>
          <p:cNvSpPr>
            <a:spLocks noGrp="1"/>
          </p:cNvSpPr>
          <p:nvPr>
            <p:ph type="title"/>
          </p:nvPr>
        </p:nvSpPr>
        <p:spPr/>
        <p:txBody>
          <a:bodyPr>
            <a:noAutofit/>
          </a:bodyPr>
          <a:lstStyle/>
          <a:p>
            <a:r>
              <a:rPr lang="en-US" sz="4500" dirty="0"/>
              <a:t>Azure SQL Database</a:t>
            </a:r>
          </a:p>
        </p:txBody>
      </p:sp>
      <p:sp>
        <p:nvSpPr>
          <p:cNvPr id="11" name="TextBox 10">
            <a:extLst>
              <a:ext uri="{FF2B5EF4-FFF2-40B4-BE49-F238E27FC236}">
                <a16:creationId xmlns:a16="http://schemas.microsoft.com/office/drawing/2014/main" id="{81CADFBD-44DE-3E57-3D2E-244082A4938E}"/>
              </a:ext>
            </a:extLst>
          </p:cNvPr>
          <p:cNvSpPr txBox="1"/>
          <p:nvPr/>
        </p:nvSpPr>
        <p:spPr>
          <a:xfrm>
            <a:off x="228600" y="1325712"/>
            <a:ext cx="12115799" cy="1421992"/>
          </a:xfrm>
          <a:prstGeom prst="rect">
            <a:avLst/>
          </a:prstGeom>
          <a:noFill/>
        </p:spPr>
        <p:txBody>
          <a:bodyPr wrap="square">
            <a:spAutoFit/>
          </a:bodyPr>
          <a:lstStyle/>
          <a:p>
            <a:pPr marL="342900" indent="-342900" algn="l" fontAlgn="base">
              <a:lnSpc>
                <a:spcPct val="150000"/>
              </a:lnSpc>
              <a:buFont typeface="Arial" panose="020B0604020202020204" pitchFamily="34" charset="0"/>
              <a:buChar char="•"/>
            </a:pPr>
            <a:r>
              <a:rPr lang="en-US" sz="2000" b="0" i="0" dirty="0">
                <a:solidFill>
                  <a:srgbClr val="444444"/>
                </a:solidFill>
                <a:effectLst/>
                <a:latin typeface="Times New Roman" panose="02020603050405020304" pitchFamily="18" charset="0"/>
                <a:cs typeface="Times New Roman" panose="02020603050405020304" pitchFamily="18" charset="0"/>
              </a:rPr>
              <a:t>Microsoft Azure SQL Database is a relational database-as-a-service that is reliable and secure, and it gives high performance without having to worry about any infrastructure.</a:t>
            </a:r>
            <a:r>
              <a:rPr lang="en-US" sz="2000" b="0" i="0" dirty="0">
                <a:solidFill>
                  <a:srgbClr val="3A3A3A"/>
                </a:solidFill>
                <a:effectLst/>
                <a:latin typeface="Times New Roman" panose="02020603050405020304" pitchFamily="18" charset="0"/>
                <a:cs typeface="Times New Roman" panose="02020603050405020304" pitchFamily="18" charset="0"/>
              </a:rPr>
              <a:t> It supports relational, JSON, XML, and spatial data structures.</a:t>
            </a:r>
            <a:endParaRPr lang="en-US" sz="2000" b="0" i="0" dirty="0">
              <a:solidFill>
                <a:srgbClr val="444444"/>
              </a:solidFill>
              <a:effectLst/>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B1E4B5F1-96CE-6DE3-6F05-6B4C4A3E287F}"/>
              </a:ext>
            </a:extLst>
          </p:cNvPr>
          <p:cNvPicPr>
            <a:picLocks noChangeAspect="1"/>
          </p:cNvPicPr>
          <p:nvPr/>
        </p:nvPicPr>
        <p:blipFill>
          <a:blip r:embed="rId2"/>
          <a:stretch>
            <a:fillRect/>
          </a:stretch>
        </p:blipFill>
        <p:spPr>
          <a:xfrm>
            <a:off x="3619499" y="2737765"/>
            <a:ext cx="5334000" cy="3683702"/>
          </a:xfrm>
          <a:prstGeom prst="rect">
            <a:avLst/>
          </a:prstGeom>
        </p:spPr>
      </p:pic>
    </p:spTree>
    <p:extLst>
      <p:ext uri="{BB962C8B-B14F-4D97-AF65-F5344CB8AC3E}">
        <p14:creationId xmlns:p14="http://schemas.microsoft.com/office/powerpoint/2010/main" val="241972577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a:t>www.Techlanders.com</a:t>
            </a:r>
          </a:p>
        </p:txBody>
      </p:sp>
      <p:sp>
        <p:nvSpPr>
          <p:cNvPr id="4" name="Slide Number Placeholder 3"/>
          <p:cNvSpPr>
            <a:spLocks noGrp="1"/>
          </p:cNvSpPr>
          <p:nvPr>
            <p:ph type="sldNum" sz="quarter" idx="12"/>
          </p:nvPr>
        </p:nvSpPr>
        <p:spPr/>
        <p:txBody>
          <a:bodyPr/>
          <a:lstStyle/>
          <a:p>
            <a:fld id="{13F480B4-4699-41FE-89A7-96EFD1001786}" type="slidenum">
              <a:rPr lang="en-US" smtClean="0"/>
              <a:t>71</a:t>
            </a:fld>
            <a:endParaRPr lang="en-US"/>
          </a:p>
        </p:txBody>
      </p:sp>
      <p:sp>
        <p:nvSpPr>
          <p:cNvPr id="5" name="Title 4"/>
          <p:cNvSpPr>
            <a:spLocks noGrp="1"/>
          </p:cNvSpPr>
          <p:nvPr>
            <p:ph type="title"/>
          </p:nvPr>
        </p:nvSpPr>
        <p:spPr/>
        <p:txBody>
          <a:bodyPr>
            <a:noAutofit/>
          </a:bodyPr>
          <a:lstStyle/>
          <a:p>
            <a:r>
              <a:rPr lang="en-US" sz="4500" dirty="0"/>
              <a:t>SQL Azure Architecture</a:t>
            </a:r>
          </a:p>
        </p:txBody>
      </p:sp>
      <p:sp>
        <p:nvSpPr>
          <p:cNvPr id="11" name="TextBox 10">
            <a:extLst>
              <a:ext uri="{FF2B5EF4-FFF2-40B4-BE49-F238E27FC236}">
                <a16:creationId xmlns:a16="http://schemas.microsoft.com/office/drawing/2014/main" id="{81CADFBD-44DE-3E57-3D2E-244082A4938E}"/>
              </a:ext>
            </a:extLst>
          </p:cNvPr>
          <p:cNvSpPr txBox="1"/>
          <p:nvPr/>
        </p:nvSpPr>
        <p:spPr>
          <a:xfrm>
            <a:off x="228600" y="1325712"/>
            <a:ext cx="12115799" cy="1421992"/>
          </a:xfrm>
          <a:prstGeom prst="rect">
            <a:avLst/>
          </a:prstGeom>
          <a:noFill/>
        </p:spPr>
        <p:txBody>
          <a:bodyPr wrap="square">
            <a:spAutoFit/>
          </a:bodyPr>
          <a:lstStyle/>
          <a:p>
            <a:pPr marL="342900" indent="-342900" algn="l" fontAlgn="base">
              <a:lnSpc>
                <a:spcPct val="150000"/>
              </a:lnSpc>
              <a:buFont typeface="Arial" panose="020B0604020202020204" pitchFamily="34" charset="0"/>
              <a:buChar char="•"/>
            </a:pPr>
            <a:r>
              <a:rPr lang="en-US" sz="2000" b="0" i="0" dirty="0">
                <a:solidFill>
                  <a:srgbClr val="444444"/>
                </a:solidFill>
                <a:effectLst/>
                <a:latin typeface="Times New Roman" panose="02020603050405020304" pitchFamily="18" charset="0"/>
                <a:cs typeface="Times New Roman" panose="02020603050405020304" pitchFamily="18" charset="0"/>
              </a:rPr>
              <a:t>Microsoft Azure SQL Database is a relational database-as-a-service that is reliable and secure, and it gives high performance without having to worry about any infrastructure.</a:t>
            </a:r>
            <a:r>
              <a:rPr lang="en-US" sz="2000" b="0" i="0" dirty="0">
                <a:solidFill>
                  <a:srgbClr val="3A3A3A"/>
                </a:solidFill>
                <a:effectLst/>
                <a:latin typeface="Times New Roman" panose="02020603050405020304" pitchFamily="18" charset="0"/>
                <a:cs typeface="Times New Roman" panose="02020603050405020304" pitchFamily="18" charset="0"/>
              </a:rPr>
              <a:t> It supports relational, JSON, XML, and spatial data structures.</a:t>
            </a:r>
            <a:endParaRPr lang="en-US" sz="2000" b="0" i="0" dirty="0">
              <a:solidFill>
                <a:srgbClr val="444444"/>
              </a:solidFill>
              <a:effectLst/>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7B5236EA-39DB-65DE-306C-781301DB6CFD}"/>
              </a:ext>
            </a:extLst>
          </p:cNvPr>
          <p:cNvPicPr>
            <a:picLocks noChangeAspect="1"/>
          </p:cNvPicPr>
          <p:nvPr/>
        </p:nvPicPr>
        <p:blipFill>
          <a:blip r:embed="rId2"/>
          <a:stretch>
            <a:fillRect/>
          </a:stretch>
        </p:blipFill>
        <p:spPr>
          <a:xfrm>
            <a:off x="2895600" y="2703444"/>
            <a:ext cx="7336096" cy="4502578"/>
          </a:xfrm>
          <a:prstGeom prst="rect">
            <a:avLst/>
          </a:prstGeom>
        </p:spPr>
      </p:pic>
    </p:spTree>
    <p:extLst>
      <p:ext uri="{BB962C8B-B14F-4D97-AF65-F5344CB8AC3E}">
        <p14:creationId xmlns:p14="http://schemas.microsoft.com/office/powerpoint/2010/main" val="341565834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a:t>www.Techlanders.com</a:t>
            </a:r>
          </a:p>
        </p:txBody>
      </p:sp>
      <p:sp>
        <p:nvSpPr>
          <p:cNvPr id="4" name="Slide Number Placeholder 3"/>
          <p:cNvSpPr>
            <a:spLocks noGrp="1"/>
          </p:cNvSpPr>
          <p:nvPr>
            <p:ph type="sldNum" sz="quarter" idx="12"/>
          </p:nvPr>
        </p:nvSpPr>
        <p:spPr/>
        <p:txBody>
          <a:bodyPr/>
          <a:lstStyle/>
          <a:p>
            <a:fld id="{13F480B4-4699-41FE-89A7-96EFD1001786}" type="slidenum">
              <a:rPr lang="en-US" smtClean="0"/>
              <a:t>72</a:t>
            </a:fld>
            <a:endParaRPr lang="en-US"/>
          </a:p>
        </p:txBody>
      </p:sp>
      <p:sp>
        <p:nvSpPr>
          <p:cNvPr id="11" name="Title 9">
            <a:extLst>
              <a:ext uri="{FF2B5EF4-FFF2-40B4-BE49-F238E27FC236}">
                <a16:creationId xmlns:a16="http://schemas.microsoft.com/office/drawing/2014/main" id="{EE348413-46D0-351E-2B5B-EF0EFBFD8014}"/>
              </a:ext>
            </a:extLst>
          </p:cNvPr>
          <p:cNvSpPr>
            <a:spLocks noGrp="1"/>
          </p:cNvSpPr>
          <p:nvPr>
            <p:ph type="title"/>
          </p:nvPr>
        </p:nvSpPr>
        <p:spPr>
          <a:xfrm>
            <a:off x="640080" y="2438400"/>
            <a:ext cx="11521440" cy="2743200"/>
          </a:xfrm>
        </p:spPr>
        <p:txBody>
          <a:bodyPr>
            <a:normAutofit fontScale="90000"/>
          </a:bodyPr>
          <a:lstStyle/>
          <a:p>
            <a:r>
              <a:rPr lang="en-US" sz="8000" u="none" dirty="0"/>
              <a:t>Lab -10</a:t>
            </a:r>
            <a:br>
              <a:rPr lang="en-US" u="none" dirty="0"/>
            </a:br>
            <a:br>
              <a:rPr lang="en-US" u="none" dirty="0"/>
            </a:br>
            <a:r>
              <a:rPr lang="en-US" u="none" dirty="0"/>
              <a:t>Configure MS-SQL Database</a:t>
            </a:r>
            <a:br>
              <a:rPr lang="en-US" u="none" dirty="0"/>
            </a:br>
            <a:endParaRPr lang="en-US" u="none" dirty="0"/>
          </a:p>
        </p:txBody>
      </p:sp>
    </p:spTree>
    <p:extLst>
      <p:ext uri="{BB962C8B-B14F-4D97-AF65-F5344CB8AC3E}">
        <p14:creationId xmlns:p14="http://schemas.microsoft.com/office/powerpoint/2010/main" val="227135946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a:t>www.Techlanders.com</a:t>
            </a:r>
          </a:p>
        </p:txBody>
      </p:sp>
      <p:sp>
        <p:nvSpPr>
          <p:cNvPr id="4" name="Slide Number Placeholder 3"/>
          <p:cNvSpPr>
            <a:spLocks noGrp="1"/>
          </p:cNvSpPr>
          <p:nvPr>
            <p:ph type="sldNum" sz="quarter" idx="12"/>
          </p:nvPr>
        </p:nvSpPr>
        <p:spPr/>
        <p:txBody>
          <a:bodyPr/>
          <a:lstStyle/>
          <a:p>
            <a:fld id="{13F480B4-4699-41FE-89A7-96EFD1001786}" type="slidenum">
              <a:rPr lang="en-US" smtClean="0"/>
              <a:t>73</a:t>
            </a:fld>
            <a:endParaRPr lang="en-US"/>
          </a:p>
        </p:txBody>
      </p:sp>
      <p:sp>
        <p:nvSpPr>
          <p:cNvPr id="11" name="Title 9">
            <a:extLst>
              <a:ext uri="{FF2B5EF4-FFF2-40B4-BE49-F238E27FC236}">
                <a16:creationId xmlns:a16="http://schemas.microsoft.com/office/drawing/2014/main" id="{EE348413-46D0-351E-2B5B-EF0EFBFD8014}"/>
              </a:ext>
            </a:extLst>
          </p:cNvPr>
          <p:cNvSpPr>
            <a:spLocks noGrp="1"/>
          </p:cNvSpPr>
          <p:nvPr>
            <p:ph type="title"/>
          </p:nvPr>
        </p:nvSpPr>
        <p:spPr>
          <a:xfrm>
            <a:off x="762000" y="1981200"/>
            <a:ext cx="11521440" cy="2743200"/>
          </a:xfrm>
        </p:spPr>
        <p:txBody>
          <a:bodyPr>
            <a:normAutofit/>
          </a:bodyPr>
          <a:lstStyle/>
          <a:p>
            <a:r>
              <a:rPr lang="en-US" sz="5000" u="none" dirty="0"/>
              <a:t>Azure Cosmos DB</a:t>
            </a:r>
          </a:p>
        </p:txBody>
      </p:sp>
    </p:spTree>
    <p:extLst>
      <p:ext uri="{BB962C8B-B14F-4D97-AF65-F5344CB8AC3E}">
        <p14:creationId xmlns:p14="http://schemas.microsoft.com/office/powerpoint/2010/main" val="94819257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a:t>www.Techlanders.com</a:t>
            </a:r>
          </a:p>
        </p:txBody>
      </p:sp>
      <p:sp>
        <p:nvSpPr>
          <p:cNvPr id="4" name="Slide Number Placeholder 3"/>
          <p:cNvSpPr>
            <a:spLocks noGrp="1"/>
          </p:cNvSpPr>
          <p:nvPr>
            <p:ph type="sldNum" sz="quarter" idx="12"/>
          </p:nvPr>
        </p:nvSpPr>
        <p:spPr/>
        <p:txBody>
          <a:bodyPr/>
          <a:lstStyle/>
          <a:p>
            <a:fld id="{13F480B4-4699-41FE-89A7-96EFD1001786}" type="slidenum">
              <a:rPr lang="en-US" smtClean="0"/>
              <a:t>74</a:t>
            </a:fld>
            <a:endParaRPr lang="en-US"/>
          </a:p>
        </p:txBody>
      </p:sp>
      <p:sp>
        <p:nvSpPr>
          <p:cNvPr id="5" name="Title 4"/>
          <p:cNvSpPr>
            <a:spLocks noGrp="1"/>
          </p:cNvSpPr>
          <p:nvPr>
            <p:ph type="title"/>
          </p:nvPr>
        </p:nvSpPr>
        <p:spPr/>
        <p:txBody>
          <a:bodyPr>
            <a:noAutofit/>
          </a:bodyPr>
          <a:lstStyle/>
          <a:p>
            <a:r>
              <a:rPr lang="en-US" sz="4500" dirty="0"/>
              <a:t>Azure Cosmos Database </a:t>
            </a:r>
          </a:p>
        </p:txBody>
      </p:sp>
      <p:sp>
        <p:nvSpPr>
          <p:cNvPr id="11" name="TextBox 10">
            <a:extLst>
              <a:ext uri="{FF2B5EF4-FFF2-40B4-BE49-F238E27FC236}">
                <a16:creationId xmlns:a16="http://schemas.microsoft.com/office/drawing/2014/main" id="{81CADFBD-44DE-3E57-3D2E-244082A4938E}"/>
              </a:ext>
            </a:extLst>
          </p:cNvPr>
          <p:cNvSpPr txBox="1"/>
          <p:nvPr/>
        </p:nvSpPr>
        <p:spPr>
          <a:xfrm>
            <a:off x="228600" y="1325712"/>
            <a:ext cx="12115799" cy="5576976"/>
          </a:xfrm>
          <a:prstGeom prst="rect">
            <a:avLst/>
          </a:prstGeom>
          <a:noFill/>
        </p:spPr>
        <p:txBody>
          <a:bodyPr wrap="square">
            <a:spAutoFit/>
          </a:bodyPr>
          <a:lstStyle/>
          <a:p>
            <a:pPr marL="342900" indent="-342900" algn="just" fontAlgn="base">
              <a:lnSpc>
                <a:spcPct val="150000"/>
              </a:lnSpc>
              <a:buFont typeface="Arial" panose="020B0604020202020204" pitchFamily="34" charset="0"/>
              <a:buChar char="•"/>
            </a:pPr>
            <a:r>
              <a:rPr lang="en-US" sz="2000" b="0" i="0" dirty="0">
                <a:effectLst/>
                <a:latin typeface="Times New Roman" panose="02020603050405020304" pitchFamily="18" charset="0"/>
                <a:cs typeface="Times New Roman" panose="02020603050405020304" pitchFamily="18" charset="0"/>
              </a:rPr>
              <a:t>It’s a NoSQL database that Azure uses to store structured, unstructured, and semi-structured data. </a:t>
            </a:r>
          </a:p>
          <a:p>
            <a:pPr marL="342900" indent="-342900" algn="just" fontAlgn="base">
              <a:lnSpc>
                <a:spcPct val="150000"/>
              </a:lnSpc>
              <a:buFont typeface="Arial" panose="020B0604020202020204" pitchFamily="34" charset="0"/>
              <a:buChar char="•"/>
            </a:pPr>
            <a:r>
              <a:rPr lang="en-US" sz="2000" b="0" i="0" dirty="0">
                <a:effectLst/>
                <a:latin typeface="Times New Roman" panose="02020603050405020304" pitchFamily="18" charset="0"/>
                <a:cs typeface="Times New Roman" panose="02020603050405020304" pitchFamily="18" charset="0"/>
              </a:rPr>
              <a:t>The Azure Cosmos database is highly available (99.999%), dynamically scalable, and has very low latency for loading and retrieving data.</a:t>
            </a:r>
          </a:p>
          <a:p>
            <a:pPr marL="342900" indent="-342900" algn="just" fontAlgn="base">
              <a:lnSpc>
                <a:spcPct val="150000"/>
              </a:lnSpc>
              <a:buFont typeface="Arial" panose="020B0604020202020204" pitchFamily="34" charset="0"/>
              <a:buChar char="•"/>
            </a:pPr>
            <a:r>
              <a:rPr lang="en-US" sz="2000" b="0" i="0" dirty="0">
                <a:effectLst/>
                <a:latin typeface="Times New Roman" panose="02020603050405020304" pitchFamily="18" charset="0"/>
                <a:cs typeface="Times New Roman" panose="02020603050405020304" pitchFamily="18" charset="0"/>
              </a:rPr>
              <a:t>The Cosmos database aids in the management of real-time data with massive changes that are controlled using big data technology.</a:t>
            </a:r>
          </a:p>
          <a:p>
            <a:pPr marL="342900" indent="-342900" algn="just" fontAlgn="base">
              <a:lnSpc>
                <a:spcPct val="150000"/>
              </a:lnSpc>
              <a:buFont typeface="Arial" panose="020B0604020202020204" pitchFamily="34" charset="0"/>
              <a:buChar char="•"/>
            </a:pPr>
            <a:r>
              <a:rPr lang="en-US" sz="2000" b="0" i="0" dirty="0">
                <a:effectLst/>
                <a:latin typeface="Times New Roman" panose="02020603050405020304" pitchFamily="18" charset="0"/>
                <a:cs typeface="Times New Roman" panose="02020603050405020304" pitchFamily="18" charset="0"/>
              </a:rPr>
              <a:t>Users can enable the cosmos database service with a single button and save data across global areas, making it a globally distributed and multi-modal database.</a:t>
            </a:r>
          </a:p>
          <a:p>
            <a:pPr marL="342900" indent="-342900" algn="just" fontAlgn="base">
              <a:lnSpc>
                <a:spcPct val="150000"/>
              </a:lnSpc>
              <a:buFont typeface="Arial" panose="020B0604020202020204" pitchFamily="34" charset="0"/>
              <a:buChar char="•"/>
            </a:pPr>
            <a:r>
              <a:rPr lang="en-US" sz="2000" b="0" i="0" dirty="0">
                <a:effectLst/>
                <a:latin typeface="Times New Roman" panose="02020603050405020304" pitchFamily="18" charset="0"/>
                <a:cs typeface="Times New Roman" panose="02020603050405020304" pitchFamily="18" charset="0"/>
              </a:rPr>
              <a:t>Because it is a NoSQL database, it does not require schema or index management because the database engine manages the schema automatically.</a:t>
            </a:r>
          </a:p>
          <a:p>
            <a:pPr marL="342900" indent="-342900" algn="just" fontAlgn="base">
              <a:lnSpc>
                <a:spcPct val="150000"/>
              </a:lnSpc>
              <a:buFont typeface="Arial" panose="020B0604020202020204" pitchFamily="34" charset="0"/>
              <a:buChar char="•"/>
            </a:pPr>
            <a:r>
              <a:rPr lang="en-US" sz="2000" b="0" i="0" dirty="0">
                <a:effectLst/>
                <a:latin typeface="Times New Roman" panose="02020603050405020304" pitchFamily="18" charset="0"/>
                <a:cs typeface="Times New Roman" panose="02020603050405020304" pitchFamily="18" charset="0"/>
              </a:rPr>
              <a:t>As a result, there is no application downtime because Cosmos DB indexes the data automatically. It features built-in security, and by default, all data is encrypted.</a:t>
            </a:r>
          </a:p>
          <a:p>
            <a:pPr marL="342900" indent="-342900" algn="l" fontAlgn="base">
              <a:lnSpc>
                <a:spcPct val="150000"/>
              </a:lnSpc>
              <a:buFont typeface="Arial" panose="020B0604020202020204" pitchFamily="34" charset="0"/>
              <a:buChar char="•"/>
            </a:pPr>
            <a:endParaRPr lang="en-US" sz="2000" b="0" i="0" dirty="0">
              <a:solidFill>
                <a:srgbClr val="444444"/>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0584257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a:t>www.Techlanders.com</a:t>
            </a:r>
          </a:p>
        </p:txBody>
      </p:sp>
      <p:sp>
        <p:nvSpPr>
          <p:cNvPr id="4" name="Slide Number Placeholder 3"/>
          <p:cNvSpPr>
            <a:spLocks noGrp="1"/>
          </p:cNvSpPr>
          <p:nvPr>
            <p:ph type="sldNum" sz="quarter" idx="12"/>
          </p:nvPr>
        </p:nvSpPr>
        <p:spPr/>
        <p:txBody>
          <a:bodyPr/>
          <a:lstStyle/>
          <a:p>
            <a:fld id="{13F480B4-4699-41FE-89A7-96EFD1001786}" type="slidenum">
              <a:rPr lang="en-US" smtClean="0"/>
              <a:t>75</a:t>
            </a:fld>
            <a:endParaRPr lang="en-US"/>
          </a:p>
        </p:txBody>
      </p:sp>
      <p:sp>
        <p:nvSpPr>
          <p:cNvPr id="5" name="Title 4"/>
          <p:cNvSpPr>
            <a:spLocks noGrp="1"/>
          </p:cNvSpPr>
          <p:nvPr>
            <p:ph type="title"/>
          </p:nvPr>
        </p:nvSpPr>
        <p:spPr/>
        <p:txBody>
          <a:bodyPr>
            <a:noAutofit/>
          </a:bodyPr>
          <a:lstStyle/>
          <a:p>
            <a:r>
              <a:rPr lang="en-US" sz="4500" dirty="0"/>
              <a:t>Azure Cosmos Database </a:t>
            </a:r>
          </a:p>
        </p:txBody>
      </p:sp>
      <p:sp>
        <p:nvSpPr>
          <p:cNvPr id="11" name="TextBox 10">
            <a:extLst>
              <a:ext uri="{FF2B5EF4-FFF2-40B4-BE49-F238E27FC236}">
                <a16:creationId xmlns:a16="http://schemas.microsoft.com/office/drawing/2014/main" id="{81CADFBD-44DE-3E57-3D2E-244082A4938E}"/>
              </a:ext>
            </a:extLst>
          </p:cNvPr>
          <p:cNvSpPr txBox="1"/>
          <p:nvPr/>
        </p:nvSpPr>
        <p:spPr>
          <a:xfrm>
            <a:off x="228600" y="1295400"/>
            <a:ext cx="12115799" cy="2806987"/>
          </a:xfrm>
          <a:prstGeom prst="rect">
            <a:avLst/>
          </a:prstGeom>
          <a:noFill/>
        </p:spPr>
        <p:txBody>
          <a:bodyPr wrap="square">
            <a:spAutoFit/>
          </a:bodyPr>
          <a:lstStyle/>
          <a:p>
            <a:pPr algn="l" fontAlgn="base">
              <a:lnSpc>
                <a:spcPct val="150000"/>
              </a:lnSpc>
            </a:pPr>
            <a:r>
              <a:rPr lang="en-US" sz="2000" b="0" i="0" dirty="0">
                <a:effectLst/>
                <a:latin typeface="Times New Roman" panose="02020603050405020304" pitchFamily="18" charset="0"/>
                <a:cs typeface="Times New Roman" panose="02020603050405020304" pitchFamily="18" charset="0"/>
              </a:rPr>
              <a:t>Cosmos DB has the following use cases:</a:t>
            </a:r>
          </a:p>
          <a:p>
            <a:pPr marL="342900" indent="-342900" algn="l" fontAlgn="base">
              <a:lnSpc>
                <a:spcPct val="150000"/>
              </a:lnSpc>
              <a:buFont typeface="Wingdings" panose="05000000000000000000" pitchFamily="2" charset="2"/>
              <a:buChar char="v"/>
            </a:pPr>
            <a:r>
              <a:rPr lang="en-US" sz="2000" b="1" i="0" dirty="0">
                <a:effectLst/>
                <a:latin typeface="Times New Roman" panose="02020603050405020304" pitchFamily="18" charset="0"/>
                <a:cs typeface="Times New Roman" panose="02020603050405020304" pitchFamily="18" charset="0"/>
              </a:rPr>
              <a:t>IoT and Telematics</a:t>
            </a:r>
            <a:r>
              <a:rPr lang="en-US" sz="2000" b="0" i="0" dirty="0">
                <a:effectLst/>
                <a:latin typeface="Times New Roman" panose="02020603050405020304" pitchFamily="18" charset="0"/>
                <a:cs typeface="Times New Roman" panose="02020603050405020304" pitchFamily="18" charset="0"/>
              </a:rPr>
              <a:t>: Enables real-time data and processing bursts.</a:t>
            </a:r>
          </a:p>
          <a:p>
            <a:pPr marL="342900" indent="-342900" algn="l" fontAlgn="base">
              <a:lnSpc>
                <a:spcPct val="150000"/>
              </a:lnSpc>
              <a:buFont typeface="Wingdings" panose="05000000000000000000" pitchFamily="2" charset="2"/>
              <a:buChar char="v"/>
            </a:pPr>
            <a:r>
              <a:rPr lang="en-US" sz="2000" b="1" i="0" dirty="0">
                <a:effectLst/>
                <a:latin typeface="Times New Roman" panose="02020603050405020304" pitchFamily="18" charset="0"/>
                <a:cs typeface="Times New Roman" panose="02020603050405020304" pitchFamily="18" charset="0"/>
              </a:rPr>
              <a:t>Retail and Marketing</a:t>
            </a:r>
            <a:r>
              <a:rPr lang="en-US" sz="2000" b="0" i="0" dirty="0">
                <a:effectLst/>
                <a:latin typeface="Times New Roman" panose="02020603050405020304" pitchFamily="18" charset="0"/>
                <a:cs typeface="Times New Roman" panose="02020603050405020304" pitchFamily="18" charset="0"/>
              </a:rPr>
              <a:t>: Data and event sources from catalogs are supported.</a:t>
            </a:r>
          </a:p>
          <a:p>
            <a:pPr marL="342900" indent="-342900" algn="l" fontAlgn="base">
              <a:lnSpc>
                <a:spcPct val="150000"/>
              </a:lnSpc>
              <a:buFont typeface="Wingdings" panose="05000000000000000000" pitchFamily="2" charset="2"/>
              <a:buChar char="v"/>
            </a:pPr>
            <a:r>
              <a:rPr lang="en-US" sz="2000" b="1" i="0" dirty="0">
                <a:effectLst/>
                <a:latin typeface="Times New Roman" panose="02020603050405020304" pitchFamily="18" charset="0"/>
                <a:cs typeface="Times New Roman" panose="02020603050405020304" pitchFamily="18" charset="0"/>
              </a:rPr>
              <a:t>Gaming:</a:t>
            </a:r>
            <a:r>
              <a:rPr lang="en-US" sz="2000" b="0" i="0" dirty="0">
                <a:effectLst/>
                <a:latin typeface="Times New Roman" panose="02020603050405020304" pitchFamily="18" charset="0"/>
                <a:cs typeface="Times New Roman" panose="02020603050405020304" pitchFamily="18" charset="0"/>
              </a:rPr>
              <a:t> Low-latency needs, massive request bursts, and social graphs are all supported.</a:t>
            </a:r>
          </a:p>
          <a:p>
            <a:pPr marL="342900" indent="-342900" algn="l" fontAlgn="base">
              <a:lnSpc>
                <a:spcPct val="150000"/>
              </a:lnSpc>
              <a:buFont typeface="Wingdings" panose="05000000000000000000" pitchFamily="2" charset="2"/>
              <a:buChar char="v"/>
            </a:pPr>
            <a:r>
              <a:rPr lang="en-US" sz="2000" b="1" i="0" dirty="0">
                <a:effectLst/>
                <a:latin typeface="Times New Roman" panose="02020603050405020304" pitchFamily="18" charset="0"/>
                <a:cs typeface="Times New Roman" panose="02020603050405020304" pitchFamily="18" charset="0"/>
              </a:rPr>
              <a:t>Web and Mobile Applications</a:t>
            </a:r>
            <a:r>
              <a:rPr lang="en-US" sz="2000" b="0" i="0" dirty="0">
                <a:effectLst/>
                <a:latin typeface="Times New Roman" panose="02020603050405020304" pitchFamily="18" charset="0"/>
                <a:cs typeface="Times New Roman" panose="02020603050405020304" pitchFamily="18" charset="0"/>
              </a:rPr>
              <a:t>: Supports sophisticated data types and flexible schema, which are required for social applications and personalization.</a:t>
            </a:r>
          </a:p>
        </p:txBody>
      </p:sp>
    </p:spTree>
    <p:extLst>
      <p:ext uri="{BB962C8B-B14F-4D97-AF65-F5344CB8AC3E}">
        <p14:creationId xmlns:p14="http://schemas.microsoft.com/office/powerpoint/2010/main" val="146035011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a:t>www.Techlanders.com</a:t>
            </a:r>
          </a:p>
        </p:txBody>
      </p:sp>
      <p:sp>
        <p:nvSpPr>
          <p:cNvPr id="4" name="Slide Number Placeholder 3"/>
          <p:cNvSpPr>
            <a:spLocks noGrp="1"/>
          </p:cNvSpPr>
          <p:nvPr>
            <p:ph type="sldNum" sz="quarter" idx="12"/>
          </p:nvPr>
        </p:nvSpPr>
        <p:spPr/>
        <p:txBody>
          <a:bodyPr/>
          <a:lstStyle/>
          <a:p>
            <a:fld id="{13F480B4-4699-41FE-89A7-96EFD1001786}" type="slidenum">
              <a:rPr lang="en-US" smtClean="0"/>
              <a:t>76</a:t>
            </a:fld>
            <a:endParaRPr lang="en-US"/>
          </a:p>
        </p:txBody>
      </p:sp>
      <p:sp>
        <p:nvSpPr>
          <p:cNvPr id="11" name="Title 9">
            <a:extLst>
              <a:ext uri="{FF2B5EF4-FFF2-40B4-BE49-F238E27FC236}">
                <a16:creationId xmlns:a16="http://schemas.microsoft.com/office/drawing/2014/main" id="{EE348413-46D0-351E-2B5B-EF0EFBFD8014}"/>
              </a:ext>
            </a:extLst>
          </p:cNvPr>
          <p:cNvSpPr>
            <a:spLocks noGrp="1"/>
          </p:cNvSpPr>
          <p:nvPr>
            <p:ph type="title"/>
          </p:nvPr>
        </p:nvSpPr>
        <p:spPr>
          <a:xfrm>
            <a:off x="640080" y="2438400"/>
            <a:ext cx="11521440" cy="2743200"/>
          </a:xfrm>
        </p:spPr>
        <p:txBody>
          <a:bodyPr>
            <a:normAutofit/>
          </a:bodyPr>
          <a:lstStyle/>
          <a:p>
            <a:r>
              <a:rPr lang="en-US" sz="8000" u="none"/>
              <a:t>Lab : C</a:t>
            </a:r>
            <a:r>
              <a:rPr lang="en-US" u="none"/>
              <a:t>onfigure </a:t>
            </a:r>
            <a:r>
              <a:rPr lang="en-US" u="none" dirty="0"/>
              <a:t>C</a:t>
            </a:r>
            <a:r>
              <a:rPr lang="en-US" u="none"/>
              <a:t>osmos </a:t>
            </a:r>
            <a:r>
              <a:rPr lang="en-US" u="none" dirty="0"/>
              <a:t>Database</a:t>
            </a:r>
            <a:br>
              <a:rPr lang="en-US" u="none" dirty="0"/>
            </a:br>
            <a:endParaRPr lang="en-US" u="none" dirty="0"/>
          </a:p>
        </p:txBody>
      </p:sp>
    </p:spTree>
    <p:extLst>
      <p:ext uri="{BB962C8B-B14F-4D97-AF65-F5344CB8AC3E}">
        <p14:creationId xmlns:p14="http://schemas.microsoft.com/office/powerpoint/2010/main" val="417038342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a:t>www.Techlanders.com</a:t>
            </a:r>
          </a:p>
        </p:txBody>
      </p:sp>
      <p:sp>
        <p:nvSpPr>
          <p:cNvPr id="4" name="Slide Number Placeholder 3"/>
          <p:cNvSpPr>
            <a:spLocks noGrp="1"/>
          </p:cNvSpPr>
          <p:nvPr>
            <p:ph type="sldNum" sz="quarter" idx="12"/>
          </p:nvPr>
        </p:nvSpPr>
        <p:spPr/>
        <p:txBody>
          <a:bodyPr/>
          <a:lstStyle/>
          <a:p>
            <a:fld id="{13F480B4-4699-41FE-89A7-96EFD1001786}" type="slidenum">
              <a:rPr lang="en-US" smtClean="0"/>
              <a:t>77</a:t>
            </a:fld>
            <a:endParaRPr lang="en-US"/>
          </a:p>
        </p:txBody>
      </p:sp>
      <p:sp>
        <p:nvSpPr>
          <p:cNvPr id="11" name="Title 9">
            <a:extLst>
              <a:ext uri="{FF2B5EF4-FFF2-40B4-BE49-F238E27FC236}">
                <a16:creationId xmlns:a16="http://schemas.microsoft.com/office/drawing/2014/main" id="{EE348413-46D0-351E-2B5B-EF0EFBFD8014}"/>
              </a:ext>
            </a:extLst>
          </p:cNvPr>
          <p:cNvSpPr>
            <a:spLocks noGrp="1"/>
          </p:cNvSpPr>
          <p:nvPr>
            <p:ph type="title"/>
          </p:nvPr>
        </p:nvSpPr>
        <p:spPr>
          <a:xfrm>
            <a:off x="640080" y="2438400"/>
            <a:ext cx="11521440" cy="2743200"/>
          </a:xfrm>
        </p:spPr>
        <p:txBody>
          <a:bodyPr>
            <a:normAutofit/>
          </a:bodyPr>
          <a:lstStyle/>
          <a:p>
            <a:r>
              <a:rPr lang="en-US" sz="6000" dirty="0"/>
              <a:t>Azure Virtual Network</a:t>
            </a:r>
            <a:endParaRPr lang="en-US" sz="2800" u="none" dirty="0"/>
          </a:p>
        </p:txBody>
      </p:sp>
    </p:spTree>
    <p:extLst>
      <p:ext uri="{BB962C8B-B14F-4D97-AF65-F5344CB8AC3E}">
        <p14:creationId xmlns:p14="http://schemas.microsoft.com/office/powerpoint/2010/main" val="376389202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a:t>www.Techlanders.com</a:t>
            </a:r>
          </a:p>
        </p:txBody>
      </p:sp>
      <p:sp>
        <p:nvSpPr>
          <p:cNvPr id="4" name="Slide Number Placeholder 3"/>
          <p:cNvSpPr>
            <a:spLocks noGrp="1"/>
          </p:cNvSpPr>
          <p:nvPr>
            <p:ph type="sldNum" sz="quarter" idx="12"/>
          </p:nvPr>
        </p:nvSpPr>
        <p:spPr/>
        <p:txBody>
          <a:bodyPr/>
          <a:lstStyle/>
          <a:p>
            <a:fld id="{13F480B4-4699-41FE-89A7-96EFD1001786}" type="slidenum">
              <a:rPr lang="en-US" smtClean="0"/>
              <a:t>78</a:t>
            </a:fld>
            <a:endParaRPr lang="en-US"/>
          </a:p>
        </p:txBody>
      </p:sp>
      <p:sp>
        <p:nvSpPr>
          <p:cNvPr id="5" name="Title 4"/>
          <p:cNvSpPr>
            <a:spLocks noGrp="1"/>
          </p:cNvSpPr>
          <p:nvPr>
            <p:ph type="title"/>
          </p:nvPr>
        </p:nvSpPr>
        <p:spPr/>
        <p:txBody>
          <a:bodyPr>
            <a:noAutofit/>
          </a:bodyPr>
          <a:lstStyle/>
          <a:p>
            <a:r>
              <a:rPr lang="en-US" sz="4500" dirty="0"/>
              <a:t>Azure Virtual Network</a:t>
            </a:r>
          </a:p>
        </p:txBody>
      </p:sp>
      <p:sp>
        <p:nvSpPr>
          <p:cNvPr id="11" name="TextBox 10">
            <a:extLst>
              <a:ext uri="{FF2B5EF4-FFF2-40B4-BE49-F238E27FC236}">
                <a16:creationId xmlns:a16="http://schemas.microsoft.com/office/drawing/2014/main" id="{81CADFBD-44DE-3E57-3D2E-244082A4938E}"/>
              </a:ext>
            </a:extLst>
          </p:cNvPr>
          <p:cNvSpPr txBox="1"/>
          <p:nvPr/>
        </p:nvSpPr>
        <p:spPr>
          <a:xfrm>
            <a:off x="228600" y="1325712"/>
            <a:ext cx="12115799" cy="1883657"/>
          </a:xfrm>
          <a:prstGeom prst="rect">
            <a:avLst/>
          </a:prstGeom>
          <a:noFill/>
        </p:spPr>
        <p:txBody>
          <a:bodyPr wrap="square">
            <a:spAutoFit/>
          </a:bodyPr>
          <a:lstStyle/>
          <a:p>
            <a:pPr marL="342900" indent="-342900" algn="just" fontAlgn="base">
              <a:lnSpc>
                <a:spcPct val="150000"/>
              </a:lnSpc>
              <a:buFont typeface="Arial" panose="020B0604020202020204" pitchFamily="34" charset="0"/>
              <a:buChar char="•"/>
            </a:pPr>
            <a:r>
              <a:rPr lang="en-US" sz="2000" b="0" i="0" dirty="0">
                <a:effectLst/>
                <a:latin typeface="Times New Roman" panose="02020603050405020304" pitchFamily="18" charset="0"/>
                <a:cs typeface="Times New Roman" panose="02020603050405020304" pitchFamily="18" charset="0"/>
              </a:rPr>
              <a:t>The Azure Virtual Network is a logical representation of the network in the cloud. So, by creating an Azure Virtual Network, we can define our private IP address range on Azure, and also deploy different kinds of Azure resources. For Example - Azure virtual machine, App service environment, Integration service environment, etc. </a:t>
            </a:r>
          </a:p>
          <a:p>
            <a:pPr marL="342900" indent="-342900" algn="l" fontAlgn="base">
              <a:lnSpc>
                <a:spcPct val="150000"/>
              </a:lnSpc>
              <a:buFont typeface="Arial" panose="020B0604020202020204" pitchFamily="34" charset="0"/>
              <a:buChar char="•"/>
            </a:pPr>
            <a:endParaRPr lang="en-US" sz="2000" b="0" i="0" dirty="0">
              <a:solidFill>
                <a:srgbClr val="444444"/>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4130792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a:t>www.Techlanders.com</a:t>
            </a:r>
          </a:p>
        </p:txBody>
      </p:sp>
      <p:sp>
        <p:nvSpPr>
          <p:cNvPr id="4" name="Slide Number Placeholder 3"/>
          <p:cNvSpPr>
            <a:spLocks noGrp="1"/>
          </p:cNvSpPr>
          <p:nvPr>
            <p:ph type="sldNum" sz="quarter" idx="12"/>
          </p:nvPr>
        </p:nvSpPr>
        <p:spPr/>
        <p:txBody>
          <a:bodyPr/>
          <a:lstStyle/>
          <a:p>
            <a:fld id="{13F480B4-4699-41FE-89A7-96EFD1001786}" type="slidenum">
              <a:rPr lang="en-US" smtClean="0"/>
              <a:t>79</a:t>
            </a:fld>
            <a:endParaRPr lang="en-US"/>
          </a:p>
        </p:txBody>
      </p:sp>
      <p:sp>
        <p:nvSpPr>
          <p:cNvPr id="5" name="Title 4"/>
          <p:cNvSpPr>
            <a:spLocks noGrp="1"/>
          </p:cNvSpPr>
          <p:nvPr>
            <p:ph type="title"/>
          </p:nvPr>
        </p:nvSpPr>
        <p:spPr/>
        <p:txBody>
          <a:bodyPr>
            <a:noAutofit/>
          </a:bodyPr>
          <a:lstStyle/>
          <a:p>
            <a:r>
              <a:rPr lang="en-US" sz="4500" dirty="0"/>
              <a:t>Azure Virtual Network Components</a:t>
            </a:r>
          </a:p>
        </p:txBody>
      </p:sp>
      <p:sp>
        <p:nvSpPr>
          <p:cNvPr id="11" name="TextBox 10">
            <a:extLst>
              <a:ext uri="{FF2B5EF4-FFF2-40B4-BE49-F238E27FC236}">
                <a16:creationId xmlns:a16="http://schemas.microsoft.com/office/drawing/2014/main" id="{81CADFBD-44DE-3E57-3D2E-244082A4938E}"/>
              </a:ext>
            </a:extLst>
          </p:cNvPr>
          <p:cNvSpPr txBox="1"/>
          <p:nvPr/>
        </p:nvSpPr>
        <p:spPr>
          <a:xfrm>
            <a:off x="990600" y="1917413"/>
            <a:ext cx="12115799" cy="2806987"/>
          </a:xfrm>
          <a:prstGeom prst="rect">
            <a:avLst/>
          </a:prstGeom>
          <a:noFill/>
        </p:spPr>
        <p:txBody>
          <a:bodyPr wrap="square">
            <a:spAutoFit/>
          </a:bodyPr>
          <a:lstStyle/>
          <a:p>
            <a:pPr marL="457200" indent="-457200" algn="just" fontAlgn="base">
              <a:lnSpc>
                <a:spcPct val="150000"/>
              </a:lnSpc>
              <a:buFont typeface="+mj-lt"/>
              <a:buAutoNum type="arabicPeriod"/>
            </a:pPr>
            <a:r>
              <a:rPr lang="en-US" sz="2000" b="0" i="0" dirty="0">
                <a:effectLst/>
                <a:latin typeface="Times New Roman" panose="02020603050405020304" pitchFamily="18" charset="0"/>
                <a:cs typeface="Times New Roman" panose="02020603050405020304" pitchFamily="18" charset="0"/>
              </a:rPr>
              <a:t>Subnets</a:t>
            </a:r>
          </a:p>
          <a:p>
            <a:pPr marL="457200" indent="-457200" algn="just" fontAlgn="base">
              <a:lnSpc>
                <a:spcPct val="150000"/>
              </a:lnSpc>
              <a:buFont typeface="+mj-lt"/>
              <a:buAutoNum type="arabicPeriod"/>
            </a:pPr>
            <a:r>
              <a:rPr lang="en-US" sz="2000" b="0" i="0" dirty="0">
                <a:effectLst/>
                <a:latin typeface="Times New Roman" panose="02020603050405020304" pitchFamily="18" charset="0"/>
                <a:cs typeface="Times New Roman" panose="02020603050405020304" pitchFamily="18" charset="0"/>
              </a:rPr>
              <a:t>IP addresses</a:t>
            </a:r>
          </a:p>
          <a:p>
            <a:pPr marL="457200" indent="-457200" algn="just" fontAlgn="base">
              <a:lnSpc>
                <a:spcPct val="150000"/>
              </a:lnSpc>
              <a:buFont typeface="+mj-lt"/>
              <a:buAutoNum type="arabicPeriod"/>
            </a:pPr>
            <a:r>
              <a:rPr lang="en-US" sz="2000" b="0" i="0" dirty="0">
                <a:effectLst/>
                <a:latin typeface="Times New Roman" panose="02020603050405020304" pitchFamily="18" charset="0"/>
                <a:cs typeface="Times New Roman" panose="02020603050405020304" pitchFamily="18" charset="0"/>
              </a:rPr>
              <a:t>Network Security Groups (NSG)</a:t>
            </a:r>
          </a:p>
          <a:p>
            <a:pPr marL="457200" indent="-457200" algn="just" fontAlgn="base">
              <a:lnSpc>
                <a:spcPct val="150000"/>
              </a:lnSpc>
              <a:buFont typeface="+mj-lt"/>
              <a:buAutoNum type="arabicPeriod"/>
            </a:pPr>
            <a:r>
              <a:rPr lang="en-US" sz="2000" b="0" i="0" dirty="0">
                <a:effectLst/>
                <a:latin typeface="Times New Roman" panose="02020603050405020304" pitchFamily="18" charset="0"/>
                <a:cs typeface="Times New Roman" panose="02020603050405020304" pitchFamily="18" charset="0"/>
              </a:rPr>
              <a:t>Firewall</a:t>
            </a:r>
          </a:p>
          <a:p>
            <a:pPr marL="457200" indent="-457200" algn="just" fontAlgn="base">
              <a:lnSpc>
                <a:spcPct val="150000"/>
              </a:lnSpc>
              <a:buFont typeface="+mj-lt"/>
              <a:buAutoNum type="arabicPeriod"/>
            </a:pPr>
            <a:r>
              <a:rPr lang="en-US" sz="2000" b="0" i="0" dirty="0">
                <a:effectLst/>
                <a:latin typeface="Times New Roman" panose="02020603050405020304" pitchFamily="18" charset="0"/>
                <a:cs typeface="Times New Roman" panose="02020603050405020304" pitchFamily="18" charset="0"/>
              </a:rPr>
              <a:t>Load balancing</a:t>
            </a:r>
          </a:p>
          <a:p>
            <a:pPr marL="457200" indent="-457200" algn="just" fontAlgn="base">
              <a:lnSpc>
                <a:spcPct val="150000"/>
              </a:lnSpc>
              <a:buFont typeface="+mj-lt"/>
              <a:buAutoNum type="arabicPeriod"/>
            </a:pPr>
            <a:r>
              <a:rPr lang="en-US" sz="2000" b="0" i="0" dirty="0">
                <a:effectLst/>
                <a:latin typeface="Times New Roman" panose="02020603050405020304" pitchFamily="18" charset="0"/>
                <a:cs typeface="Times New Roman" panose="02020603050405020304" pitchFamily="18" charset="0"/>
              </a:rPr>
              <a:t>Routing tables</a:t>
            </a:r>
            <a:endParaRPr lang="en-US" sz="2000" b="0" i="0" dirty="0">
              <a:solidFill>
                <a:srgbClr val="444444"/>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598992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8001000" y="57150"/>
            <a:ext cx="4800600" cy="7200900"/>
          </a:xfrm>
          <a:prstGeom prst="rect">
            <a:avLst/>
          </a:prstGeom>
        </p:spPr>
      </p:pic>
      <p:sp>
        <p:nvSpPr>
          <p:cNvPr id="3" name="Text 0"/>
          <p:cNvSpPr/>
          <p:nvPr/>
        </p:nvSpPr>
        <p:spPr>
          <a:xfrm>
            <a:off x="694566" y="1335643"/>
            <a:ext cx="5828750" cy="620182"/>
          </a:xfrm>
          <a:prstGeom prst="rect">
            <a:avLst/>
          </a:prstGeom>
          <a:noFill/>
          <a:ln/>
        </p:spPr>
        <p:txBody>
          <a:bodyPr wrap="none" lIns="0" tIns="0" rIns="0" bIns="0" rtlCol="0" anchor="t"/>
          <a:lstStyle/>
          <a:p>
            <a:pPr>
              <a:lnSpc>
                <a:spcPts val="4856"/>
              </a:lnSpc>
            </a:pPr>
            <a:r>
              <a:rPr lang="en-US" sz="3894" dirty="0">
                <a:solidFill>
                  <a:srgbClr val="312F2B"/>
                </a:solidFill>
                <a:latin typeface="Gelasio" pitchFamily="34" charset="0"/>
                <a:ea typeface="Gelasio" pitchFamily="34" charset="-122"/>
                <a:cs typeface="Gelasio" pitchFamily="34" charset="-120"/>
              </a:rPr>
              <a:t>Types of Cloud Computing</a:t>
            </a:r>
            <a:endParaRPr lang="en-US" sz="3894" dirty="0"/>
          </a:p>
        </p:txBody>
      </p:sp>
      <p:sp>
        <p:nvSpPr>
          <p:cNvPr id="4" name="Shape 1"/>
          <p:cNvSpPr/>
          <p:nvPr/>
        </p:nvSpPr>
        <p:spPr>
          <a:xfrm>
            <a:off x="694566" y="2476724"/>
            <a:ext cx="446514" cy="446514"/>
          </a:xfrm>
          <a:prstGeom prst="roundRect">
            <a:avLst>
              <a:gd name="adj" fmla="val 18669"/>
            </a:avLst>
          </a:prstGeom>
          <a:solidFill>
            <a:srgbClr val="E8E8E3"/>
          </a:solidFill>
          <a:ln w="7620">
            <a:solidFill>
              <a:srgbClr val="CECEC9"/>
            </a:solidFill>
            <a:prstDash val="solid"/>
          </a:ln>
        </p:spPr>
      </p:sp>
      <p:sp>
        <p:nvSpPr>
          <p:cNvPr id="5" name="Text 2"/>
          <p:cNvSpPr/>
          <p:nvPr/>
        </p:nvSpPr>
        <p:spPr>
          <a:xfrm>
            <a:off x="853857" y="2551108"/>
            <a:ext cx="127933" cy="297746"/>
          </a:xfrm>
          <a:prstGeom prst="rect">
            <a:avLst/>
          </a:prstGeom>
          <a:noFill/>
          <a:ln/>
        </p:spPr>
        <p:txBody>
          <a:bodyPr wrap="none" lIns="0" tIns="0" rIns="0" bIns="0" rtlCol="0" anchor="t"/>
          <a:lstStyle/>
          <a:p>
            <a:pPr algn="ctr">
              <a:lnSpc>
                <a:spcPts val="2319"/>
              </a:lnSpc>
            </a:pPr>
            <a:r>
              <a:rPr lang="en-US" sz="2319" dirty="0">
                <a:solidFill>
                  <a:srgbClr val="272525"/>
                </a:solidFill>
                <a:latin typeface="Gelasio" pitchFamily="34" charset="0"/>
                <a:ea typeface="Gelasio" pitchFamily="34" charset="-122"/>
                <a:cs typeface="Gelasio" pitchFamily="34" charset="-120"/>
              </a:rPr>
              <a:t>1</a:t>
            </a:r>
            <a:endParaRPr lang="en-US" sz="2319" dirty="0"/>
          </a:p>
        </p:txBody>
      </p:sp>
      <p:sp>
        <p:nvSpPr>
          <p:cNvPr id="6" name="Text 3"/>
          <p:cNvSpPr/>
          <p:nvPr/>
        </p:nvSpPr>
        <p:spPr>
          <a:xfrm>
            <a:off x="1339543" y="2476724"/>
            <a:ext cx="2480831" cy="310039"/>
          </a:xfrm>
          <a:prstGeom prst="rect">
            <a:avLst/>
          </a:prstGeom>
          <a:noFill/>
          <a:ln/>
        </p:spPr>
        <p:txBody>
          <a:bodyPr wrap="none" lIns="0" tIns="0" rIns="0" bIns="0" rtlCol="0" anchor="t"/>
          <a:lstStyle/>
          <a:p>
            <a:pPr>
              <a:lnSpc>
                <a:spcPts val="2406"/>
              </a:lnSpc>
            </a:pPr>
            <a:r>
              <a:rPr lang="en-US" sz="1925" dirty="0">
                <a:solidFill>
                  <a:srgbClr val="272525"/>
                </a:solidFill>
                <a:latin typeface="Gelasio" pitchFamily="34" charset="0"/>
                <a:ea typeface="Gelasio" pitchFamily="34" charset="-122"/>
                <a:cs typeface="Gelasio" pitchFamily="34" charset="-120"/>
              </a:rPr>
              <a:t>Public Cloud</a:t>
            </a:r>
            <a:endParaRPr lang="en-US" sz="1925" dirty="0"/>
          </a:p>
        </p:txBody>
      </p:sp>
      <p:sp>
        <p:nvSpPr>
          <p:cNvPr id="7" name="Text 4"/>
          <p:cNvSpPr/>
          <p:nvPr/>
        </p:nvSpPr>
        <p:spPr>
          <a:xfrm>
            <a:off x="1339543" y="2905840"/>
            <a:ext cx="2561779" cy="1587699"/>
          </a:xfrm>
          <a:prstGeom prst="rect">
            <a:avLst/>
          </a:prstGeom>
          <a:noFill/>
          <a:ln/>
        </p:spPr>
        <p:txBody>
          <a:bodyPr wrap="square" lIns="0" tIns="0" rIns="0" bIns="0" rtlCol="0" anchor="t"/>
          <a:lstStyle/>
          <a:p>
            <a:pPr>
              <a:lnSpc>
                <a:spcPts val="2494"/>
              </a:lnSpc>
            </a:pPr>
            <a:r>
              <a:rPr lang="en-US" sz="1531" dirty="0">
                <a:solidFill>
                  <a:srgbClr val="272525"/>
                </a:solidFill>
                <a:latin typeface="Lato" pitchFamily="34" charset="0"/>
                <a:ea typeface="Lato" pitchFamily="34" charset="-122"/>
                <a:cs typeface="Lato" pitchFamily="34" charset="-120"/>
              </a:rPr>
              <a:t>Public cloud services are provided by third-party vendors and are available to the general public over the internet.</a:t>
            </a:r>
            <a:endParaRPr lang="en-US" sz="1531" dirty="0"/>
          </a:p>
        </p:txBody>
      </p:sp>
      <p:sp>
        <p:nvSpPr>
          <p:cNvPr id="8" name="Shape 5"/>
          <p:cNvSpPr/>
          <p:nvPr/>
        </p:nvSpPr>
        <p:spPr>
          <a:xfrm>
            <a:off x="4099784" y="2476724"/>
            <a:ext cx="446514" cy="446514"/>
          </a:xfrm>
          <a:prstGeom prst="roundRect">
            <a:avLst>
              <a:gd name="adj" fmla="val 18669"/>
            </a:avLst>
          </a:prstGeom>
          <a:solidFill>
            <a:srgbClr val="E8E8E3"/>
          </a:solidFill>
          <a:ln w="7620">
            <a:solidFill>
              <a:srgbClr val="CECEC9"/>
            </a:solidFill>
            <a:prstDash val="solid"/>
          </a:ln>
        </p:spPr>
      </p:sp>
      <p:sp>
        <p:nvSpPr>
          <p:cNvPr id="9" name="Text 6"/>
          <p:cNvSpPr/>
          <p:nvPr/>
        </p:nvSpPr>
        <p:spPr>
          <a:xfrm>
            <a:off x="4239905" y="2551108"/>
            <a:ext cx="166271" cy="297746"/>
          </a:xfrm>
          <a:prstGeom prst="rect">
            <a:avLst/>
          </a:prstGeom>
          <a:noFill/>
          <a:ln/>
        </p:spPr>
        <p:txBody>
          <a:bodyPr wrap="none" lIns="0" tIns="0" rIns="0" bIns="0" rtlCol="0" anchor="t"/>
          <a:lstStyle/>
          <a:p>
            <a:pPr algn="ctr">
              <a:lnSpc>
                <a:spcPts val="2319"/>
              </a:lnSpc>
            </a:pPr>
            <a:r>
              <a:rPr lang="en-US" sz="2319" dirty="0">
                <a:solidFill>
                  <a:srgbClr val="272525"/>
                </a:solidFill>
                <a:latin typeface="Gelasio" pitchFamily="34" charset="0"/>
                <a:ea typeface="Gelasio" pitchFamily="34" charset="-122"/>
                <a:cs typeface="Gelasio" pitchFamily="34" charset="-120"/>
              </a:rPr>
              <a:t>2</a:t>
            </a:r>
            <a:endParaRPr lang="en-US" sz="2319" dirty="0"/>
          </a:p>
        </p:txBody>
      </p:sp>
      <p:sp>
        <p:nvSpPr>
          <p:cNvPr id="10" name="Text 7"/>
          <p:cNvSpPr/>
          <p:nvPr/>
        </p:nvSpPr>
        <p:spPr>
          <a:xfrm>
            <a:off x="4744760" y="2476724"/>
            <a:ext cx="2480831" cy="310039"/>
          </a:xfrm>
          <a:prstGeom prst="rect">
            <a:avLst/>
          </a:prstGeom>
          <a:noFill/>
          <a:ln/>
        </p:spPr>
        <p:txBody>
          <a:bodyPr wrap="none" lIns="0" tIns="0" rIns="0" bIns="0" rtlCol="0" anchor="t"/>
          <a:lstStyle/>
          <a:p>
            <a:pPr>
              <a:lnSpc>
                <a:spcPts val="2406"/>
              </a:lnSpc>
            </a:pPr>
            <a:r>
              <a:rPr lang="en-US" sz="1925" dirty="0">
                <a:solidFill>
                  <a:srgbClr val="272525"/>
                </a:solidFill>
                <a:latin typeface="Gelasio" pitchFamily="34" charset="0"/>
                <a:ea typeface="Gelasio" pitchFamily="34" charset="-122"/>
                <a:cs typeface="Gelasio" pitchFamily="34" charset="-120"/>
              </a:rPr>
              <a:t>Private Cloud</a:t>
            </a:r>
            <a:endParaRPr lang="en-US" sz="1925" dirty="0"/>
          </a:p>
        </p:txBody>
      </p:sp>
      <p:sp>
        <p:nvSpPr>
          <p:cNvPr id="11" name="Text 8"/>
          <p:cNvSpPr/>
          <p:nvPr/>
        </p:nvSpPr>
        <p:spPr>
          <a:xfrm>
            <a:off x="4744760" y="2905840"/>
            <a:ext cx="2561779" cy="1587699"/>
          </a:xfrm>
          <a:prstGeom prst="rect">
            <a:avLst/>
          </a:prstGeom>
          <a:noFill/>
          <a:ln/>
        </p:spPr>
        <p:txBody>
          <a:bodyPr wrap="square" lIns="0" tIns="0" rIns="0" bIns="0" rtlCol="0" anchor="t"/>
          <a:lstStyle/>
          <a:p>
            <a:pPr>
              <a:lnSpc>
                <a:spcPts val="2494"/>
              </a:lnSpc>
            </a:pPr>
            <a:r>
              <a:rPr lang="en-US" sz="1531" dirty="0">
                <a:solidFill>
                  <a:srgbClr val="272525"/>
                </a:solidFill>
                <a:latin typeface="Lato" pitchFamily="34" charset="0"/>
                <a:ea typeface="Lato" pitchFamily="34" charset="-122"/>
                <a:cs typeface="Lato" pitchFamily="34" charset="-120"/>
              </a:rPr>
              <a:t>Private clouds are dedicated computing resources owned and managed by a single organization, offering greater control and security.</a:t>
            </a:r>
            <a:endParaRPr lang="en-US" sz="1531" dirty="0"/>
          </a:p>
        </p:txBody>
      </p:sp>
      <p:sp>
        <p:nvSpPr>
          <p:cNvPr id="12" name="Shape 9"/>
          <p:cNvSpPr/>
          <p:nvPr/>
        </p:nvSpPr>
        <p:spPr>
          <a:xfrm>
            <a:off x="694566" y="4915258"/>
            <a:ext cx="446514" cy="446514"/>
          </a:xfrm>
          <a:prstGeom prst="roundRect">
            <a:avLst>
              <a:gd name="adj" fmla="val 18669"/>
            </a:avLst>
          </a:prstGeom>
          <a:solidFill>
            <a:srgbClr val="E8E8E3"/>
          </a:solidFill>
          <a:ln w="7620">
            <a:solidFill>
              <a:srgbClr val="CECEC9"/>
            </a:solidFill>
            <a:prstDash val="solid"/>
          </a:ln>
        </p:spPr>
      </p:sp>
      <p:sp>
        <p:nvSpPr>
          <p:cNvPr id="13" name="Text 10"/>
          <p:cNvSpPr/>
          <p:nvPr/>
        </p:nvSpPr>
        <p:spPr>
          <a:xfrm>
            <a:off x="835625" y="4989642"/>
            <a:ext cx="164292" cy="297746"/>
          </a:xfrm>
          <a:prstGeom prst="rect">
            <a:avLst/>
          </a:prstGeom>
          <a:noFill/>
          <a:ln/>
        </p:spPr>
        <p:txBody>
          <a:bodyPr wrap="none" lIns="0" tIns="0" rIns="0" bIns="0" rtlCol="0" anchor="t"/>
          <a:lstStyle/>
          <a:p>
            <a:pPr algn="ctr">
              <a:lnSpc>
                <a:spcPts val="2319"/>
              </a:lnSpc>
            </a:pPr>
            <a:r>
              <a:rPr lang="en-US" sz="2319" dirty="0">
                <a:solidFill>
                  <a:srgbClr val="272525"/>
                </a:solidFill>
                <a:latin typeface="Gelasio" pitchFamily="34" charset="0"/>
                <a:ea typeface="Gelasio" pitchFamily="34" charset="-122"/>
                <a:cs typeface="Gelasio" pitchFamily="34" charset="-120"/>
              </a:rPr>
              <a:t>3</a:t>
            </a:r>
            <a:endParaRPr lang="en-US" sz="2319" dirty="0"/>
          </a:p>
        </p:txBody>
      </p:sp>
      <p:sp>
        <p:nvSpPr>
          <p:cNvPr id="14" name="Text 11"/>
          <p:cNvSpPr/>
          <p:nvPr/>
        </p:nvSpPr>
        <p:spPr>
          <a:xfrm>
            <a:off x="1339543" y="4915258"/>
            <a:ext cx="2480831" cy="310039"/>
          </a:xfrm>
          <a:prstGeom prst="rect">
            <a:avLst/>
          </a:prstGeom>
          <a:noFill/>
          <a:ln/>
        </p:spPr>
        <p:txBody>
          <a:bodyPr wrap="none" lIns="0" tIns="0" rIns="0" bIns="0" rtlCol="0" anchor="t"/>
          <a:lstStyle/>
          <a:p>
            <a:pPr>
              <a:lnSpc>
                <a:spcPts val="2406"/>
              </a:lnSpc>
            </a:pPr>
            <a:r>
              <a:rPr lang="en-US" sz="1925" dirty="0">
                <a:solidFill>
                  <a:srgbClr val="272525"/>
                </a:solidFill>
                <a:latin typeface="Gelasio" pitchFamily="34" charset="0"/>
                <a:ea typeface="Gelasio" pitchFamily="34" charset="-122"/>
                <a:cs typeface="Gelasio" pitchFamily="34" charset="-120"/>
              </a:rPr>
              <a:t>Hybrid Cloud</a:t>
            </a:r>
            <a:endParaRPr lang="en-US" sz="1925" dirty="0"/>
          </a:p>
        </p:txBody>
      </p:sp>
      <p:sp>
        <p:nvSpPr>
          <p:cNvPr id="15" name="Text 12"/>
          <p:cNvSpPr/>
          <p:nvPr/>
        </p:nvSpPr>
        <p:spPr>
          <a:xfrm>
            <a:off x="1339543" y="5344374"/>
            <a:ext cx="5966892" cy="635079"/>
          </a:xfrm>
          <a:prstGeom prst="rect">
            <a:avLst/>
          </a:prstGeom>
          <a:noFill/>
          <a:ln/>
        </p:spPr>
        <p:txBody>
          <a:bodyPr wrap="square" lIns="0" tIns="0" rIns="0" bIns="0" rtlCol="0" anchor="t"/>
          <a:lstStyle/>
          <a:p>
            <a:pPr>
              <a:lnSpc>
                <a:spcPts val="2494"/>
              </a:lnSpc>
            </a:pPr>
            <a:r>
              <a:rPr lang="en-US" sz="1531" dirty="0">
                <a:solidFill>
                  <a:srgbClr val="272525"/>
                </a:solidFill>
                <a:latin typeface="Lato" pitchFamily="34" charset="0"/>
                <a:ea typeface="Lato" pitchFamily="34" charset="-122"/>
                <a:cs typeface="Lato" pitchFamily="34" charset="-120"/>
              </a:rPr>
              <a:t>Hybrid cloud solutions combine public and private cloud resources, allowing organizations to leverage the benefits of both.</a:t>
            </a:r>
            <a:endParaRPr lang="en-US" sz="1531" dirty="0"/>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a:t>www.Techlanders.com</a:t>
            </a:r>
          </a:p>
        </p:txBody>
      </p:sp>
      <p:sp>
        <p:nvSpPr>
          <p:cNvPr id="4" name="Slide Number Placeholder 3"/>
          <p:cNvSpPr>
            <a:spLocks noGrp="1"/>
          </p:cNvSpPr>
          <p:nvPr>
            <p:ph type="sldNum" sz="quarter" idx="12"/>
          </p:nvPr>
        </p:nvSpPr>
        <p:spPr/>
        <p:txBody>
          <a:bodyPr/>
          <a:lstStyle/>
          <a:p>
            <a:fld id="{13F480B4-4699-41FE-89A7-96EFD1001786}" type="slidenum">
              <a:rPr lang="en-US" smtClean="0"/>
              <a:t>80</a:t>
            </a:fld>
            <a:endParaRPr lang="en-US"/>
          </a:p>
        </p:txBody>
      </p:sp>
      <p:sp>
        <p:nvSpPr>
          <p:cNvPr id="5" name="Title 4"/>
          <p:cNvSpPr>
            <a:spLocks noGrp="1"/>
          </p:cNvSpPr>
          <p:nvPr>
            <p:ph type="title"/>
          </p:nvPr>
        </p:nvSpPr>
        <p:spPr>
          <a:xfrm>
            <a:off x="76200" y="2590800"/>
            <a:ext cx="11963400" cy="1219200"/>
          </a:xfrm>
        </p:spPr>
        <p:txBody>
          <a:bodyPr>
            <a:noAutofit/>
          </a:bodyPr>
          <a:lstStyle/>
          <a:p>
            <a:r>
              <a:rPr lang="en-US" sz="4500" dirty="0"/>
              <a:t>Lab : Create a Virtual Network  </a:t>
            </a:r>
          </a:p>
        </p:txBody>
      </p:sp>
    </p:spTree>
    <p:extLst>
      <p:ext uri="{BB962C8B-B14F-4D97-AF65-F5344CB8AC3E}">
        <p14:creationId xmlns:p14="http://schemas.microsoft.com/office/powerpoint/2010/main" val="21405138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a:t>www.Techlanders.com</a:t>
            </a:r>
          </a:p>
        </p:txBody>
      </p:sp>
      <p:sp>
        <p:nvSpPr>
          <p:cNvPr id="4" name="Slide Number Placeholder 3"/>
          <p:cNvSpPr>
            <a:spLocks noGrp="1"/>
          </p:cNvSpPr>
          <p:nvPr>
            <p:ph type="sldNum" sz="quarter" idx="12"/>
          </p:nvPr>
        </p:nvSpPr>
        <p:spPr/>
        <p:txBody>
          <a:bodyPr/>
          <a:lstStyle/>
          <a:p>
            <a:fld id="{13F480B4-4699-41FE-89A7-96EFD1001786}" type="slidenum">
              <a:rPr lang="en-US" smtClean="0"/>
              <a:t>81</a:t>
            </a:fld>
            <a:endParaRPr lang="en-US"/>
          </a:p>
        </p:txBody>
      </p:sp>
      <p:sp>
        <p:nvSpPr>
          <p:cNvPr id="5" name="Title 4"/>
          <p:cNvSpPr>
            <a:spLocks noGrp="1"/>
          </p:cNvSpPr>
          <p:nvPr>
            <p:ph type="title"/>
          </p:nvPr>
        </p:nvSpPr>
        <p:spPr>
          <a:xfrm>
            <a:off x="533400" y="117047"/>
            <a:ext cx="11521440" cy="1219200"/>
          </a:xfrm>
        </p:spPr>
        <p:txBody>
          <a:bodyPr>
            <a:noAutofit/>
          </a:bodyPr>
          <a:lstStyle/>
          <a:p>
            <a:r>
              <a:rPr lang="en-US" sz="4500" dirty="0"/>
              <a:t>Azure Network Security Group</a:t>
            </a:r>
          </a:p>
        </p:txBody>
      </p:sp>
      <p:sp>
        <p:nvSpPr>
          <p:cNvPr id="11" name="TextBox 10">
            <a:extLst>
              <a:ext uri="{FF2B5EF4-FFF2-40B4-BE49-F238E27FC236}">
                <a16:creationId xmlns:a16="http://schemas.microsoft.com/office/drawing/2014/main" id="{81CADFBD-44DE-3E57-3D2E-244082A4938E}"/>
              </a:ext>
            </a:extLst>
          </p:cNvPr>
          <p:cNvSpPr txBox="1"/>
          <p:nvPr/>
        </p:nvSpPr>
        <p:spPr>
          <a:xfrm>
            <a:off x="569119" y="1336247"/>
            <a:ext cx="12115799" cy="1421992"/>
          </a:xfrm>
          <a:prstGeom prst="rect">
            <a:avLst/>
          </a:prstGeom>
          <a:noFill/>
        </p:spPr>
        <p:txBody>
          <a:bodyPr wrap="square">
            <a:spAutoFit/>
          </a:bodyPr>
          <a:lstStyle/>
          <a:p>
            <a:pPr algn="just" fontAlgn="base">
              <a:lnSpc>
                <a:spcPct val="150000"/>
              </a:lnSpc>
            </a:pPr>
            <a:r>
              <a:rPr lang="en-US" sz="2000" b="0" i="0" dirty="0">
                <a:effectLst/>
                <a:latin typeface="Times New Roman" panose="02020603050405020304" pitchFamily="18" charset="0"/>
                <a:cs typeface="Times New Roman" panose="02020603050405020304" pitchFamily="18" charset="0"/>
              </a:rPr>
              <a:t>A network security group contains security rules that allow or deny inbound network traffic to, or outbound network traffic from, several types of Azure resources. For each rule, you can specify source and destination, port, and protocol.</a:t>
            </a:r>
            <a:endParaRPr lang="en-US" sz="2000" b="0" i="0" dirty="0">
              <a:solidFill>
                <a:srgbClr val="444444"/>
              </a:solidFill>
              <a:effectLst/>
              <a:latin typeface="Times New Roman" panose="02020603050405020304" pitchFamily="18" charset="0"/>
              <a:cs typeface="Times New Roman" panose="02020603050405020304" pitchFamily="18" charset="0"/>
            </a:endParaRPr>
          </a:p>
        </p:txBody>
      </p:sp>
      <p:pic>
        <p:nvPicPr>
          <p:cNvPr id="4098" name="Picture 2" descr="Azure Network Security-How it works">
            <a:extLst>
              <a:ext uri="{FF2B5EF4-FFF2-40B4-BE49-F238E27FC236}">
                <a16:creationId xmlns:a16="http://schemas.microsoft.com/office/drawing/2014/main" id="{BACDD4A4-34F1-0338-4F11-CA0B03B804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0" y="2371355"/>
            <a:ext cx="7310438" cy="44087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964005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a:t>www.Techlanders.com</a:t>
            </a:r>
          </a:p>
        </p:txBody>
      </p:sp>
      <p:sp>
        <p:nvSpPr>
          <p:cNvPr id="4" name="Slide Number Placeholder 3"/>
          <p:cNvSpPr>
            <a:spLocks noGrp="1"/>
          </p:cNvSpPr>
          <p:nvPr>
            <p:ph type="sldNum" sz="quarter" idx="12"/>
          </p:nvPr>
        </p:nvSpPr>
        <p:spPr/>
        <p:txBody>
          <a:bodyPr/>
          <a:lstStyle/>
          <a:p>
            <a:fld id="{13F480B4-4699-41FE-89A7-96EFD1001786}" type="slidenum">
              <a:rPr lang="en-US" smtClean="0"/>
              <a:t>82</a:t>
            </a:fld>
            <a:endParaRPr lang="en-US"/>
          </a:p>
        </p:txBody>
      </p:sp>
      <p:sp>
        <p:nvSpPr>
          <p:cNvPr id="5" name="Title 4"/>
          <p:cNvSpPr>
            <a:spLocks noGrp="1"/>
          </p:cNvSpPr>
          <p:nvPr>
            <p:ph type="title"/>
          </p:nvPr>
        </p:nvSpPr>
        <p:spPr>
          <a:xfrm>
            <a:off x="533400" y="117047"/>
            <a:ext cx="11521440" cy="1219200"/>
          </a:xfrm>
        </p:spPr>
        <p:txBody>
          <a:bodyPr>
            <a:noAutofit/>
          </a:bodyPr>
          <a:lstStyle/>
          <a:p>
            <a:r>
              <a:rPr lang="en-US" sz="4500" dirty="0"/>
              <a:t>Azure Network Security Group</a:t>
            </a:r>
          </a:p>
        </p:txBody>
      </p:sp>
      <p:sp>
        <p:nvSpPr>
          <p:cNvPr id="6" name="TextBox 5">
            <a:extLst>
              <a:ext uri="{FF2B5EF4-FFF2-40B4-BE49-F238E27FC236}">
                <a16:creationId xmlns:a16="http://schemas.microsoft.com/office/drawing/2014/main" id="{8AD8ADC1-7A5D-2C60-70E0-F6B5EC2EC9EB}"/>
              </a:ext>
            </a:extLst>
          </p:cNvPr>
          <p:cNvSpPr txBox="1"/>
          <p:nvPr/>
        </p:nvSpPr>
        <p:spPr>
          <a:xfrm>
            <a:off x="312420" y="1653860"/>
            <a:ext cx="11963400" cy="4647426"/>
          </a:xfrm>
          <a:prstGeom prst="rect">
            <a:avLst/>
          </a:prstGeom>
          <a:noFill/>
        </p:spPr>
        <p:txBody>
          <a:bodyPr wrap="square">
            <a:spAutoFit/>
          </a:bodyPr>
          <a:lstStyle/>
          <a:p>
            <a:pPr>
              <a:lnSpc>
                <a:spcPct val="200000"/>
              </a:lnSpc>
            </a:pPr>
            <a:r>
              <a:rPr lang="en-US" sz="2000" dirty="0">
                <a:latin typeface="Times New Roman" panose="02020603050405020304" pitchFamily="18" charset="0"/>
                <a:cs typeface="Times New Roman" panose="02020603050405020304" pitchFamily="18" charset="0"/>
              </a:rPr>
              <a:t>Some key features and capabilities of Azure Network Security Groups:</a:t>
            </a:r>
          </a:p>
          <a:p>
            <a:pPr>
              <a:lnSpc>
                <a:spcPct val="200000"/>
              </a:lnSpc>
              <a:buFont typeface="+mj-lt"/>
              <a:buAutoNum type="arabicPeriod"/>
            </a:pPr>
            <a:r>
              <a:rPr lang="en-US" sz="2000" dirty="0">
                <a:latin typeface="Times New Roman" panose="02020603050405020304" pitchFamily="18" charset="0"/>
                <a:cs typeface="Times New Roman" panose="02020603050405020304" pitchFamily="18" charset="0"/>
              </a:rPr>
              <a:t>Traffic filtering: </a:t>
            </a:r>
          </a:p>
          <a:p>
            <a:pPr>
              <a:lnSpc>
                <a:spcPct val="200000"/>
              </a:lnSpc>
              <a:buFont typeface="+mj-lt"/>
              <a:buAutoNum type="arabicPeriod"/>
            </a:pPr>
            <a:r>
              <a:rPr lang="en-US" sz="2000" dirty="0">
                <a:latin typeface="Times New Roman" panose="02020603050405020304" pitchFamily="18" charset="0"/>
                <a:cs typeface="Times New Roman" panose="02020603050405020304" pitchFamily="18" charset="0"/>
              </a:rPr>
              <a:t>Subnet and resource-level security</a:t>
            </a:r>
          </a:p>
          <a:p>
            <a:pPr>
              <a:lnSpc>
                <a:spcPct val="200000"/>
              </a:lnSpc>
              <a:buFont typeface="+mj-lt"/>
              <a:buAutoNum type="arabicPeriod"/>
            </a:pPr>
            <a:r>
              <a:rPr lang="en-US" sz="2000" dirty="0">
                <a:latin typeface="Times New Roman" panose="02020603050405020304" pitchFamily="18" charset="0"/>
                <a:cs typeface="Times New Roman" panose="02020603050405020304" pitchFamily="18" charset="0"/>
              </a:rPr>
              <a:t>Prioritization of rules</a:t>
            </a:r>
          </a:p>
          <a:p>
            <a:pPr>
              <a:lnSpc>
                <a:spcPct val="200000"/>
              </a:lnSpc>
              <a:buFont typeface="+mj-lt"/>
              <a:buAutoNum type="arabicPeriod"/>
            </a:pPr>
            <a:r>
              <a:rPr lang="en-US" sz="2000" dirty="0">
                <a:latin typeface="Times New Roman" panose="02020603050405020304" pitchFamily="18" charset="0"/>
                <a:cs typeface="Times New Roman" panose="02020603050405020304" pitchFamily="18" charset="0"/>
              </a:rPr>
              <a:t>Application security groups</a:t>
            </a:r>
          </a:p>
          <a:p>
            <a:pPr>
              <a:lnSpc>
                <a:spcPct val="200000"/>
              </a:lnSpc>
              <a:buFont typeface="+mj-lt"/>
              <a:buAutoNum type="arabicPeriod"/>
            </a:pPr>
            <a:r>
              <a:rPr lang="en-US" sz="2000" dirty="0">
                <a:latin typeface="Times New Roman" panose="02020603050405020304" pitchFamily="18" charset="0"/>
                <a:cs typeface="Times New Roman" panose="02020603050405020304" pitchFamily="18" charset="0"/>
              </a:rPr>
              <a:t>Logging and monitoring</a:t>
            </a:r>
          </a:p>
          <a:p>
            <a:pPr>
              <a:lnSpc>
                <a:spcPct val="200000"/>
              </a:lnSpc>
              <a:buFont typeface="+mj-lt"/>
              <a:buAutoNum type="arabicPeriod"/>
            </a:pPr>
            <a:r>
              <a:rPr lang="en-US" sz="2000" dirty="0">
                <a:latin typeface="Times New Roman" panose="02020603050405020304" pitchFamily="18" charset="0"/>
                <a:cs typeface="Times New Roman" panose="02020603050405020304" pitchFamily="18" charset="0"/>
              </a:rPr>
              <a:t>Integration with other Azure services</a:t>
            </a:r>
          </a:p>
          <a:p>
            <a:pPr>
              <a:buFont typeface="+mj-lt"/>
              <a:buAutoNum type="arabicPeriod"/>
            </a:pPr>
            <a:endParaRPr lang="en-US" sz="1600" dirty="0"/>
          </a:p>
        </p:txBody>
      </p:sp>
    </p:spTree>
    <p:extLst>
      <p:ext uri="{BB962C8B-B14F-4D97-AF65-F5344CB8AC3E}">
        <p14:creationId xmlns:p14="http://schemas.microsoft.com/office/powerpoint/2010/main" val="66965203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a:t>www.Techlanders.com</a:t>
            </a:r>
          </a:p>
        </p:txBody>
      </p:sp>
      <p:sp>
        <p:nvSpPr>
          <p:cNvPr id="4" name="Slide Number Placeholder 3"/>
          <p:cNvSpPr>
            <a:spLocks noGrp="1"/>
          </p:cNvSpPr>
          <p:nvPr>
            <p:ph type="sldNum" sz="quarter" idx="12"/>
          </p:nvPr>
        </p:nvSpPr>
        <p:spPr/>
        <p:txBody>
          <a:bodyPr/>
          <a:lstStyle/>
          <a:p>
            <a:fld id="{13F480B4-4699-41FE-89A7-96EFD1001786}" type="slidenum">
              <a:rPr lang="en-US" smtClean="0"/>
              <a:t>83</a:t>
            </a:fld>
            <a:endParaRPr lang="en-US"/>
          </a:p>
        </p:txBody>
      </p:sp>
      <p:sp>
        <p:nvSpPr>
          <p:cNvPr id="5" name="Title 4"/>
          <p:cNvSpPr>
            <a:spLocks noGrp="1"/>
          </p:cNvSpPr>
          <p:nvPr>
            <p:ph type="title"/>
          </p:nvPr>
        </p:nvSpPr>
        <p:spPr/>
        <p:txBody>
          <a:bodyPr>
            <a:noAutofit/>
          </a:bodyPr>
          <a:lstStyle/>
          <a:p>
            <a:r>
              <a:rPr lang="en-US" sz="4500" dirty="0"/>
              <a:t>Azure Network Connectivity </a:t>
            </a:r>
          </a:p>
        </p:txBody>
      </p:sp>
      <p:sp>
        <p:nvSpPr>
          <p:cNvPr id="11" name="TextBox 10">
            <a:extLst>
              <a:ext uri="{FF2B5EF4-FFF2-40B4-BE49-F238E27FC236}">
                <a16:creationId xmlns:a16="http://schemas.microsoft.com/office/drawing/2014/main" id="{81CADFBD-44DE-3E57-3D2E-244082A4938E}"/>
              </a:ext>
            </a:extLst>
          </p:cNvPr>
          <p:cNvSpPr txBox="1"/>
          <p:nvPr/>
        </p:nvSpPr>
        <p:spPr>
          <a:xfrm>
            <a:off x="990600" y="1905000"/>
            <a:ext cx="12115799" cy="1421992"/>
          </a:xfrm>
          <a:prstGeom prst="rect">
            <a:avLst/>
          </a:prstGeom>
          <a:noFill/>
        </p:spPr>
        <p:txBody>
          <a:bodyPr wrap="square">
            <a:spAutoFit/>
          </a:bodyPr>
          <a:lstStyle/>
          <a:p>
            <a:pPr marL="457200" indent="-457200" algn="just" fontAlgn="base">
              <a:lnSpc>
                <a:spcPct val="150000"/>
              </a:lnSpc>
              <a:buFont typeface="+mj-lt"/>
              <a:buAutoNum type="arabicPeriod"/>
            </a:pPr>
            <a:r>
              <a:rPr lang="en-US" sz="2000" b="0" i="0" dirty="0">
                <a:effectLst/>
                <a:latin typeface="Times New Roman" panose="02020603050405020304" pitchFamily="18" charset="0"/>
                <a:cs typeface="Times New Roman" panose="02020603050405020304" pitchFamily="18" charset="0"/>
              </a:rPr>
              <a:t>Site-to-Site VPN connections</a:t>
            </a:r>
          </a:p>
          <a:p>
            <a:pPr marL="457200" indent="-457200" algn="just" fontAlgn="base">
              <a:lnSpc>
                <a:spcPct val="150000"/>
              </a:lnSpc>
              <a:buFont typeface="+mj-lt"/>
              <a:buAutoNum type="arabicPeriod"/>
            </a:pPr>
            <a:r>
              <a:rPr lang="en-US" sz="2000" b="0" i="0" dirty="0">
                <a:effectLst/>
                <a:latin typeface="Times New Roman" panose="02020603050405020304" pitchFamily="18" charset="0"/>
                <a:cs typeface="Times New Roman" panose="02020603050405020304" pitchFamily="18" charset="0"/>
              </a:rPr>
              <a:t>Point-to-Site VPN connections</a:t>
            </a:r>
          </a:p>
          <a:p>
            <a:pPr marL="457200" indent="-457200" algn="just" fontAlgn="base">
              <a:lnSpc>
                <a:spcPct val="150000"/>
              </a:lnSpc>
              <a:buFont typeface="+mj-lt"/>
              <a:buAutoNum type="arabicPeriod"/>
            </a:pPr>
            <a:r>
              <a:rPr lang="en-US" sz="2000" b="0" i="0" dirty="0">
                <a:effectLst/>
                <a:latin typeface="Times New Roman" panose="02020603050405020304" pitchFamily="18" charset="0"/>
                <a:cs typeface="Times New Roman" panose="02020603050405020304" pitchFamily="18" charset="0"/>
              </a:rPr>
              <a:t>VNet-to-VNet VPN connections</a:t>
            </a:r>
            <a:endParaRPr lang="en-US" sz="2000" b="0" i="0" dirty="0">
              <a:solidFill>
                <a:srgbClr val="444444"/>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9445337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a:t>www.Techlanders.com</a:t>
            </a:r>
          </a:p>
        </p:txBody>
      </p:sp>
      <p:sp>
        <p:nvSpPr>
          <p:cNvPr id="4" name="Slide Number Placeholder 3"/>
          <p:cNvSpPr>
            <a:spLocks noGrp="1"/>
          </p:cNvSpPr>
          <p:nvPr>
            <p:ph type="sldNum" sz="quarter" idx="12"/>
          </p:nvPr>
        </p:nvSpPr>
        <p:spPr/>
        <p:txBody>
          <a:bodyPr/>
          <a:lstStyle/>
          <a:p>
            <a:fld id="{13F480B4-4699-41FE-89A7-96EFD1001786}" type="slidenum">
              <a:rPr lang="en-US" smtClean="0"/>
              <a:t>84</a:t>
            </a:fld>
            <a:endParaRPr lang="en-US"/>
          </a:p>
        </p:txBody>
      </p:sp>
      <p:sp>
        <p:nvSpPr>
          <p:cNvPr id="5" name="Title 4"/>
          <p:cNvSpPr>
            <a:spLocks noGrp="1"/>
          </p:cNvSpPr>
          <p:nvPr>
            <p:ph type="title"/>
          </p:nvPr>
        </p:nvSpPr>
        <p:spPr/>
        <p:txBody>
          <a:bodyPr>
            <a:noAutofit/>
          </a:bodyPr>
          <a:lstStyle/>
          <a:p>
            <a:r>
              <a:rPr lang="en-US" sz="4500" dirty="0"/>
              <a:t>VNet-to-VNet VPN connections</a:t>
            </a:r>
          </a:p>
        </p:txBody>
      </p:sp>
      <p:sp>
        <p:nvSpPr>
          <p:cNvPr id="11" name="TextBox 10">
            <a:extLst>
              <a:ext uri="{FF2B5EF4-FFF2-40B4-BE49-F238E27FC236}">
                <a16:creationId xmlns:a16="http://schemas.microsoft.com/office/drawing/2014/main" id="{81CADFBD-44DE-3E57-3D2E-244082A4938E}"/>
              </a:ext>
            </a:extLst>
          </p:cNvPr>
          <p:cNvSpPr txBox="1"/>
          <p:nvPr/>
        </p:nvSpPr>
        <p:spPr>
          <a:xfrm>
            <a:off x="990600" y="1905000"/>
            <a:ext cx="11521441" cy="5115311"/>
          </a:xfrm>
          <a:prstGeom prst="rect">
            <a:avLst/>
          </a:prstGeom>
          <a:noFill/>
        </p:spPr>
        <p:txBody>
          <a:bodyPr wrap="square">
            <a:spAutoFit/>
          </a:bodyPr>
          <a:lstStyle/>
          <a:p>
            <a:pPr marL="457200" indent="-457200" algn="just" fontAlgn="base">
              <a:lnSpc>
                <a:spcPct val="150000"/>
              </a:lnSpc>
              <a:buFont typeface="+mj-lt"/>
              <a:buAutoNum type="arabicPeriod"/>
            </a:pPr>
            <a:r>
              <a:rPr lang="en-US" sz="2000" b="1" i="0" dirty="0">
                <a:effectLst/>
                <a:latin typeface="Times New Roman" panose="02020603050405020304" pitchFamily="18" charset="0"/>
                <a:cs typeface="Times New Roman" panose="02020603050405020304" pitchFamily="18" charset="0"/>
              </a:rPr>
              <a:t>Local VNet-to-VNet Peering : </a:t>
            </a:r>
            <a:r>
              <a:rPr lang="en-US" sz="2000" i="0" dirty="0">
                <a:effectLst/>
                <a:latin typeface="Times New Roman" panose="02020603050405020304" pitchFamily="18" charset="0"/>
                <a:cs typeface="Times New Roman" panose="02020603050405020304" pitchFamily="18" charset="0"/>
              </a:rPr>
              <a:t>VNet can connect to each others in same region</a:t>
            </a:r>
          </a:p>
          <a:p>
            <a:pPr marL="1031710" lvl="1" indent="-457200" algn="just" fontAlgn="base">
              <a:lnSpc>
                <a:spcPct val="150000"/>
              </a:lnSpc>
              <a:buFont typeface="Arial" panose="020B0604020202020204" pitchFamily="34" charset="0"/>
              <a:buChar char="•"/>
            </a:pPr>
            <a:r>
              <a:rPr lang="en-US" sz="2000" b="0" i="0" dirty="0">
                <a:solidFill>
                  <a:srgbClr val="FF0000"/>
                </a:solidFill>
                <a:effectLst/>
                <a:latin typeface="Times New Roman" panose="02020603050405020304" pitchFamily="18" charset="0"/>
                <a:cs typeface="Times New Roman" panose="02020603050405020304" pitchFamily="18" charset="0"/>
              </a:rPr>
              <a:t>Peering can be done in same subscription in same tenant in same region </a:t>
            </a:r>
          </a:p>
          <a:p>
            <a:pPr marL="1031710" lvl="1" indent="-457200" algn="just" fontAlgn="base">
              <a:lnSpc>
                <a:spcPct val="150000"/>
              </a:lnSpc>
              <a:buFont typeface="Arial" panose="020B0604020202020204" pitchFamily="34" charset="0"/>
              <a:buChar char="•"/>
            </a:pPr>
            <a:r>
              <a:rPr lang="en-US" sz="2000" b="0" i="0" dirty="0">
                <a:solidFill>
                  <a:srgbClr val="FF0000"/>
                </a:solidFill>
                <a:effectLst/>
                <a:latin typeface="Times New Roman" panose="02020603050405020304" pitchFamily="18" charset="0"/>
                <a:cs typeface="Times New Roman" panose="02020603050405020304" pitchFamily="18" charset="0"/>
              </a:rPr>
              <a:t>Peering can be done in different subscription in same tenant in same region </a:t>
            </a:r>
          </a:p>
          <a:p>
            <a:pPr marL="1031710" lvl="1" indent="-457200" algn="just" fontAlgn="base">
              <a:lnSpc>
                <a:spcPct val="150000"/>
              </a:lnSpc>
              <a:buFont typeface="Arial" panose="020B0604020202020204" pitchFamily="34" charset="0"/>
              <a:buChar char="•"/>
            </a:pPr>
            <a:r>
              <a:rPr lang="en-US" sz="2000" b="0" i="0" dirty="0">
                <a:solidFill>
                  <a:srgbClr val="FF0000"/>
                </a:solidFill>
                <a:effectLst/>
                <a:latin typeface="Times New Roman" panose="02020603050405020304" pitchFamily="18" charset="0"/>
                <a:cs typeface="Times New Roman" panose="02020603050405020304" pitchFamily="18" charset="0"/>
              </a:rPr>
              <a:t>Peering can be done in different subscription in different tenant in same region. </a:t>
            </a:r>
          </a:p>
          <a:p>
            <a:pPr marL="457200" indent="-457200" algn="just" fontAlgn="base">
              <a:lnSpc>
                <a:spcPct val="150000"/>
              </a:lnSpc>
              <a:buFont typeface="+mj-lt"/>
              <a:buAutoNum type="arabicPeriod"/>
            </a:pPr>
            <a:r>
              <a:rPr lang="en-US" sz="2000" b="1" i="0" dirty="0">
                <a:effectLst/>
                <a:latin typeface="Times New Roman" panose="02020603050405020304" pitchFamily="18" charset="0"/>
                <a:cs typeface="Times New Roman" panose="02020603050405020304" pitchFamily="18" charset="0"/>
              </a:rPr>
              <a:t>Global VNet-to-VNet Peering : </a:t>
            </a:r>
            <a:r>
              <a:rPr lang="en-US" sz="2000" i="0" dirty="0">
                <a:effectLst/>
                <a:latin typeface="Times New Roman" panose="02020603050405020304" pitchFamily="18" charset="0"/>
                <a:cs typeface="Times New Roman" panose="02020603050405020304" pitchFamily="18" charset="0"/>
              </a:rPr>
              <a:t>With Global VNet Peering available, you can enable connectivity across all Azure public regions without additional bandwidth restrictions and as always keeping all your traffic on the Microsoft Backbone.</a:t>
            </a:r>
          </a:p>
          <a:p>
            <a:pPr marL="917410" lvl="1" indent="-342900" algn="just" fontAlgn="base">
              <a:lnSpc>
                <a:spcPct val="150000"/>
              </a:lnSpc>
              <a:buFont typeface="Arial" panose="020B0604020202020204" pitchFamily="34" charset="0"/>
              <a:buChar char="•"/>
            </a:pPr>
            <a:r>
              <a:rPr lang="en-US" sz="2000" i="0" dirty="0">
                <a:solidFill>
                  <a:srgbClr val="FF0000"/>
                </a:solidFill>
                <a:effectLst/>
                <a:latin typeface="Times New Roman" panose="02020603050405020304" pitchFamily="18" charset="0"/>
                <a:cs typeface="Times New Roman" panose="02020603050405020304" pitchFamily="18" charset="0"/>
              </a:rPr>
              <a:t>Peering can be done in same subscription in same tenant in different region</a:t>
            </a:r>
          </a:p>
          <a:p>
            <a:pPr marL="917410" lvl="1" indent="-342900" algn="just" fontAlgn="base">
              <a:lnSpc>
                <a:spcPct val="150000"/>
              </a:lnSpc>
              <a:buFont typeface="Arial" panose="020B0604020202020204" pitchFamily="34" charset="0"/>
              <a:buChar char="•"/>
            </a:pPr>
            <a:r>
              <a:rPr lang="en-US" sz="2000" i="0" dirty="0">
                <a:solidFill>
                  <a:srgbClr val="FF0000"/>
                </a:solidFill>
                <a:effectLst/>
                <a:latin typeface="Times New Roman" panose="02020603050405020304" pitchFamily="18" charset="0"/>
                <a:cs typeface="Times New Roman" panose="02020603050405020304" pitchFamily="18" charset="0"/>
              </a:rPr>
              <a:t>Peering can be done in different subscription in same tenant in different region </a:t>
            </a:r>
          </a:p>
          <a:p>
            <a:pPr marL="917410" lvl="1" indent="-342900" algn="just" fontAlgn="base">
              <a:lnSpc>
                <a:spcPct val="150000"/>
              </a:lnSpc>
              <a:buFont typeface="Arial" panose="020B0604020202020204" pitchFamily="34" charset="0"/>
              <a:buChar char="•"/>
            </a:pPr>
            <a:r>
              <a:rPr lang="en-US" sz="2000" i="0" dirty="0">
                <a:solidFill>
                  <a:srgbClr val="FF0000"/>
                </a:solidFill>
                <a:effectLst/>
                <a:latin typeface="Times New Roman" panose="02020603050405020304" pitchFamily="18" charset="0"/>
                <a:cs typeface="Times New Roman" panose="02020603050405020304" pitchFamily="18" charset="0"/>
              </a:rPr>
              <a:t>Peering can be done in different subscription in different tenant in different region</a:t>
            </a:r>
          </a:p>
          <a:p>
            <a:pPr algn="just" fontAlgn="base">
              <a:lnSpc>
                <a:spcPct val="150000"/>
              </a:lnSpc>
            </a:pPr>
            <a:endParaRPr lang="en-US" sz="2000" b="1" i="0" dirty="0">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9120683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a:t>www.Techlanders.com</a:t>
            </a:r>
          </a:p>
        </p:txBody>
      </p:sp>
      <p:sp>
        <p:nvSpPr>
          <p:cNvPr id="4" name="Slide Number Placeholder 3"/>
          <p:cNvSpPr>
            <a:spLocks noGrp="1"/>
          </p:cNvSpPr>
          <p:nvPr>
            <p:ph type="sldNum" sz="quarter" idx="12"/>
          </p:nvPr>
        </p:nvSpPr>
        <p:spPr/>
        <p:txBody>
          <a:bodyPr/>
          <a:lstStyle/>
          <a:p>
            <a:fld id="{13F480B4-4699-41FE-89A7-96EFD1001786}" type="slidenum">
              <a:rPr lang="en-US" smtClean="0"/>
              <a:t>85</a:t>
            </a:fld>
            <a:endParaRPr lang="en-US"/>
          </a:p>
        </p:txBody>
      </p:sp>
      <p:sp>
        <p:nvSpPr>
          <p:cNvPr id="5" name="Title 4"/>
          <p:cNvSpPr>
            <a:spLocks noGrp="1"/>
          </p:cNvSpPr>
          <p:nvPr>
            <p:ph type="title"/>
          </p:nvPr>
        </p:nvSpPr>
        <p:spPr>
          <a:xfrm>
            <a:off x="76200" y="2590800"/>
            <a:ext cx="11963400" cy="1219200"/>
          </a:xfrm>
        </p:spPr>
        <p:txBody>
          <a:bodyPr>
            <a:noAutofit/>
          </a:bodyPr>
          <a:lstStyle/>
          <a:p>
            <a:r>
              <a:rPr lang="en-US" sz="4500" dirty="0"/>
              <a:t>Lab : </a:t>
            </a:r>
            <a:r>
              <a:rPr lang="en-US" sz="4800" b="1" i="0" dirty="0">
                <a:effectLst/>
                <a:latin typeface="Times New Roman" panose="02020603050405020304" pitchFamily="18" charset="0"/>
                <a:cs typeface="Times New Roman" panose="02020603050405020304" pitchFamily="18" charset="0"/>
              </a:rPr>
              <a:t>Local &amp; Global VNet-to-VNet Peering </a:t>
            </a:r>
            <a:endParaRPr lang="en-US" sz="4500" dirty="0"/>
          </a:p>
        </p:txBody>
      </p:sp>
    </p:spTree>
    <p:extLst>
      <p:ext uri="{BB962C8B-B14F-4D97-AF65-F5344CB8AC3E}">
        <p14:creationId xmlns:p14="http://schemas.microsoft.com/office/powerpoint/2010/main" val="69597203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a:t>www.Techlanders.com</a:t>
            </a:r>
          </a:p>
        </p:txBody>
      </p:sp>
      <p:sp>
        <p:nvSpPr>
          <p:cNvPr id="4" name="Slide Number Placeholder 3"/>
          <p:cNvSpPr>
            <a:spLocks noGrp="1"/>
          </p:cNvSpPr>
          <p:nvPr>
            <p:ph type="sldNum" sz="quarter" idx="12"/>
          </p:nvPr>
        </p:nvSpPr>
        <p:spPr/>
        <p:txBody>
          <a:bodyPr/>
          <a:lstStyle/>
          <a:p>
            <a:fld id="{13F480B4-4699-41FE-89A7-96EFD1001786}" type="slidenum">
              <a:rPr lang="en-US" smtClean="0"/>
              <a:t>86</a:t>
            </a:fld>
            <a:endParaRPr lang="en-US"/>
          </a:p>
        </p:txBody>
      </p:sp>
      <p:sp>
        <p:nvSpPr>
          <p:cNvPr id="5" name="Title 4"/>
          <p:cNvSpPr>
            <a:spLocks noGrp="1"/>
          </p:cNvSpPr>
          <p:nvPr>
            <p:ph type="title"/>
          </p:nvPr>
        </p:nvSpPr>
        <p:spPr/>
        <p:txBody>
          <a:bodyPr>
            <a:noAutofit/>
          </a:bodyPr>
          <a:lstStyle/>
          <a:p>
            <a:r>
              <a:rPr lang="en-US" sz="4500" dirty="0"/>
              <a:t>Point-to-Site connections</a:t>
            </a:r>
          </a:p>
        </p:txBody>
      </p:sp>
      <p:sp>
        <p:nvSpPr>
          <p:cNvPr id="11" name="TextBox 10">
            <a:extLst>
              <a:ext uri="{FF2B5EF4-FFF2-40B4-BE49-F238E27FC236}">
                <a16:creationId xmlns:a16="http://schemas.microsoft.com/office/drawing/2014/main" id="{81CADFBD-44DE-3E57-3D2E-244082A4938E}"/>
              </a:ext>
            </a:extLst>
          </p:cNvPr>
          <p:cNvSpPr txBox="1"/>
          <p:nvPr/>
        </p:nvSpPr>
        <p:spPr>
          <a:xfrm>
            <a:off x="990600" y="1905000"/>
            <a:ext cx="11521441" cy="4653646"/>
          </a:xfrm>
          <a:prstGeom prst="rect">
            <a:avLst/>
          </a:prstGeom>
          <a:noFill/>
        </p:spPr>
        <p:txBody>
          <a:bodyPr wrap="square">
            <a:spAutoFit/>
          </a:bodyPr>
          <a:lstStyle/>
          <a:p>
            <a:pPr marL="342900" indent="-342900" algn="just" fontAlgn="base">
              <a:lnSpc>
                <a:spcPct val="150000"/>
              </a:lnSpc>
              <a:buFont typeface="Arial" panose="020B0604020202020204" pitchFamily="34" charset="0"/>
              <a:buChar char="•"/>
            </a:pPr>
            <a:r>
              <a:rPr lang="en-US" sz="2000" i="0" dirty="0">
                <a:effectLst/>
                <a:latin typeface="Times New Roman" panose="02020603050405020304" pitchFamily="18" charset="0"/>
                <a:cs typeface="Times New Roman" panose="02020603050405020304" pitchFamily="18" charset="0"/>
              </a:rPr>
              <a:t>A Point-to-Site (P2S) VPN connection helps to create a secure connection tunnel to your virtual network (VNet) from an individual client computer device.</a:t>
            </a:r>
          </a:p>
          <a:p>
            <a:pPr marL="342900" indent="-342900" algn="just" fontAlgn="base">
              <a:lnSpc>
                <a:spcPct val="150000"/>
              </a:lnSpc>
              <a:buFont typeface="Arial" panose="020B0604020202020204" pitchFamily="34" charset="0"/>
              <a:buChar char="•"/>
            </a:pPr>
            <a:r>
              <a:rPr lang="en-US" sz="2000" i="0" dirty="0">
                <a:effectLst/>
                <a:latin typeface="Times New Roman" panose="02020603050405020304" pitchFamily="18" charset="0"/>
                <a:cs typeface="Times New Roman" panose="02020603050405020304" pitchFamily="18" charset="0"/>
              </a:rPr>
              <a:t> P2S VPN is established by initiating it from the client’s computer device. This solution is useful for WFH (Work From Home) employees who want to connect to Azure </a:t>
            </a:r>
            <a:r>
              <a:rPr lang="en-US" sz="2000" i="0" dirty="0" err="1">
                <a:effectLst/>
                <a:latin typeface="Times New Roman" panose="02020603050405020304" pitchFamily="18" charset="0"/>
                <a:cs typeface="Times New Roman" panose="02020603050405020304" pitchFamily="18" charset="0"/>
              </a:rPr>
              <a:t>VNets</a:t>
            </a:r>
            <a:r>
              <a:rPr lang="en-US" sz="2000" i="0" dirty="0">
                <a:effectLst/>
                <a:latin typeface="Times New Roman" panose="02020603050405020304" pitchFamily="18" charset="0"/>
                <a:cs typeface="Times New Roman" panose="02020603050405020304" pitchFamily="18" charset="0"/>
              </a:rPr>
              <a:t> from a remote location. </a:t>
            </a:r>
          </a:p>
          <a:p>
            <a:pPr marL="342900" indent="-342900" algn="just" fontAlgn="base">
              <a:lnSpc>
                <a:spcPct val="150000"/>
              </a:lnSpc>
              <a:buFont typeface="Arial" panose="020B0604020202020204" pitchFamily="34" charset="0"/>
              <a:buChar char="•"/>
            </a:pPr>
            <a:r>
              <a:rPr lang="en-US" sz="2000" i="0" dirty="0">
                <a:effectLst/>
                <a:latin typeface="Times New Roman" panose="02020603050405020304" pitchFamily="18" charset="0"/>
                <a:cs typeface="Times New Roman" panose="02020603050405020304" pitchFamily="18" charset="0"/>
              </a:rPr>
              <a:t>P2S VPN is also a useful solution to use in place of S2S VPN when you have only a few clients that want to connect to a VNet.</a:t>
            </a:r>
          </a:p>
          <a:p>
            <a:pPr marL="342900" indent="-342900" algn="just" fontAlgn="base">
              <a:lnSpc>
                <a:spcPct val="150000"/>
              </a:lnSpc>
              <a:buFont typeface="Arial" panose="020B0604020202020204" pitchFamily="34" charset="0"/>
              <a:buChar char="•"/>
            </a:pPr>
            <a:r>
              <a:rPr lang="en-US" sz="2000" i="0" dirty="0">
                <a:solidFill>
                  <a:srgbClr val="FF0000"/>
                </a:solidFill>
                <a:effectLst/>
                <a:latin typeface="Times New Roman" panose="02020603050405020304" pitchFamily="18" charset="0"/>
                <a:cs typeface="Times New Roman" panose="02020603050405020304" pitchFamily="18" charset="0"/>
              </a:rPr>
              <a:t>In point-to-site, you have to connect to the network you want to access manually. Usually, if you log-off or restart the workstation it loses connection, and you have to reconnect every time. It's common to use this type of VPN when we are working remotely, and we need to access our company assets. </a:t>
            </a:r>
          </a:p>
          <a:p>
            <a:pPr algn="just" fontAlgn="base">
              <a:lnSpc>
                <a:spcPct val="150000"/>
              </a:lnSpc>
            </a:pPr>
            <a:endParaRPr lang="en-US" sz="2000" b="1" i="0" dirty="0">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4774714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a:t>www.Techlanders.com</a:t>
            </a:r>
          </a:p>
        </p:txBody>
      </p:sp>
      <p:sp>
        <p:nvSpPr>
          <p:cNvPr id="4" name="Slide Number Placeholder 3"/>
          <p:cNvSpPr>
            <a:spLocks noGrp="1"/>
          </p:cNvSpPr>
          <p:nvPr>
            <p:ph type="sldNum" sz="quarter" idx="12"/>
          </p:nvPr>
        </p:nvSpPr>
        <p:spPr/>
        <p:txBody>
          <a:bodyPr/>
          <a:lstStyle/>
          <a:p>
            <a:fld id="{13F480B4-4699-41FE-89A7-96EFD1001786}" type="slidenum">
              <a:rPr lang="en-US" smtClean="0"/>
              <a:t>87</a:t>
            </a:fld>
            <a:endParaRPr lang="en-US"/>
          </a:p>
        </p:txBody>
      </p:sp>
      <p:sp>
        <p:nvSpPr>
          <p:cNvPr id="5" name="Title 4"/>
          <p:cNvSpPr>
            <a:spLocks noGrp="1"/>
          </p:cNvSpPr>
          <p:nvPr>
            <p:ph type="title"/>
          </p:nvPr>
        </p:nvSpPr>
        <p:spPr>
          <a:xfrm>
            <a:off x="76200" y="2590800"/>
            <a:ext cx="11963400" cy="1219200"/>
          </a:xfrm>
        </p:spPr>
        <p:txBody>
          <a:bodyPr>
            <a:noAutofit/>
          </a:bodyPr>
          <a:lstStyle/>
          <a:p>
            <a:r>
              <a:rPr lang="en-US" sz="4500" dirty="0"/>
              <a:t>Lab : </a:t>
            </a:r>
            <a:r>
              <a:rPr lang="en-US" sz="4800" b="1" i="0" dirty="0">
                <a:effectLst/>
                <a:latin typeface="Times New Roman" panose="02020603050405020304" pitchFamily="18" charset="0"/>
                <a:cs typeface="Times New Roman" panose="02020603050405020304" pitchFamily="18" charset="0"/>
              </a:rPr>
              <a:t>Point-to-Site Connections</a:t>
            </a:r>
            <a:endParaRPr lang="en-US" sz="4500" dirty="0"/>
          </a:p>
        </p:txBody>
      </p:sp>
    </p:spTree>
    <p:extLst>
      <p:ext uri="{BB962C8B-B14F-4D97-AF65-F5344CB8AC3E}">
        <p14:creationId xmlns:p14="http://schemas.microsoft.com/office/powerpoint/2010/main" val="6503495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a:t>www.Techlanders.com</a:t>
            </a:r>
          </a:p>
        </p:txBody>
      </p:sp>
      <p:sp>
        <p:nvSpPr>
          <p:cNvPr id="4" name="Slide Number Placeholder 3"/>
          <p:cNvSpPr>
            <a:spLocks noGrp="1"/>
          </p:cNvSpPr>
          <p:nvPr>
            <p:ph type="sldNum" sz="quarter" idx="12"/>
          </p:nvPr>
        </p:nvSpPr>
        <p:spPr/>
        <p:txBody>
          <a:bodyPr/>
          <a:lstStyle/>
          <a:p>
            <a:fld id="{13F480B4-4699-41FE-89A7-96EFD1001786}" type="slidenum">
              <a:rPr lang="en-US" smtClean="0"/>
              <a:t>88</a:t>
            </a:fld>
            <a:endParaRPr lang="en-US"/>
          </a:p>
        </p:txBody>
      </p:sp>
      <p:sp>
        <p:nvSpPr>
          <p:cNvPr id="5" name="Title 4"/>
          <p:cNvSpPr>
            <a:spLocks noGrp="1"/>
          </p:cNvSpPr>
          <p:nvPr>
            <p:ph type="title"/>
          </p:nvPr>
        </p:nvSpPr>
        <p:spPr>
          <a:xfrm>
            <a:off x="381000" y="172126"/>
            <a:ext cx="11963400" cy="1219200"/>
          </a:xfrm>
        </p:spPr>
        <p:txBody>
          <a:bodyPr>
            <a:noAutofit/>
          </a:bodyPr>
          <a:lstStyle/>
          <a:p>
            <a:r>
              <a:rPr lang="en-US" sz="4500" dirty="0"/>
              <a:t>Lab : </a:t>
            </a:r>
            <a:r>
              <a:rPr lang="en-US" sz="4800" b="1" i="0" dirty="0">
                <a:effectLst/>
                <a:latin typeface="Times New Roman" panose="02020603050405020304" pitchFamily="18" charset="0"/>
                <a:cs typeface="Times New Roman" panose="02020603050405020304" pitchFamily="18" charset="0"/>
              </a:rPr>
              <a:t>Point-to-Site Connections</a:t>
            </a:r>
            <a:endParaRPr lang="en-US" sz="4500" dirty="0"/>
          </a:p>
        </p:txBody>
      </p:sp>
      <p:sp>
        <p:nvSpPr>
          <p:cNvPr id="2" name="TextBox 1">
            <a:extLst>
              <a:ext uri="{FF2B5EF4-FFF2-40B4-BE49-F238E27FC236}">
                <a16:creationId xmlns:a16="http://schemas.microsoft.com/office/drawing/2014/main" id="{AAE0F0E9-6566-5D81-F540-63AB9A5D7E65}"/>
              </a:ext>
            </a:extLst>
          </p:cNvPr>
          <p:cNvSpPr txBox="1"/>
          <p:nvPr/>
        </p:nvSpPr>
        <p:spPr>
          <a:xfrm>
            <a:off x="601979" y="1600200"/>
            <a:ext cx="11963400" cy="4422814"/>
          </a:xfrm>
          <a:prstGeom prst="rect">
            <a:avLst/>
          </a:prstGeom>
          <a:noFill/>
        </p:spPr>
        <p:txBody>
          <a:bodyPr wrap="square">
            <a:spAutoFit/>
          </a:bodyPr>
          <a:lstStyle/>
          <a:p>
            <a:pPr marL="457200" indent="-457200" algn="just" fontAlgn="base">
              <a:lnSpc>
                <a:spcPct val="150000"/>
              </a:lnSpc>
              <a:buAutoNum type="arabicPeriod"/>
            </a:pPr>
            <a:r>
              <a:rPr lang="en-US" sz="2000" i="0" dirty="0">
                <a:effectLst/>
                <a:latin typeface="Times New Roman" panose="02020603050405020304" pitchFamily="18" charset="0"/>
                <a:cs typeface="Times New Roman" panose="02020603050405020304" pitchFamily="18" charset="0"/>
              </a:rPr>
              <a:t>Create a VNet</a:t>
            </a:r>
          </a:p>
          <a:p>
            <a:pPr marL="457200" indent="-457200" algn="just" fontAlgn="base">
              <a:lnSpc>
                <a:spcPct val="150000"/>
              </a:lnSpc>
              <a:buAutoNum type="arabicPeriod"/>
            </a:pPr>
            <a:r>
              <a:rPr lang="en-US" sz="2000" dirty="0">
                <a:latin typeface="Times New Roman" panose="02020603050405020304" pitchFamily="18" charset="0"/>
                <a:cs typeface="Times New Roman" panose="02020603050405020304" pitchFamily="18" charset="0"/>
              </a:rPr>
              <a:t>Create a gateway Subnet in subnet</a:t>
            </a:r>
          </a:p>
          <a:p>
            <a:pPr marL="457200" indent="-457200" algn="just" fontAlgn="base">
              <a:lnSpc>
                <a:spcPct val="150000"/>
              </a:lnSpc>
              <a:buAutoNum type="arabicPeriod"/>
            </a:pPr>
            <a:r>
              <a:rPr lang="en-US" sz="2000" dirty="0">
                <a:latin typeface="Times New Roman" panose="02020603050405020304" pitchFamily="18" charset="0"/>
                <a:cs typeface="Times New Roman" panose="02020603050405020304" pitchFamily="18" charset="0"/>
              </a:rPr>
              <a:t>Create Virtual Network gateway in same Region</a:t>
            </a:r>
          </a:p>
          <a:p>
            <a:pPr marL="457200" indent="-457200" algn="just" fontAlgn="base">
              <a:lnSpc>
                <a:spcPct val="150000"/>
              </a:lnSpc>
              <a:buAutoNum type="arabicPeriod"/>
            </a:pPr>
            <a:r>
              <a:rPr lang="en-US" sz="2000" dirty="0">
                <a:latin typeface="Times New Roman" panose="02020603050405020304" pitchFamily="18" charset="0"/>
                <a:cs typeface="Times New Roman" panose="02020603050405020304" pitchFamily="18" charset="0"/>
              </a:rPr>
              <a:t>Create Self signed root and client certificate</a:t>
            </a:r>
          </a:p>
          <a:p>
            <a:pPr algn="just" fontAlgn="base">
              <a:lnSpc>
                <a:spcPct val="150000"/>
              </a:lnSpc>
            </a:pPr>
            <a:r>
              <a:rPr lang="en-US" sz="1000" b="0" i="0" u="none" strike="noStrike" dirty="0">
                <a:solidFill>
                  <a:srgbClr val="FF0000"/>
                </a:solidFill>
                <a:effectLst/>
                <a:latin typeface="Roboto" panose="02000000000000000000" pitchFamily="2" charset="0"/>
                <a:hlinkClick r:id="rId2">
                  <a:extLst>
                    <a:ext uri="{A12FA001-AC4F-418D-AE19-62706E023703}">
                      <ahyp:hlinkClr xmlns:ahyp="http://schemas.microsoft.com/office/drawing/2018/hyperlinkcolor" val="tx"/>
                    </a:ext>
                  </a:extLst>
                </a:hlinkClick>
              </a:rPr>
              <a:t>#self</a:t>
            </a:r>
            <a:r>
              <a:rPr lang="en-US" sz="1000" b="0" i="0" dirty="0">
                <a:solidFill>
                  <a:srgbClr val="FF0000"/>
                </a:solidFill>
                <a:effectLst/>
                <a:latin typeface="Roboto" panose="02000000000000000000" pitchFamily="2" charset="0"/>
              </a:rPr>
              <a:t> signed root certificate </a:t>
            </a:r>
          </a:p>
          <a:p>
            <a:pPr algn="just" fontAlgn="base">
              <a:lnSpc>
                <a:spcPct val="150000"/>
              </a:lnSpc>
            </a:pPr>
            <a:r>
              <a:rPr lang="en-US" sz="1000" b="0" i="0" dirty="0">
                <a:solidFill>
                  <a:srgbClr val="0F0F0F"/>
                </a:solidFill>
                <a:effectLst/>
                <a:latin typeface="Roboto" panose="02000000000000000000" pitchFamily="2" charset="0"/>
              </a:rPr>
              <a:t>$cert = New-</a:t>
            </a:r>
            <a:r>
              <a:rPr lang="en-US" sz="1000" b="0" i="0" dirty="0" err="1">
                <a:solidFill>
                  <a:srgbClr val="0F0F0F"/>
                </a:solidFill>
                <a:effectLst/>
                <a:latin typeface="Roboto" panose="02000000000000000000" pitchFamily="2" charset="0"/>
              </a:rPr>
              <a:t>SelfSignedCertificate</a:t>
            </a:r>
            <a:r>
              <a:rPr lang="en-US" sz="1000" b="0" i="0" dirty="0">
                <a:solidFill>
                  <a:srgbClr val="0F0F0F"/>
                </a:solidFill>
                <a:effectLst/>
                <a:latin typeface="Roboto" panose="02000000000000000000" pitchFamily="2" charset="0"/>
              </a:rPr>
              <a:t> -Type Custom -</a:t>
            </a:r>
            <a:r>
              <a:rPr lang="en-US" sz="1000" b="0" i="0" dirty="0" err="1">
                <a:solidFill>
                  <a:srgbClr val="0F0F0F"/>
                </a:solidFill>
                <a:effectLst/>
                <a:latin typeface="Roboto" panose="02000000000000000000" pitchFamily="2" charset="0"/>
              </a:rPr>
              <a:t>KeySpec</a:t>
            </a:r>
            <a:r>
              <a:rPr lang="en-US" sz="1000" b="0" i="0" dirty="0">
                <a:solidFill>
                  <a:srgbClr val="0F0F0F"/>
                </a:solidFill>
                <a:effectLst/>
                <a:latin typeface="Roboto" panose="02000000000000000000" pitchFamily="2" charset="0"/>
              </a:rPr>
              <a:t> Signature ` -Subject "CN=P2SRootCert" -</a:t>
            </a:r>
            <a:r>
              <a:rPr lang="en-US" sz="1000" b="0" i="0" dirty="0" err="1">
                <a:solidFill>
                  <a:srgbClr val="0F0F0F"/>
                </a:solidFill>
                <a:effectLst/>
                <a:latin typeface="Roboto" panose="02000000000000000000" pitchFamily="2" charset="0"/>
              </a:rPr>
              <a:t>KeyExportPolicy</a:t>
            </a:r>
            <a:r>
              <a:rPr lang="en-US" sz="1000" b="0" i="0" dirty="0">
                <a:solidFill>
                  <a:srgbClr val="0F0F0F"/>
                </a:solidFill>
                <a:effectLst/>
                <a:latin typeface="Roboto" panose="02000000000000000000" pitchFamily="2" charset="0"/>
              </a:rPr>
              <a:t> Exportable ` -</a:t>
            </a:r>
            <a:r>
              <a:rPr lang="en-US" sz="1000" b="0" i="0" dirty="0" err="1">
                <a:solidFill>
                  <a:srgbClr val="0F0F0F"/>
                </a:solidFill>
                <a:effectLst/>
                <a:latin typeface="Roboto" panose="02000000000000000000" pitchFamily="2" charset="0"/>
              </a:rPr>
              <a:t>HashAlgorithm</a:t>
            </a:r>
            <a:r>
              <a:rPr lang="en-US" sz="1000" b="0" i="0" dirty="0">
                <a:solidFill>
                  <a:srgbClr val="0F0F0F"/>
                </a:solidFill>
                <a:effectLst/>
                <a:latin typeface="Roboto" panose="02000000000000000000" pitchFamily="2" charset="0"/>
              </a:rPr>
              <a:t> sha256 -</a:t>
            </a:r>
            <a:r>
              <a:rPr lang="en-US" sz="1000" b="0" i="0" dirty="0" err="1">
                <a:solidFill>
                  <a:srgbClr val="0F0F0F"/>
                </a:solidFill>
                <a:effectLst/>
                <a:latin typeface="Roboto" panose="02000000000000000000" pitchFamily="2" charset="0"/>
              </a:rPr>
              <a:t>KeyLength</a:t>
            </a:r>
            <a:r>
              <a:rPr lang="en-US" sz="1000" b="0" i="0" dirty="0">
                <a:solidFill>
                  <a:srgbClr val="0F0F0F"/>
                </a:solidFill>
                <a:effectLst/>
                <a:latin typeface="Roboto" panose="02000000000000000000" pitchFamily="2" charset="0"/>
              </a:rPr>
              <a:t> 2048 ` -</a:t>
            </a:r>
            <a:r>
              <a:rPr lang="en-US" sz="1000" b="0" i="0" dirty="0" err="1">
                <a:solidFill>
                  <a:srgbClr val="0F0F0F"/>
                </a:solidFill>
                <a:effectLst/>
                <a:latin typeface="Roboto" panose="02000000000000000000" pitchFamily="2" charset="0"/>
              </a:rPr>
              <a:t>CertStoreLocation</a:t>
            </a:r>
            <a:r>
              <a:rPr lang="en-US" sz="1000" b="0" i="0" dirty="0">
                <a:solidFill>
                  <a:srgbClr val="0F0F0F"/>
                </a:solidFill>
                <a:effectLst/>
                <a:latin typeface="Roboto" panose="02000000000000000000" pitchFamily="2" charset="0"/>
              </a:rPr>
              <a:t> "Cert:\</a:t>
            </a:r>
            <a:r>
              <a:rPr lang="en-US" sz="1000" b="0" i="0" dirty="0" err="1">
                <a:solidFill>
                  <a:srgbClr val="0F0F0F"/>
                </a:solidFill>
                <a:effectLst/>
                <a:latin typeface="Roboto" panose="02000000000000000000" pitchFamily="2" charset="0"/>
              </a:rPr>
              <a:t>CurrentUser</a:t>
            </a:r>
            <a:r>
              <a:rPr lang="en-US" sz="1000" b="0" i="0" dirty="0">
                <a:solidFill>
                  <a:srgbClr val="0F0F0F"/>
                </a:solidFill>
                <a:effectLst/>
                <a:latin typeface="Roboto" panose="02000000000000000000" pitchFamily="2" charset="0"/>
              </a:rPr>
              <a:t>\My" -</a:t>
            </a:r>
            <a:r>
              <a:rPr lang="en-US" sz="1000" b="0" i="0" dirty="0" err="1">
                <a:solidFill>
                  <a:srgbClr val="0F0F0F"/>
                </a:solidFill>
                <a:effectLst/>
                <a:latin typeface="Roboto" panose="02000000000000000000" pitchFamily="2" charset="0"/>
              </a:rPr>
              <a:t>KeyUsageProperty</a:t>
            </a:r>
            <a:r>
              <a:rPr lang="en-US" sz="1000" b="0" i="0" dirty="0">
                <a:solidFill>
                  <a:srgbClr val="0F0F0F"/>
                </a:solidFill>
                <a:effectLst/>
                <a:latin typeface="Roboto" panose="02000000000000000000" pitchFamily="2" charset="0"/>
              </a:rPr>
              <a:t> Sign -</a:t>
            </a:r>
            <a:r>
              <a:rPr lang="en-US" sz="1000" b="0" i="0" dirty="0" err="1">
                <a:solidFill>
                  <a:srgbClr val="0F0F0F"/>
                </a:solidFill>
                <a:effectLst/>
                <a:latin typeface="Roboto" panose="02000000000000000000" pitchFamily="2" charset="0"/>
              </a:rPr>
              <a:t>KeyUsage</a:t>
            </a:r>
            <a:r>
              <a:rPr lang="en-US" sz="1000" b="0" i="0" dirty="0">
                <a:solidFill>
                  <a:srgbClr val="0F0F0F"/>
                </a:solidFill>
                <a:effectLst/>
                <a:latin typeface="Roboto" panose="02000000000000000000" pitchFamily="2" charset="0"/>
              </a:rPr>
              <a:t> </a:t>
            </a:r>
            <a:r>
              <a:rPr lang="en-US" sz="1000" b="0" i="0" dirty="0" err="1">
                <a:solidFill>
                  <a:srgbClr val="0F0F0F"/>
                </a:solidFill>
                <a:effectLst/>
                <a:latin typeface="Roboto" panose="02000000000000000000" pitchFamily="2" charset="0"/>
              </a:rPr>
              <a:t>CertSign</a:t>
            </a:r>
            <a:r>
              <a:rPr lang="en-US" sz="1000" b="0" i="0" dirty="0">
                <a:solidFill>
                  <a:srgbClr val="0F0F0F"/>
                </a:solidFill>
                <a:effectLst/>
                <a:latin typeface="Roboto" panose="02000000000000000000" pitchFamily="2" charset="0"/>
              </a:rPr>
              <a:t> </a:t>
            </a:r>
          </a:p>
          <a:p>
            <a:pPr algn="just" fontAlgn="base">
              <a:lnSpc>
                <a:spcPct val="150000"/>
              </a:lnSpc>
            </a:pPr>
            <a:r>
              <a:rPr lang="en-US" sz="1000" b="0" i="0" u="none" strike="noStrike" dirty="0">
                <a:solidFill>
                  <a:srgbClr val="FF0000"/>
                </a:solidFill>
                <a:effectLst/>
                <a:latin typeface="Roboto" panose="02000000000000000000" pitchFamily="2" charset="0"/>
                <a:hlinkClick r:id="rId3">
                  <a:extLst>
                    <a:ext uri="{A12FA001-AC4F-418D-AE19-62706E023703}">
                      <ahyp:hlinkClr xmlns:ahyp="http://schemas.microsoft.com/office/drawing/2018/hyperlinkcolor" val="tx"/>
                    </a:ext>
                  </a:extLst>
                </a:hlinkClick>
              </a:rPr>
              <a:t>#client</a:t>
            </a:r>
            <a:r>
              <a:rPr lang="en-US" sz="1000" b="0" i="0" dirty="0">
                <a:solidFill>
                  <a:srgbClr val="FF0000"/>
                </a:solidFill>
                <a:effectLst/>
                <a:latin typeface="Roboto" panose="02000000000000000000" pitchFamily="2" charset="0"/>
              </a:rPr>
              <a:t> side </a:t>
            </a:r>
            <a:r>
              <a:rPr lang="en-US" sz="1000" b="0" i="0" dirty="0" err="1">
                <a:solidFill>
                  <a:srgbClr val="FF0000"/>
                </a:solidFill>
                <a:effectLst/>
                <a:latin typeface="Roboto" panose="02000000000000000000" pitchFamily="2" charset="0"/>
              </a:rPr>
              <a:t>cerfiticate</a:t>
            </a:r>
            <a:r>
              <a:rPr lang="en-US" sz="1000" b="0" i="0" dirty="0">
                <a:solidFill>
                  <a:srgbClr val="FF0000"/>
                </a:solidFill>
                <a:effectLst/>
                <a:latin typeface="Roboto" panose="02000000000000000000" pitchFamily="2" charset="0"/>
              </a:rPr>
              <a:t> </a:t>
            </a:r>
          </a:p>
          <a:p>
            <a:pPr algn="just" fontAlgn="base">
              <a:lnSpc>
                <a:spcPct val="150000"/>
              </a:lnSpc>
            </a:pPr>
            <a:r>
              <a:rPr lang="en-US" sz="1000" b="0" i="0" dirty="0">
                <a:solidFill>
                  <a:srgbClr val="0F0F0F"/>
                </a:solidFill>
                <a:effectLst/>
                <a:latin typeface="Roboto" panose="02000000000000000000" pitchFamily="2" charset="0"/>
              </a:rPr>
              <a:t>New-</a:t>
            </a:r>
            <a:r>
              <a:rPr lang="en-US" sz="1000" b="0" i="0" dirty="0" err="1">
                <a:solidFill>
                  <a:srgbClr val="0F0F0F"/>
                </a:solidFill>
                <a:effectLst/>
                <a:latin typeface="Roboto" panose="02000000000000000000" pitchFamily="2" charset="0"/>
              </a:rPr>
              <a:t>SelfSignedCertificate</a:t>
            </a:r>
            <a:r>
              <a:rPr lang="en-US" sz="1000" b="0" i="0" dirty="0">
                <a:solidFill>
                  <a:srgbClr val="0F0F0F"/>
                </a:solidFill>
                <a:effectLst/>
                <a:latin typeface="Roboto" panose="02000000000000000000" pitchFamily="2" charset="0"/>
              </a:rPr>
              <a:t> -Type Custom -</a:t>
            </a:r>
            <a:r>
              <a:rPr lang="en-US" sz="1000" b="0" i="0" dirty="0" err="1">
                <a:solidFill>
                  <a:srgbClr val="0F0F0F"/>
                </a:solidFill>
                <a:effectLst/>
                <a:latin typeface="Roboto" panose="02000000000000000000" pitchFamily="2" charset="0"/>
              </a:rPr>
              <a:t>DnsName</a:t>
            </a:r>
            <a:r>
              <a:rPr lang="en-US" sz="1000" b="0" i="0" dirty="0">
                <a:solidFill>
                  <a:srgbClr val="0F0F0F"/>
                </a:solidFill>
                <a:effectLst/>
                <a:latin typeface="Roboto" panose="02000000000000000000" pitchFamily="2" charset="0"/>
              </a:rPr>
              <a:t> P2SChildCert -</a:t>
            </a:r>
            <a:r>
              <a:rPr lang="en-US" sz="1000" b="0" i="0" dirty="0" err="1">
                <a:solidFill>
                  <a:srgbClr val="0F0F0F"/>
                </a:solidFill>
                <a:effectLst/>
                <a:latin typeface="Roboto" panose="02000000000000000000" pitchFamily="2" charset="0"/>
              </a:rPr>
              <a:t>KeySpec</a:t>
            </a:r>
            <a:r>
              <a:rPr lang="en-US" sz="1000" b="0" i="0" dirty="0">
                <a:solidFill>
                  <a:srgbClr val="0F0F0F"/>
                </a:solidFill>
                <a:effectLst/>
                <a:latin typeface="Roboto" panose="02000000000000000000" pitchFamily="2" charset="0"/>
              </a:rPr>
              <a:t> Signature ` -Subject "CN=P2SChildCert" -</a:t>
            </a:r>
            <a:r>
              <a:rPr lang="en-US" sz="1000" b="0" i="0" dirty="0" err="1">
                <a:solidFill>
                  <a:srgbClr val="0F0F0F"/>
                </a:solidFill>
                <a:effectLst/>
                <a:latin typeface="Roboto" panose="02000000000000000000" pitchFamily="2" charset="0"/>
              </a:rPr>
              <a:t>KeyExportPolicy</a:t>
            </a:r>
            <a:r>
              <a:rPr lang="en-US" sz="1000" b="0" i="0" dirty="0">
                <a:solidFill>
                  <a:srgbClr val="0F0F0F"/>
                </a:solidFill>
                <a:effectLst/>
                <a:latin typeface="Roboto" panose="02000000000000000000" pitchFamily="2" charset="0"/>
              </a:rPr>
              <a:t> Exportable ` -</a:t>
            </a:r>
            <a:r>
              <a:rPr lang="en-US" sz="1000" b="0" i="0" dirty="0" err="1">
                <a:solidFill>
                  <a:srgbClr val="0F0F0F"/>
                </a:solidFill>
                <a:effectLst/>
                <a:latin typeface="Roboto" panose="02000000000000000000" pitchFamily="2" charset="0"/>
              </a:rPr>
              <a:t>HashAlgorithm</a:t>
            </a:r>
            <a:r>
              <a:rPr lang="en-US" sz="1000" b="0" i="0" dirty="0">
                <a:solidFill>
                  <a:srgbClr val="0F0F0F"/>
                </a:solidFill>
                <a:effectLst/>
                <a:latin typeface="Roboto" panose="02000000000000000000" pitchFamily="2" charset="0"/>
              </a:rPr>
              <a:t> sha256 -</a:t>
            </a:r>
            <a:r>
              <a:rPr lang="en-US" sz="1000" b="0" i="0" dirty="0" err="1">
                <a:solidFill>
                  <a:srgbClr val="0F0F0F"/>
                </a:solidFill>
                <a:effectLst/>
                <a:latin typeface="Roboto" panose="02000000000000000000" pitchFamily="2" charset="0"/>
              </a:rPr>
              <a:t>KeyLength</a:t>
            </a:r>
            <a:r>
              <a:rPr lang="en-US" sz="1000" b="0" i="0" dirty="0">
                <a:solidFill>
                  <a:srgbClr val="0F0F0F"/>
                </a:solidFill>
                <a:effectLst/>
                <a:latin typeface="Roboto" panose="02000000000000000000" pitchFamily="2" charset="0"/>
              </a:rPr>
              <a:t> 2048 ` -</a:t>
            </a:r>
            <a:r>
              <a:rPr lang="en-US" sz="1000" b="0" i="0" dirty="0" err="1">
                <a:solidFill>
                  <a:srgbClr val="0F0F0F"/>
                </a:solidFill>
                <a:effectLst/>
                <a:latin typeface="Roboto" panose="02000000000000000000" pitchFamily="2" charset="0"/>
              </a:rPr>
              <a:t>CertStoreLocation</a:t>
            </a:r>
            <a:r>
              <a:rPr lang="en-US" sz="1000" b="0" i="0" dirty="0">
                <a:solidFill>
                  <a:srgbClr val="0F0F0F"/>
                </a:solidFill>
                <a:effectLst/>
                <a:latin typeface="Roboto" panose="02000000000000000000" pitchFamily="2" charset="0"/>
              </a:rPr>
              <a:t> "Cert:\</a:t>
            </a:r>
            <a:r>
              <a:rPr lang="en-US" sz="1000" b="0" i="0" dirty="0" err="1">
                <a:solidFill>
                  <a:srgbClr val="0F0F0F"/>
                </a:solidFill>
                <a:effectLst/>
                <a:latin typeface="Roboto" panose="02000000000000000000" pitchFamily="2" charset="0"/>
              </a:rPr>
              <a:t>CurrentUser</a:t>
            </a:r>
            <a:r>
              <a:rPr lang="en-US" sz="1000" b="0" i="0" dirty="0">
                <a:solidFill>
                  <a:srgbClr val="0F0F0F"/>
                </a:solidFill>
                <a:effectLst/>
                <a:latin typeface="Roboto" panose="02000000000000000000" pitchFamily="2" charset="0"/>
              </a:rPr>
              <a:t>\My" ` -Signer $cert -</a:t>
            </a:r>
            <a:r>
              <a:rPr lang="en-US" sz="1000" b="0" i="0" dirty="0" err="1">
                <a:solidFill>
                  <a:srgbClr val="0F0F0F"/>
                </a:solidFill>
                <a:effectLst/>
                <a:latin typeface="Roboto" panose="02000000000000000000" pitchFamily="2" charset="0"/>
              </a:rPr>
              <a:t>TextExtension</a:t>
            </a:r>
            <a:r>
              <a:rPr lang="en-US" sz="1000" b="0" i="0" dirty="0">
                <a:solidFill>
                  <a:srgbClr val="0F0F0F"/>
                </a:solidFill>
                <a:effectLst/>
                <a:latin typeface="Roboto" panose="02000000000000000000" pitchFamily="2" charset="0"/>
              </a:rPr>
              <a:t> @("2.5.29.37={text}1.3.6.1.5.5.7.3.2")</a:t>
            </a:r>
          </a:p>
          <a:p>
            <a:pPr algn="just" fontAlgn="base">
              <a:lnSpc>
                <a:spcPct val="150000"/>
              </a:lnSpc>
            </a:pPr>
            <a:r>
              <a:rPr lang="en-US" sz="2000" dirty="0">
                <a:solidFill>
                  <a:srgbClr val="0F0F0F"/>
                </a:solidFill>
                <a:latin typeface="Times New Roman" panose="02020603050405020304" pitchFamily="18" charset="0"/>
                <a:cs typeface="Times New Roman" panose="02020603050405020304" pitchFamily="18" charset="0"/>
              </a:rPr>
              <a:t>5. </a:t>
            </a:r>
            <a:endParaRPr lang="en-US" sz="2000" b="0" i="0" dirty="0">
              <a:solidFill>
                <a:srgbClr val="0F0F0F"/>
              </a:solidFill>
              <a:effectLst/>
              <a:latin typeface="Times New Roman" panose="02020603050405020304" pitchFamily="18" charset="0"/>
              <a:cs typeface="Times New Roman" panose="02020603050405020304" pitchFamily="18" charset="0"/>
            </a:endParaRPr>
          </a:p>
          <a:p>
            <a:pPr algn="just" fontAlgn="base">
              <a:lnSpc>
                <a:spcPct val="150000"/>
              </a:lnSpc>
            </a:pPr>
            <a:endParaRPr lang="en-US" sz="1000" i="0" dirty="0">
              <a:solidFill>
                <a:srgbClr val="0F0F0F"/>
              </a:solidFill>
              <a:effectLst/>
              <a:latin typeface="Times New Roman" panose="02020603050405020304" pitchFamily="18" charset="0"/>
              <a:cs typeface="Times New Roman" panose="02020603050405020304" pitchFamily="18" charset="0"/>
            </a:endParaRPr>
          </a:p>
          <a:p>
            <a:pPr algn="just" fontAlgn="base">
              <a:lnSpc>
                <a:spcPct val="150000"/>
              </a:lnSpc>
            </a:pPr>
            <a:r>
              <a:rPr lang="en-US" sz="2000" b="1" dirty="0">
                <a:latin typeface="Times New Roman" panose="02020603050405020304" pitchFamily="18" charset="0"/>
                <a:cs typeface="Times New Roman" panose="02020603050405020304" pitchFamily="18" charset="0"/>
              </a:rPr>
              <a:t> </a:t>
            </a:r>
            <a:endParaRPr lang="en-US" sz="2000" b="1" i="0" dirty="0">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4177341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a:t>www.Techlanders.com</a:t>
            </a:r>
          </a:p>
        </p:txBody>
      </p:sp>
      <p:sp>
        <p:nvSpPr>
          <p:cNvPr id="4" name="Slide Number Placeholder 3"/>
          <p:cNvSpPr>
            <a:spLocks noGrp="1"/>
          </p:cNvSpPr>
          <p:nvPr>
            <p:ph type="sldNum" sz="quarter" idx="12"/>
          </p:nvPr>
        </p:nvSpPr>
        <p:spPr/>
        <p:txBody>
          <a:bodyPr/>
          <a:lstStyle/>
          <a:p>
            <a:fld id="{13F480B4-4699-41FE-89A7-96EFD1001786}" type="slidenum">
              <a:rPr lang="en-US" smtClean="0"/>
              <a:t>89</a:t>
            </a:fld>
            <a:endParaRPr lang="en-US"/>
          </a:p>
        </p:txBody>
      </p:sp>
      <p:sp>
        <p:nvSpPr>
          <p:cNvPr id="5" name="Title 4"/>
          <p:cNvSpPr>
            <a:spLocks noGrp="1"/>
          </p:cNvSpPr>
          <p:nvPr>
            <p:ph type="title"/>
          </p:nvPr>
        </p:nvSpPr>
        <p:spPr/>
        <p:txBody>
          <a:bodyPr>
            <a:noAutofit/>
          </a:bodyPr>
          <a:lstStyle/>
          <a:p>
            <a:r>
              <a:rPr lang="en-US" sz="4500" dirty="0"/>
              <a:t>Site-to-Site connections</a:t>
            </a:r>
          </a:p>
        </p:txBody>
      </p:sp>
      <p:sp>
        <p:nvSpPr>
          <p:cNvPr id="11" name="TextBox 10">
            <a:extLst>
              <a:ext uri="{FF2B5EF4-FFF2-40B4-BE49-F238E27FC236}">
                <a16:creationId xmlns:a16="http://schemas.microsoft.com/office/drawing/2014/main" id="{81CADFBD-44DE-3E57-3D2E-244082A4938E}"/>
              </a:ext>
            </a:extLst>
          </p:cNvPr>
          <p:cNvSpPr txBox="1"/>
          <p:nvPr/>
        </p:nvSpPr>
        <p:spPr>
          <a:xfrm>
            <a:off x="990600" y="1208554"/>
            <a:ext cx="11521441" cy="3730317"/>
          </a:xfrm>
          <a:prstGeom prst="rect">
            <a:avLst/>
          </a:prstGeom>
          <a:noFill/>
        </p:spPr>
        <p:txBody>
          <a:bodyPr wrap="square">
            <a:spAutoFit/>
          </a:bodyPr>
          <a:lstStyle/>
          <a:p>
            <a:pPr marL="342900" indent="-342900" algn="just" fontAlgn="base">
              <a:lnSpc>
                <a:spcPct val="150000"/>
              </a:lnSpc>
              <a:buFont typeface="Arial" panose="020B0604020202020204" pitchFamily="34" charset="0"/>
              <a:buChar char="•"/>
            </a:pPr>
            <a:r>
              <a:rPr lang="en-US" sz="2000" i="0" dirty="0">
                <a:effectLst/>
                <a:latin typeface="Times New Roman" panose="02020603050405020304" pitchFamily="18" charset="0"/>
                <a:cs typeface="Times New Roman" panose="02020603050405020304" pitchFamily="18" charset="0"/>
              </a:rPr>
              <a:t>A Site-to-Site VPN gateway connection is used to connect your on-premises network to an Azure virtual network over an IPsec VPN tunnel. </a:t>
            </a:r>
          </a:p>
          <a:p>
            <a:pPr marL="342900" indent="-342900" algn="just" fontAlgn="base">
              <a:lnSpc>
                <a:spcPct val="150000"/>
              </a:lnSpc>
              <a:buFont typeface="Arial" panose="020B0604020202020204" pitchFamily="34" charset="0"/>
              <a:buChar char="•"/>
            </a:pPr>
            <a:r>
              <a:rPr lang="en-US" sz="2000" i="0" dirty="0">
                <a:effectLst/>
                <a:latin typeface="Times New Roman" panose="02020603050405020304" pitchFamily="18" charset="0"/>
                <a:cs typeface="Times New Roman" panose="02020603050405020304" pitchFamily="18" charset="0"/>
              </a:rPr>
              <a:t>This type of connection requires a VPN device located on-premises that has an externally facing public IP address assigned to it.</a:t>
            </a:r>
          </a:p>
          <a:p>
            <a:pPr marL="342900" indent="-342900" algn="just" fontAlgn="base">
              <a:lnSpc>
                <a:spcPct val="150000"/>
              </a:lnSpc>
              <a:buFont typeface="Arial" panose="020B0604020202020204" pitchFamily="34" charset="0"/>
              <a:buChar char="•"/>
            </a:pPr>
            <a:r>
              <a:rPr lang="en-US" sz="2000" i="0" dirty="0">
                <a:solidFill>
                  <a:srgbClr val="FF0000"/>
                </a:solidFill>
                <a:effectLst/>
                <a:latin typeface="Times New Roman" panose="02020603050405020304" pitchFamily="18" charset="0"/>
                <a:cs typeface="Times New Roman" panose="02020603050405020304" pitchFamily="18" charset="0"/>
              </a:rPr>
              <a:t>Site-to-site is used when you want to connect two networks and keep the communication up all the time. It's also bi-directional, but it's many-to-many and stays up no matter if your server/workstation is running or not because the connection is established through a network gateway and not from the computer operating system.</a:t>
            </a:r>
          </a:p>
        </p:txBody>
      </p:sp>
      <p:pic>
        <p:nvPicPr>
          <p:cNvPr id="4098" name="Picture 2" descr="Site-to-Site VPN Gateway cross-premises connection diagram">
            <a:extLst>
              <a:ext uri="{FF2B5EF4-FFF2-40B4-BE49-F238E27FC236}">
                <a16:creationId xmlns:a16="http://schemas.microsoft.com/office/drawing/2014/main" id="{0011CCBB-7957-E3CC-26EC-D9BF85B919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0" y="4648200"/>
            <a:ext cx="8382000" cy="1619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88420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57150"/>
            <a:ext cx="12801600" cy="2158395"/>
          </a:xfrm>
          <a:prstGeom prst="rect">
            <a:avLst/>
          </a:prstGeom>
        </p:spPr>
      </p:pic>
      <p:sp>
        <p:nvSpPr>
          <p:cNvPr id="3" name="Text 0"/>
          <p:cNvSpPr/>
          <p:nvPr/>
        </p:nvSpPr>
        <p:spPr>
          <a:xfrm>
            <a:off x="604347" y="2966785"/>
            <a:ext cx="4316790" cy="539651"/>
          </a:xfrm>
          <a:prstGeom prst="rect">
            <a:avLst/>
          </a:prstGeom>
          <a:noFill/>
          <a:ln/>
        </p:spPr>
        <p:txBody>
          <a:bodyPr wrap="none" lIns="0" tIns="0" rIns="0" bIns="0" rtlCol="0" anchor="t"/>
          <a:lstStyle/>
          <a:p>
            <a:pPr>
              <a:lnSpc>
                <a:spcPts val="4244"/>
              </a:lnSpc>
            </a:pPr>
            <a:r>
              <a:rPr lang="en-US" sz="3369" dirty="0">
                <a:solidFill>
                  <a:srgbClr val="312F2B"/>
                </a:solidFill>
                <a:latin typeface="Gelasio" pitchFamily="34" charset="0"/>
                <a:ea typeface="Gelasio" pitchFamily="34" charset="-122"/>
                <a:cs typeface="Gelasio" pitchFamily="34" charset="-120"/>
              </a:rPr>
              <a:t>Public Cloud</a:t>
            </a:r>
            <a:endParaRPr lang="en-US" sz="3369" dirty="0"/>
          </a:p>
        </p:txBody>
      </p:sp>
      <p:sp>
        <p:nvSpPr>
          <p:cNvPr id="4" name="Shape 1"/>
          <p:cNvSpPr/>
          <p:nvPr/>
        </p:nvSpPr>
        <p:spPr>
          <a:xfrm>
            <a:off x="604347" y="3765427"/>
            <a:ext cx="5710193" cy="1284328"/>
          </a:xfrm>
          <a:prstGeom prst="roundRect">
            <a:avLst>
              <a:gd name="adj" fmla="val 5647"/>
            </a:avLst>
          </a:prstGeom>
          <a:solidFill>
            <a:srgbClr val="E8E8E3"/>
          </a:solidFill>
          <a:ln w="7620">
            <a:solidFill>
              <a:srgbClr val="CECEC9"/>
            </a:solidFill>
            <a:prstDash val="solid"/>
          </a:ln>
        </p:spPr>
      </p:sp>
      <p:sp>
        <p:nvSpPr>
          <p:cNvPr id="5" name="Text 2"/>
          <p:cNvSpPr/>
          <p:nvPr/>
        </p:nvSpPr>
        <p:spPr>
          <a:xfrm>
            <a:off x="783640" y="3944719"/>
            <a:ext cx="2158395" cy="269826"/>
          </a:xfrm>
          <a:prstGeom prst="rect">
            <a:avLst/>
          </a:prstGeom>
          <a:noFill/>
          <a:ln/>
        </p:spPr>
        <p:txBody>
          <a:bodyPr wrap="none" lIns="0" tIns="0" rIns="0" bIns="0" rtlCol="0" anchor="t"/>
          <a:lstStyle/>
          <a:p>
            <a:pPr>
              <a:lnSpc>
                <a:spcPts val="2100"/>
              </a:lnSpc>
            </a:pPr>
            <a:r>
              <a:rPr lang="en-US" sz="1663" dirty="0">
                <a:solidFill>
                  <a:srgbClr val="272525"/>
                </a:solidFill>
                <a:latin typeface="Gelasio" pitchFamily="34" charset="0"/>
                <a:ea typeface="Gelasio" pitchFamily="34" charset="-122"/>
                <a:cs typeface="Gelasio" pitchFamily="34" charset="-120"/>
              </a:rPr>
              <a:t>Scalability</a:t>
            </a:r>
            <a:endParaRPr lang="en-US" sz="1663" dirty="0"/>
          </a:p>
        </p:txBody>
      </p:sp>
      <p:sp>
        <p:nvSpPr>
          <p:cNvPr id="6" name="Text 3"/>
          <p:cNvSpPr/>
          <p:nvPr/>
        </p:nvSpPr>
        <p:spPr>
          <a:xfrm>
            <a:off x="783639" y="4318100"/>
            <a:ext cx="5351607" cy="552360"/>
          </a:xfrm>
          <a:prstGeom prst="rect">
            <a:avLst/>
          </a:prstGeom>
          <a:noFill/>
          <a:ln/>
        </p:spPr>
        <p:txBody>
          <a:bodyPr wrap="square" lIns="0" tIns="0" rIns="0" bIns="0" rtlCol="0" anchor="t"/>
          <a:lstStyle/>
          <a:p>
            <a:pPr>
              <a:lnSpc>
                <a:spcPts val="2144"/>
              </a:lnSpc>
            </a:pPr>
            <a:r>
              <a:rPr lang="en-US" sz="1356" dirty="0">
                <a:solidFill>
                  <a:srgbClr val="272525"/>
                </a:solidFill>
                <a:latin typeface="Lato" pitchFamily="34" charset="0"/>
                <a:ea typeface="Lato" pitchFamily="34" charset="-122"/>
                <a:cs typeface="Lato" pitchFamily="34" charset="-120"/>
              </a:rPr>
              <a:t>Public clouds offer virtually limitless scalability, allowing organizations to easily expand or contract their computing resources as needed.</a:t>
            </a:r>
            <a:endParaRPr lang="en-US" sz="1356" dirty="0"/>
          </a:p>
        </p:txBody>
      </p:sp>
      <p:sp>
        <p:nvSpPr>
          <p:cNvPr id="7" name="Shape 4"/>
          <p:cNvSpPr/>
          <p:nvPr/>
        </p:nvSpPr>
        <p:spPr>
          <a:xfrm>
            <a:off x="6487166" y="3765427"/>
            <a:ext cx="5710193" cy="1284328"/>
          </a:xfrm>
          <a:prstGeom prst="roundRect">
            <a:avLst>
              <a:gd name="adj" fmla="val 5647"/>
            </a:avLst>
          </a:prstGeom>
          <a:solidFill>
            <a:srgbClr val="E8E8E3"/>
          </a:solidFill>
          <a:ln w="7620">
            <a:solidFill>
              <a:srgbClr val="CECEC9"/>
            </a:solidFill>
            <a:prstDash val="solid"/>
          </a:ln>
        </p:spPr>
      </p:sp>
      <p:sp>
        <p:nvSpPr>
          <p:cNvPr id="8" name="Text 5"/>
          <p:cNvSpPr/>
          <p:nvPr/>
        </p:nvSpPr>
        <p:spPr>
          <a:xfrm>
            <a:off x="6666458" y="3944719"/>
            <a:ext cx="2158395" cy="269826"/>
          </a:xfrm>
          <a:prstGeom prst="rect">
            <a:avLst/>
          </a:prstGeom>
          <a:noFill/>
          <a:ln/>
        </p:spPr>
        <p:txBody>
          <a:bodyPr wrap="none" lIns="0" tIns="0" rIns="0" bIns="0" rtlCol="0" anchor="t"/>
          <a:lstStyle/>
          <a:p>
            <a:pPr>
              <a:lnSpc>
                <a:spcPts val="2100"/>
              </a:lnSpc>
            </a:pPr>
            <a:r>
              <a:rPr lang="en-US" sz="1663" dirty="0">
                <a:solidFill>
                  <a:srgbClr val="272525"/>
                </a:solidFill>
                <a:latin typeface="Gelasio" pitchFamily="34" charset="0"/>
                <a:ea typeface="Gelasio" pitchFamily="34" charset="-122"/>
                <a:cs typeface="Gelasio" pitchFamily="34" charset="-120"/>
              </a:rPr>
              <a:t>Cost-Effectiveness</a:t>
            </a:r>
            <a:endParaRPr lang="en-US" sz="1663" dirty="0"/>
          </a:p>
        </p:txBody>
      </p:sp>
      <p:sp>
        <p:nvSpPr>
          <p:cNvPr id="9" name="Text 6"/>
          <p:cNvSpPr/>
          <p:nvPr/>
        </p:nvSpPr>
        <p:spPr>
          <a:xfrm>
            <a:off x="6666458" y="4318100"/>
            <a:ext cx="5351607" cy="552360"/>
          </a:xfrm>
          <a:prstGeom prst="rect">
            <a:avLst/>
          </a:prstGeom>
          <a:noFill/>
          <a:ln/>
        </p:spPr>
        <p:txBody>
          <a:bodyPr wrap="square" lIns="0" tIns="0" rIns="0" bIns="0" rtlCol="0" anchor="t"/>
          <a:lstStyle/>
          <a:p>
            <a:pPr>
              <a:lnSpc>
                <a:spcPts val="2144"/>
              </a:lnSpc>
            </a:pPr>
            <a:r>
              <a:rPr lang="en-US" sz="1356" dirty="0">
                <a:solidFill>
                  <a:srgbClr val="272525"/>
                </a:solidFill>
                <a:latin typeface="Lato" pitchFamily="34" charset="0"/>
                <a:ea typeface="Lato" pitchFamily="34" charset="-122"/>
                <a:cs typeface="Lato" pitchFamily="34" charset="-120"/>
              </a:rPr>
              <a:t>Public cloud services are typically priced on a pay-as-you-go model, eliminating the need for upfront infrastructure investments.</a:t>
            </a:r>
            <a:endParaRPr lang="en-US" sz="1356" dirty="0"/>
          </a:p>
        </p:txBody>
      </p:sp>
      <p:sp>
        <p:nvSpPr>
          <p:cNvPr id="10" name="Shape 7"/>
          <p:cNvSpPr/>
          <p:nvPr/>
        </p:nvSpPr>
        <p:spPr>
          <a:xfrm>
            <a:off x="604347" y="5222379"/>
            <a:ext cx="5710193" cy="1284328"/>
          </a:xfrm>
          <a:prstGeom prst="roundRect">
            <a:avLst>
              <a:gd name="adj" fmla="val 5647"/>
            </a:avLst>
          </a:prstGeom>
          <a:solidFill>
            <a:srgbClr val="E8E8E3"/>
          </a:solidFill>
          <a:ln w="7620">
            <a:solidFill>
              <a:srgbClr val="CECEC9"/>
            </a:solidFill>
            <a:prstDash val="solid"/>
          </a:ln>
        </p:spPr>
      </p:sp>
      <p:sp>
        <p:nvSpPr>
          <p:cNvPr id="11" name="Text 8"/>
          <p:cNvSpPr/>
          <p:nvPr/>
        </p:nvSpPr>
        <p:spPr>
          <a:xfrm>
            <a:off x="783640" y="5401672"/>
            <a:ext cx="2158395" cy="269826"/>
          </a:xfrm>
          <a:prstGeom prst="rect">
            <a:avLst/>
          </a:prstGeom>
          <a:noFill/>
          <a:ln/>
        </p:spPr>
        <p:txBody>
          <a:bodyPr wrap="none" lIns="0" tIns="0" rIns="0" bIns="0" rtlCol="0" anchor="t"/>
          <a:lstStyle/>
          <a:p>
            <a:pPr>
              <a:lnSpc>
                <a:spcPts val="2100"/>
              </a:lnSpc>
            </a:pPr>
            <a:r>
              <a:rPr lang="en-US" sz="1663" dirty="0">
                <a:solidFill>
                  <a:srgbClr val="272525"/>
                </a:solidFill>
                <a:latin typeface="Gelasio" pitchFamily="34" charset="0"/>
                <a:ea typeface="Gelasio" pitchFamily="34" charset="-122"/>
                <a:cs typeface="Gelasio" pitchFamily="34" charset="-120"/>
              </a:rPr>
              <a:t>Shared Resources</a:t>
            </a:r>
            <a:endParaRPr lang="en-US" sz="1663" dirty="0"/>
          </a:p>
        </p:txBody>
      </p:sp>
      <p:sp>
        <p:nvSpPr>
          <p:cNvPr id="12" name="Text 9"/>
          <p:cNvSpPr/>
          <p:nvPr/>
        </p:nvSpPr>
        <p:spPr>
          <a:xfrm>
            <a:off x="783639" y="5775053"/>
            <a:ext cx="5351607" cy="552360"/>
          </a:xfrm>
          <a:prstGeom prst="rect">
            <a:avLst/>
          </a:prstGeom>
          <a:noFill/>
          <a:ln/>
        </p:spPr>
        <p:txBody>
          <a:bodyPr wrap="square" lIns="0" tIns="0" rIns="0" bIns="0" rtlCol="0" anchor="t"/>
          <a:lstStyle/>
          <a:p>
            <a:pPr>
              <a:lnSpc>
                <a:spcPts val="2144"/>
              </a:lnSpc>
            </a:pPr>
            <a:r>
              <a:rPr lang="en-US" sz="1356" dirty="0">
                <a:solidFill>
                  <a:srgbClr val="272525"/>
                </a:solidFill>
                <a:latin typeface="Lato" pitchFamily="34" charset="0"/>
                <a:ea typeface="Lato" pitchFamily="34" charset="-122"/>
                <a:cs typeface="Lato" pitchFamily="34" charset="-120"/>
              </a:rPr>
              <a:t>Public clouds leverage shared computing resources, which can result in cost savings but may raise security and compliance concerns.</a:t>
            </a:r>
            <a:endParaRPr lang="en-US" sz="1356" dirty="0"/>
          </a:p>
        </p:txBody>
      </p:sp>
      <p:sp>
        <p:nvSpPr>
          <p:cNvPr id="13" name="Shape 10"/>
          <p:cNvSpPr/>
          <p:nvPr/>
        </p:nvSpPr>
        <p:spPr>
          <a:xfrm>
            <a:off x="6487166" y="5222379"/>
            <a:ext cx="5710193" cy="1284328"/>
          </a:xfrm>
          <a:prstGeom prst="roundRect">
            <a:avLst>
              <a:gd name="adj" fmla="val 5647"/>
            </a:avLst>
          </a:prstGeom>
          <a:solidFill>
            <a:srgbClr val="E8E8E3"/>
          </a:solidFill>
          <a:ln w="7620">
            <a:solidFill>
              <a:srgbClr val="CECEC9"/>
            </a:solidFill>
            <a:prstDash val="solid"/>
          </a:ln>
        </p:spPr>
      </p:sp>
      <p:sp>
        <p:nvSpPr>
          <p:cNvPr id="14" name="Text 11"/>
          <p:cNvSpPr/>
          <p:nvPr/>
        </p:nvSpPr>
        <p:spPr>
          <a:xfrm>
            <a:off x="6666458" y="5401672"/>
            <a:ext cx="2158395" cy="269826"/>
          </a:xfrm>
          <a:prstGeom prst="rect">
            <a:avLst/>
          </a:prstGeom>
          <a:noFill/>
          <a:ln/>
        </p:spPr>
        <p:txBody>
          <a:bodyPr wrap="none" lIns="0" tIns="0" rIns="0" bIns="0" rtlCol="0" anchor="t"/>
          <a:lstStyle/>
          <a:p>
            <a:pPr>
              <a:lnSpc>
                <a:spcPts val="2100"/>
              </a:lnSpc>
            </a:pPr>
            <a:r>
              <a:rPr lang="en-US" sz="1663" dirty="0">
                <a:solidFill>
                  <a:srgbClr val="272525"/>
                </a:solidFill>
                <a:latin typeface="Gelasio" pitchFamily="34" charset="0"/>
                <a:ea typeface="Gelasio" pitchFamily="34" charset="-122"/>
                <a:cs typeface="Gelasio" pitchFamily="34" charset="-120"/>
              </a:rPr>
              <a:t>Accessibility</a:t>
            </a:r>
            <a:endParaRPr lang="en-US" sz="1663" dirty="0"/>
          </a:p>
        </p:txBody>
      </p:sp>
      <p:sp>
        <p:nvSpPr>
          <p:cNvPr id="15" name="Text 12"/>
          <p:cNvSpPr/>
          <p:nvPr/>
        </p:nvSpPr>
        <p:spPr>
          <a:xfrm>
            <a:off x="6666458" y="5775053"/>
            <a:ext cx="5351607" cy="552360"/>
          </a:xfrm>
          <a:prstGeom prst="rect">
            <a:avLst/>
          </a:prstGeom>
          <a:noFill/>
          <a:ln/>
        </p:spPr>
        <p:txBody>
          <a:bodyPr wrap="square" lIns="0" tIns="0" rIns="0" bIns="0" rtlCol="0" anchor="t"/>
          <a:lstStyle/>
          <a:p>
            <a:pPr>
              <a:lnSpc>
                <a:spcPts val="2144"/>
              </a:lnSpc>
            </a:pPr>
            <a:r>
              <a:rPr lang="en-US" sz="1356" dirty="0">
                <a:solidFill>
                  <a:srgbClr val="272525"/>
                </a:solidFill>
                <a:latin typeface="Lato" pitchFamily="34" charset="0"/>
                <a:ea typeface="Lato" pitchFamily="34" charset="-122"/>
                <a:cs typeface="Lato" pitchFamily="34" charset="-120"/>
              </a:rPr>
              <a:t>Public cloud services are accessible from any device with an internet connection, enabling remote work and collaboration.</a:t>
            </a:r>
            <a:endParaRPr lang="en-US" sz="1356" dirty="0"/>
          </a:p>
        </p:txBody>
      </p:sp>
      <p:pic>
        <p:nvPicPr>
          <p:cNvPr id="16" name="Picture 15">
            <a:extLst>
              <a:ext uri="{FF2B5EF4-FFF2-40B4-BE49-F238E27FC236}">
                <a16:creationId xmlns:a16="http://schemas.microsoft.com/office/drawing/2014/main" id="{D83CECD8-D508-91C3-B383-CEE7839B4520}"/>
              </a:ext>
            </a:extLst>
          </p:cNvPr>
          <p:cNvPicPr>
            <a:picLocks noChangeAspect="1"/>
          </p:cNvPicPr>
          <p:nvPr/>
        </p:nvPicPr>
        <p:blipFill>
          <a:blip r:embed="rId4"/>
          <a:stretch>
            <a:fillRect/>
          </a:stretch>
        </p:blipFill>
        <p:spPr>
          <a:xfrm>
            <a:off x="11140634" y="6779413"/>
            <a:ext cx="1572525" cy="407742"/>
          </a:xfrm>
          <a:prstGeom prst="rect">
            <a:avLst/>
          </a:prstGeom>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a:t>www.Techlanders.com</a:t>
            </a:r>
          </a:p>
        </p:txBody>
      </p:sp>
      <p:sp>
        <p:nvSpPr>
          <p:cNvPr id="4" name="Slide Number Placeholder 3"/>
          <p:cNvSpPr>
            <a:spLocks noGrp="1"/>
          </p:cNvSpPr>
          <p:nvPr>
            <p:ph type="sldNum" sz="quarter" idx="12"/>
          </p:nvPr>
        </p:nvSpPr>
        <p:spPr/>
        <p:txBody>
          <a:bodyPr/>
          <a:lstStyle/>
          <a:p>
            <a:fld id="{13F480B4-4699-41FE-89A7-96EFD1001786}" type="slidenum">
              <a:rPr lang="en-US" smtClean="0"/>
              <a:t>90</a:t>
            </a:fld>
            <a:endParaRPr lang="en-US"/>
          </a:p>
        </p:txBody>
      </p:sp>
      <p:sp>
        <p:nvSpPr>
          <p:cNvPr id="5" name="Title 4"/>
          <p:cNvSpPr>
            <a:spLocks noGrp="1"/>
          </p:cNvSpPr>
          <p:nvPr>
            <p:ph type="title"/>
          </p:nvPr>
        </p:nvSpPr>
        <p:spPr/>
        <p:txBody>
          <a:bodyPr>
            <a:noAutofit/>
          </a:bodyPr>
          <a:lstStyle/>
          <a:p>
            <a:r>
              <a:rPr lang="en-US" sz="4500" dirty="0"/>
              <a:t>Site-to-Site VPN connections</a:t>
            </a:r>
          </a:p>
        </p:txBody>
      </p:sp>
      <p:sp>
        <p:nvSpPr>
          <p:cNvPr id="11" name="TextBox 10">
            <a:extLst>
              <a:ext uri="{FF2B5EF4-FFF2-40B4-BE49-F238E27FC236}">
                <a16:creationId xmlns:a16="http://schemas.microsoft.com/office/drawing/2014/main" id="{81CADFBD-44DE-3E57-3D2E-244082A4938E}"/>
              </a:ext>
            </a:extLst>
          </p:cNvPr>
          <p:cNvSpPr txBox="1"/>
          <p:nvPr/>
        </p:nvSpPr>
        <p:spPr>
          <a:xfrm>
            <a:off x="990600" y="1208554"/>
            <a:ext cx="11521441" cy="5484643"/>
          </a:xfrm>
          <a:prstGeom prst="rect">
            <a:avLst/>
          </a:prstGeom>
          <a:noFill/>
        </p:spPr>
        <p:txBody>
          <a:bodyPr wrap="square">
            <a:spAutoFit/>
          </a:bodyPr>
          <a:lstStyle/>
          <a:p>
            <a:pPr algn="just" fontAlgn="base">
              <a:lnSpc>
                <a:spcPct val="150000"/>
              </a:lnSpc>
            </a:pPr>
            <a:r>
              <a:rPr lang="en-US" sz="2000" b="1" i="0" dirty="0">
                <a:solidFill>
                  <a:srgbClr val="FF0000"/>
                </a:solidFill>
                <a:effectLst/>
                <a:latin typeface="Times New Roman" panose="02020603050405020304" pitchFamily="18" charset="0"/>
                <a:cs typeface="Times New Roman" panose="02020603050405020304" pitchFamily="18" charset="0"/>
              </a:rPr>
              <a:t>There are two type</a:t>
            </a:r>
            <a:r>
              <a:rPr lang="en-US" sz="2000" b="1" dirty="0">
                <a:solidFill>
                  <a:srgbClr val="FF0000"/>
                </a:solidFill>
                <a:latin typeface="Times New Roman" panose="02020603050405020304" pitchFamily="18" charset="0"/>
                <a:cs typeface="Times New Roman" panose="02020603050405020304" pitchFamily="18" charset="0"/>
              </a:rPr>
              <a:t>s of Site-to-Site VPN </a:t>
            </a:r>
          </a:p>
          <a:p>
            <a:pPr algn="just" fontAlgn="base">
              <a:lnSpc>
                <a:spcPct val="150000"/>
              </a:lnSpc>
            </a:pPr>
            <a:endParaRPr lang="en-US" sz="2000" b="1" dirty="0">
              <a:solidFill>
                <a:srgbClr val="FF0000"/>
              </a:solidFill>
              <a:latin typeface="Times New Roman" panose="02020603050405020304" pitchFamily="18" charset="0"/>
              <a:cs typeface="Times New Roman" panose="02020603050405020304" pitchFamily="18" charset="0"/>
            </a:endParaRPr>
          </a:p>
          <a:p>
            <a:pPr marL="342900" indent="-342900" algn="l">
              <a:lnSpc>
                <a:spcPct val="150000"/>
              </a:lnSpc>
              <a:buFont typeface="Arial" panose="020B0604020202020204" pitchFamily="34" charset="0"/>
              <a:buChar char="•"/>
            </a:pPr>
            <a:r>
              <a:rPr lang="en-US" sz="2000" b="1" i="0" dirty="0">
                <a:solidFill>
                  <a:srgbClr val="161616"/>
                </a:solidFill>
                <a:effectLst/>
                <a:latin typeface="Times New Roman" panose="02020603050405020304" pitchFamily="18" charset="0"/>
                <a:cs typeface="Times New Roman" panose="02020603050405020304" pitchFamily="18" charset="0"/>
              </a:rPr>
              <a:t>Policy-based VPN devices use the combinations of prefixes from both networks to define how traffic is encrypted/decrypted through IPsec tunnels. It is typically built on firewall devices that perform packet filtering. IPsec tunnel encryption and decryption are added to the packet filtering and processing engine.</a:t>
            </a:r>
          </a:p>
          <a:p>
            <a:pPr marL="285750" indent="-285750" algn="l">
              <a:lnSpc>
                <a:spcPct val="150000"/>
              </a:lnSpc>
              <a:buFont typeface="Arial" panose="020B0604020202020204" pitchFamily="34" charset="0"/>
              <a:buChar char="•"/>
            </a:pPr>
            <a:endParaRPr lang="en-US" sz="1600" b="1" dirty="0">
              <a:solidFill>
                <a:srgbClr val="161616"/>
              </a:solidFill>
              <a:latin typeface="Segoe UI" panose="020B0502040204020203" pitchFamily="34" charset="0"/>
              <a:cs typeface="Times New Roman" panose="02020603050405020304" pitchFamily="18" charset="0"/>
            </a:endParaRPr>
          </a:p>
          <a:p>
            <a:pPr marL="342900" indent="-342900" algn="l">
              <a:lnSpc>
                <a:spcPct val="150000"/>
              </a:lnSpc>
              <a:buFont typeface="Arial" panose="020B0604020202020204" pitchFamily="34" charset="0"/>
              <a:buChar char="•"/>
            </a:pPr>
            <a:r>
              <a:rPr lang="en-US" sz="2000" b="1" dirty="0">
                <a:solidFill>
                  <a:srgbClr val="FF0000"/>
                </a:solidFill>
                <a:latin typeface="Times New Roman" panose="02020603050405020304" pitchFamily="18" charset="0"/>
                <a:cs typeface="Times New Roman" panose="02020603050405020304" pitchFamily="18" charset="0"/>
              </a:rPr>
              <a:t>Route-based VPN devices use any-to-any (wildcard) traffic selectors, and let routing/forwarding tables direct traffic to different IPsec tunnels. It is typically built on router platforms where each IPsec tunnel is modeled as a network interface or VTI (virtual tunnel interface).</a:t>
            </a:r>
          </a:p>
          <a:p>
            <a:pPr marL="457200" indent="-457200" algn="just" fontAlgn="base">
              <a:lnSpc>
                <a:spcPct val="150000"/>
              </a:lnSpc>
              <a:buAutoNum type="arabicPeriod"/>
            </a:pPr>
            <a:endParaRPr lang="en-US" sz="2000" b="1" i="0" dirty="0">
              <a:solidFill>
                <a:srgbClr val="FF0000"/>
              </a:solidFill>
              <a:effectLst/>
              <a:latin typeface="Times New Roman" panose="02020603050405020304" pitchFamily="18" charset="0"/>
              <a:cs typeface="Times New Roman" panose="02020603050405020304" pitchFamily="18" charset="0"/>
            </a:endParaRPr>
          </a:p>
          <a:p>
            <a:pPr marL="457200" indent="-457200" algn="just" fontAlgn="base">
              <a:lnSpc>
                <a:spcPct val="150000"/>
              </a:lnSpc>
              <a:buAutoNum type="arabicPeriod"/>
            </a:pPr>
            <a:endParaRPr lang="en-US" sz="2000" b="1" i="0" dirty="0">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6693254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a:t>www.Techlanders.com</a:t>
            </a:r>
          </a:p>
        </p:txBody>
      </p:sp>
      <p:sp>
        <p:nvSpPr>
          <p:cNvPr id="4" name="Slide Number Placeholder 3"/>
          <p:cNvSpPr>
            <a:spLocks noGrp="1"/>
          </p:cNvSpPr>
          <p:nvPr>
            <p:ph type="sldNum" sz="quarter" idx="12"/>
          </p:nvPr>
        </p:nvSpPr>
        <p:spPr/>
        <p:txBody>
          <a:bodyPr/>
          <a:lstStyle/>
          <a:p>
            <a:fld id="{13F480B4-4699-41FE-89A7-96EFD1001786}" type="slidenum">
              <a:rPr lang="en-US" smtClean="0"/>
              <a:t>91</a:t>
            </a:fld>
            <a:endParaRPr lang="en-US"/>
          </a:p>
        </p:txBody>
      </p:sp>
      <p:sp>
        <p:nvSpPr>
          <p:cNvPr id="5" name="Title 4"/>
          <p:cNvSpPr>
            <a:spLocks noGrp="1"/>
          </p:cNvSpPr>
          <p:nvPr>
            <p:ph type="title"/>
          </p:nvPr>
        </p:nvSpPr>
        <p:spPr/>
        <p:txBody>
          <a:bodyPr>
            <a:noAutofit/>
          </a:bodyPr>
          <a:lstStyle/>
          <a:p>
            <a:r>
              <a:rPr lang="en-US" sz="4500" dirty="0"/>
              <a:t>Site-to-Site VPN connections</a:t>
            </a:r>
          </a:p>
        </p:txBody>
      </p:sp>
      <p:pic>
        <p:nvPicPr>
          <p:cNvPr id="6146" name="Picture 2" descr="policy-based">
            <a:extLst>
              <a:ext uri="{FF2B5EF4-FFF2-40B4-BE49-F238E27FC236}">
                <a16:creationId xmlns:a16="http://schemas.microsoft.com/office/drawing/2014/main" id="{058E052B-572A-E7A8-8B85-5F6D7378B9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1905000"/>
            <a:ext cx="5334000" cy="4103462"/>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route-based">
            <a:extLst>
              <a:ext uri="{FF2B5EF4-FFF2-40B4-BE49-F238E27FC236}">
                <a16:creationId xmlns:a16="http://schemas.microsoft.com/office/drawing/2014/main" id="{6EE06FD3-EEDF-1C4F-64B1-4FB63F2C67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81800" y="1905000"/>
            <a:ext cx="5715000" cy="410346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60822AEC-7541-DCA4-5072-9782EB14BEBA}"/>
              </a:ext>
            </a:extLst>
          </p:cNvPr>
          <p:cNvSpPr txBox="1"/>
          <p:nvPr/>
        </p:nvSpPr>
        <p:spPr>
          <a:xfrm>
            <a:off x="1752600" y="6008462"/>
            <a:ext cx="10668000" cy="461665"/>
          </a:xfrm>
          <a:prstGeom prst="rect">
            <a:avLst/>
          </a:prstGeom>
          <a:noFill/>
        </p:spPr>
        <p:txBody>
          <a:bodyPr wrap="square">
            <a:spAutoFit/>
          </a:bodyPr>
          <a:lstStyle/>
          <a:p>
            <a:r>
              <a:rPr lang="en-US" sz="2400" b="1" i="0" dirty="0">
                <a:solidFill>
                  <a:srgbClr val="161616"/>
                </a:solidFill>
                <a:effectLst/>
                <a:latin typeface="Times New Roman" panose="02020603050405020304" pitchFamily="18" charset="0"/>
                <a:cs typeface="Times New Roman" panose="02020603050405020304" pitchFamily="18" charset="0"/>
              </a:rPr>
              <a:t>Policy-based VPN                                                        </a:t>
            </a:r>
            <a:r>
              <a:rPr lang="en-US" sz="2400" b="1" dirty="0">
                <a:solidFill>
                  <a:srgbClr val="FF0000"/>
                </a:solidFill>
                <a:latin typeface="Times New Roman" panose="02020603050405020304" pitchFamily="18" charset="0"/>
                <a:cs typeface="Times New Roman" panose="02020603050405020304" pitchFamily="18" charset="0"/>
              </a:rPr>
              <a:t>Route-based VPN </a:t>
            </a:r>
            <a:endParaRPr lang="en-US" dirty="0"/>
          </a:p>
        </p:txBody>
      </p:sp>
    </p:spTree>
    <p:extLst>
      <p:ext uri="{BB962C8B-B14F-4D97-AF65-F5344CB8AC3E}">
        <p14:creationId xmlns:p14="http://schemas.microsoft.com/office/powerpoint/2010/main" val="278969319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a:t>www.Techlanders.com</a:t>
            </a:r>
          </a:p>
        </p:txBody>
      </p:sp>
      <p:sp>
        <p:nvSpPr>
          <p:cNvPr id="4" name="Slide Number Placeholder 3"/>
          <p:cNvSpPr>
            <a:spLocks noGrp="1"/>
          </p:cNvSpPr>
          <p:nvPr>
            <p:ph type="sldNum" sz="quarter" idx="12"/>
          </p:nvPr>
        </p:nvSpPr>
        <p:spPr/>
        <p:txBody>
          <a:bodyPr/>
          <a:lstStyle/>
          <a:p>
            <a:fld id="{13F480B4-4699-41FE-89A7-96EFD1001786}" type="slidenum">
              <a:rPr lang="en-US" smtClean="0"/>
              <a:t>92</a:t>
            </a:fld>
            <a:endParaRPr lang="en-US"/>
          </a:p>
        </p:txBody>
      </p:sp>
      <p:sp>
        <p:nvSpPr>
          <p:cNvPr id="5" name="Title 4"/>
          <p:cNvSpPr>
            <a:spLocks noGrp="1"/>
          </p:cNvSpPr>
          <p:nvPr>
            <p:ph type="title"/>
          </p:nvPr>
        </p:nvSpPr>
        <p:spPr/>
        <p:txBody>
          <a:bodyPr>
            <a:noAutofit/>
          </a:bodyPr>
          <a:lstStyle/>
          <a:p>
            <a:r>
              <a:rPr lang="en-US" sz="4500" dirty="0"/>
              <a:t>Azure Express Route</a:t>
            </a:r>
          </a:p>
        </p:txBody>
      </p:sp>
      <p:sp>
        <p:nvSpPr>
          <p:cNvPr id="11" name="TextBox 10">
            <a:extLst>
              <a:ext uri="{FF2B5EF4-FFF2-40B4-BE49-F238E27FC236}">
                <a16:creationId xmlns:a16="http://schemas.microsoft.com/office/drawing/2014/main" id="{81CADFBD-44DE-3E57-3D2E-244082A4938E}"/>
              </a:ext>
            </a:extLst>
          </p:cNvPr>
          <p:cNvSpPr txBox="1"/>
          <p:nvPr/>
        </p:nvSpPr>
        <p:spPr>
          <a:xfrm>
            <a:off x="228600" y="1325712"/>
            <a:ext cx="12115799" cy="1883657"/>
          </a:xfrm>
          <a:prstGeom prst="rect">
            <a:avLst/>
          </a:prstGeom>
          <a:noFill/>
        </p:spPr>
        <p:txBody>
          <a:bodyPr wrap="square">
            <a:spAutoFit/>
          </a:bodyPr>
          <a:lstStyle/>
          <a:p>
            <a:pPr marL="342900" indent="-342900" algn="just" fontAlgn="base">
              <a:lnSpc>
                <a:spcPct val="150000"/>
              </a:lnSpc>
              <a:buFont typeface="Arial" panose="020B0604020202020204" pitchFamily="34" charset="0"/>
              <a:buChar char="•"/>
            </a:pPr>
            <a:r>
              <a:rPr lang="en-US" sz="2000" b="0" i="0" dirty="0">
                <a:effectLst/>
                <a:latin typeface="Times New Roman" panose="02020603050405020304" pitchFamily="18" charset="0"/>
                <a:cs typeface="Times New Roman" panose="02020603050405020304" pitchFamily="18" charset="0"/>
              </a:rPr>
              <a:t>ExpressRoute is an Azure service that lets you create private connections between Microsoft datacenters and infrastructure that's on your premises or in a colocation facility. </a:t>
            </a:r>
          </a:p>
          <a:p>
            <a:pPr marL="342900" indent="-342900" algn="just" fontAlgn="base">
              <a:lnSpc>
                <a:spcPct val="150000"/>
              </a:lnSpc>
              <a:buFont typeface="Arial" panose="020B0604020202020204" pitchFamily="34" charset="0"/>
              <a:buChar char="•"/>
            </a:pPr>
            <a:r>
              <a:rPr lang="en-US" sz="2000" b="0" i="0" dirty="0">
                <a:effectLst/>
                <a:latin typeface="Times New Roman" panose="02020603050405020304" pitchFamily="18" charset="0"/>
                <a:cs typeface="Times New Roman" panose="02020603050405020304" pitchFamily="18" charset="0"/>
              </a:rPr>
              <a:t>ExpressRoute connections don't go over the public Internet, and offer higher security, reliability, and speeds with lower latencies than typical connections over the Internet.</a:t>
            </a:r>
            <a:endParaRPr lang="en-US" sz="2000" b="0" i="0" dirty="0">
              <a:solidFill>
                <a:srgbClr val="444444"/>
              </a:solidFill>
              <a:effectLst/>
              <a:latin typeface="Times New Roman" panose="02020603050405020304" pitchFamily="18" charset="0"/>
              <a:cs typeface="Times New Roman" panose="02020603050405020304" pitchFamily="18" charset="0"/>
            </a:endParaRPr>
          </a:p>
        </p:txBody>
      </p:sp>
      <p:pic>
        <p:nvPicPr>
          <p:cNvPr id="2052" name="Picture 4" descr="On-premises network using ExpressRoute - Azure Architecture Center |  Microsoft Learn">
            <a:extLst>
              <a:ext uri="{FF2B5EF4-FFF2-40B4-BE49-F238E27FC236}">
                <a16:creationId xmlns:a16="http://schemas.microsoft.com/office/drawing/2014/main" id="{8B1F43EC-CB14-9EA9-C9FA-E8A2CBCDFDE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59969" y="3537015"/>
            <a:ext cx="5681662" cy="30917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684581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a:t>www.Techlanders.com</a:t>
            </a:r>
          </a:p>
        </p:txBody>
      </p:sp>
      <p:sp>
        <p:nvSpPr>
          <p:cNvPr id="4" name="Slide Number Placeholder 3"/>
          <p:cNvSpPr>
            <a:spLocks noGrp="1"/>
          </p:cNvSpPr>
          <p:nvPr>
            <p:ph type="sldNum" sz="quarter" idx="12"/>
          </p:nvPr>
        </p:nvSpPr>
        <p:spPr/>
        <p:txBody>
          <a:bodyPr/>
          <a:lstStyle/>
          <a:p>
            <a:fld id="{13F480B4-4699-41FE-89A7-96EFD1001786}" type="slidenum">
              <a:rPr lang="en-US" smtClean="0"/>
              <a:t>93</a:t>
            </a:fld>
            <a:endParaRPr lang="en-US"/>
          </a:p>
        </p:txBody>
      </p:sp>
      <p:sp>
        <p:nvSpPr>
          <p:cNvPr id="5" name="Title 4"/>
          <p:cNvSpPr>
            <a:spLocks noGrp="1"/>
          </p:cNvSpPr>
          <p:nvPr>
            <p:ph type="title"/>
          </p:nvPr>
        </p:nvSpPr>
        <p:spPr/>
        <p:txBody>
          <a:bodyPr>
            <a:noAutofit/>
          </a:bodyPr>
          <a:lstStyle/>
          <a:p>
            <a:r>
              <a:rPr lang="en-US" sz="4500" dirty="0"/>
              <a:t>Azure Bastion</a:t>
            </a:r>
          </a:p>
        </p:txBody>
      </p:sp>
      <p:sp>
        <p:nvSpPr>
          <p:cNvPr id="11" name="TextBox 10">
            <a:extLst>
              <a:ext uri="{FF2B5EF4-FFF2-40B4-BE49-F238E27FC236}">
                <a16:creationId xmlns:a16="http://schemas.microsoft.com/office/drawing/2014/main" id="{81CADFBD-44DE-3E57-3D2E-244082A4938E}"/>
              </a:ext>
            </a:extLst>
          </p:cNvPr>
          <p:cNvSpPr txBox="1"/>
          <p:nvPr/>
        </p:nvSpPr>
        <p:spPr>
          <a:xfrm>
            <a:off x="228600" y="1325712"/>
            <a:ext cx="12115799" cy="4653646"/>
          </a:xfrm>
          <a:prstGeom prst="rect">
            <a:avLst/>
          </a:prstGeom>
          <a:noFill/>
        </p:spPr>
        <p:txBody>
          <a:bodyPr wrap="square">
            <a:spAutoFit/>
          </a:bodyPr>
          <a:lstStyle/>
          <a:p>
            <a:pPr marL="342900" indent="-342900" algn="just" fontAlgn="base">
              <a:lnSpc>
                <a:spcPct val="150000"/>
              </a:lnSpc>
              <a:buFont typeface="Arial" panose="020B0604020202020204" pitchFamily="34" charset="0"/>
              <a:buChar char="•"/>
            </a:pPr>
            <a:r>
              <a:rPr lang="en-US" sz="2000" b="0" i="0" dirty="0">
                <a:effectLst/>
                <a:latin typeface="Times New Roman" panose="02020603050405020304" pitchFamily="18" charset="0"/>
                <a:cs typeface="Times New Roman" panose="02020603050405020304" pitchFamily="18" charset="0"/>
              </a:rPr>
              <a:t>Azure Bastion is a fully managed service that provides more secure and seamless Remote Desktop Protocol (RDP) and Secure Shell Protocol (SSH) access to virtual machines (VMs) without any exposure through public IP addresses. </a:t>
            </a:r>
          </a:p>
          <a:p>
            <a:pPr marL="342900" indent="-342900" algn="just" fontAlgn="base">
              <a:lnSpc>
                <a:spcPct val="150000"/>
              </a:lnSpc>
              <a:buFont typeface="Arial" panose="020B0604020202020204" pitchFamily="34" charset="0"/>
              <a:buChar char="•"/>
            </a:pPr>
            <a:r>
              <a:rPr lang="en-US" sz="2000" b="0" i="0" dirty="0">
                <a:effectLst/>
                <a:latin typeface="Times New Roman" panose="02020603050405020304" pitchFamily="18" charset="0"/>
                <a:cs typeface="Times New Roman" panose="02020603050405020304" pitchFamily="18" charset="0"/>
              </a:rPr>
              <a:t>Secure and seamless RDP and SSH access to your virtual machines.</a:t>
            </a:r>
          </a:p>
          <a:p>
            <a:pPr marL="342900" indent="-342900" algn="just" fontAlgn="base">
              <a:lnSpc>
                <a:spcPct val="150000"/>
              </a:lnSpc>
              <a:buFont typeface="Arial" panose="020B0604020202020204" pitchFamily="34" charset="0"/>
              <a:buChar char="•"/>
            </a:pPr>
            <a:r>
              <a:rPr lang="en-US" sz="2000" b="0" i="0" dirty="0">
                <a:effectLst/>
                <a:latin typeface="Times New Roman" panose="02020603050405020304" pitchFamily="18" charset="0"/>
                <a:cs typeface="Times New Roman" panose="02020603050405020304" pitchFamily="18" charset="0"/>
              </a:rPr>
              <a:t>No Public IP exposure on the VM.</a:t>
            </a:r>
          </a:p>
          <a:p>
            <a:pPr marL="342900" indent="-342900" algn="just" fontAlgn="base">
              <a:lnSpc>
                <a:spcPct val="150000"/>
              </a:lnSpc>
              <a:buFont typeface="Arial" panose="020B0604020202020204" pitchFamily="34" charset="0"/>
              <a:buChar char="•"/>
            </a:pPr>
            <a:r>
              <a:rPr lang="en-US" sz="2000" b="0" i="0" dirty="0">
                <a:effectLst/>
                <a:latin typeface="Times New Roman" panose="02020603050405020304" pitchFamily="18" charset="0"/>
                <a:cs typeface="Times New Roman" panose="02020603050405020304" pitchFamily="18" charset="0"/>
              </a:rPr>
              <a:t>Help limit threats such as port scanning and other types of malware targeting your VMs.</a:t>
            </a:r>
          </a:p>
          <a:p>
            <a:pPr marL="342900" indent="-342900" algn="just" fontAlgn="base">
              <a:lnSpc>
                <a:spcPct val="150000"/>
              </a:lnSpc>
              <a:buFont typeface="Arial" panose="020B0604020202020204" pitchFamily="34" charset="0"/>
              <a:buChar char="•"/>
            </a:pPr>
            <a:r>
              <a:rPr lang="en-US" sz="2000" b="0" i="0" dirty="0">
                <a:effectLst/>
                <a:latin typeface="Times New Roman" panose="02020603050405020304" pitchFamily="18" charset="0"/>
                <a:cs typeface="Times New Roman" panose="02020603050405020304" pitchFamily="18" charset="0"/>
              </a:rPr>
              <a:t>Uses a modern HTML5-based web client and standard SSL ports. This makes Firewall and other security rules very easy to manage.</a:t>
            </a:r>
          </a:p>
          <a:p>
            <a:pPr marL="342900" indent="-342900" algn="just" fontAlgn="base">
              <a:lnSpc>
                <a:spcPct val="150000"/>
              </a:lnSpc>
              <a:buFont typeface="Arial" panose="020B0604020202020204" pitchFamily="34" charset="0"/>
              <a:buChar char="•"/>
            </a:pPr>
            <a:r>
              <a:rPr lang="en-US" sz="2000" b="0" i="0" dirty="0">
                <a:effectLst/>
                <a:latin typeface="Times New Roman" panose="02020603050405020304" pitchFamily="18" charset="0"/>
                <a:cs typeface="Times New Roman" panose="02020603050405020304" pitchFamily="18" charset="0"/>
              </a:rPr>
              <a:t>Fixed charge for the service. This is the charge billed hourly for deploying the service. E.g. in an East US location, this charge is around $0.19 per hour.</a:t>
            </a:r>
          </a:p>
        </p:txBody>
      </p:sp>
    </p:spTree>
    <p:extLst>
      <p:ext uri="{BB962C8B-B14F-4D97-AF65-F5344CB8AC3E}">
        <p14:creationId xmlns:p14="http://schemas.microsoft.com/office/powerpoint/2010/main" val="66063702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a:t>www.Techlanders.com</a:t>
            </a:r>
          </a:p>
        </p:txBody>
      </p:sp>
      <p:sp>
        <p:nvSpPr>
          <p:cNvPr id="4" name="Slide Number Placeholder 3"/>
          <p:cNvSpPr>
            <a:spLocks noGrp="1"/>
          </p:cNvSpPr>
          <p:nvPr>
            <p:ph type="sldNum" sz="quarter" idx="12"/>
          </p:nvPr>
        </p:nvSpPr>
        <p:spPr/>
        <p:txBody>
          <a:bodyPr/>
          <a:lstStyle/>
          <a:p>
            <a:fld id="{13F480B4-4699-41FE-89A7-96EFD1001786}" type="slidenum">
              <a:rPr lang="en-US" smtClean="0"/>
              <a:t>94</a:t>
            </a:fld>
            <a:endParaRPr lang="en-US"/>
          </a:p>
        </p:txBody>
      </p:sp>
      <p:sp>
        <p:nvSpPr>
          <p:cNvPr id="5" name="Title 4"/>
          <p:cNvSpPr>
            <a:spLocks noGrp="1"/>
          </p:cNvSpPr>
          <p:nvPr>
            <p:ph type="title"/>
          </p:nvPr>
        </p:nvSpPr>
        <p:spPr>
          <a:xfrm>
            <a:off x="76200" y="2590800"/>
            <a:ext cx="12649200" cy="1219200"/>
          </a:xfrm>
        </p:spPr>
        <p:txBody>
          <a:bodyPr>
            <a:noAutofit/>
          </a:bodyPr>
          <a:lstStyle/>
          <a:p>
            <a:r>
              <a:rPr lang="en-US" sz="4500" dirty="0"/>
              <a:t>Lab : </a:t>
            </a:r>
            <a:r>
              <a:rPr lang="en-US" sz="4800" b="1" i="0" dirty="0">
                <a:effectLst/>
                <a:latin typeface="Times New Roman" panose="02020603050405020304" pitchFamily="18" charset="0"/>
                <a:cs typeface="Times New Roman" panose="02020603050405020304" pitchFamily="18" charset="0"/>
              </a:rPr>
              <a:t>Create a Azure Bastion Services</a:t>
            </a:r>
            <a:endParaRPr lang="en-US" sz="4500" dirty="0"/>
          </a:p>
        </p:txBody>
      </p:sp>
    </p:spTree>
    <p:extLst>
      <p:ext uri="{BB962C8B-B14F-4D97-AF65-F5344CB8AC3E}">
        <p14:creationId xmlns:p14="http://schemas.microsoft.com/office/powerpoint/2010/main" val="371391796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a:t>www.Techlanders.com</a:t>
            </a:r>
          </a:p>
        </p:txBody>
      </p:sp>
      <p:sp>
        <p:nvSpPr>
          <p:cNvPr id="4" name="Slide Number Placeholder 3"/>
          <p:cNvSpPr>
            <a:spLocks noGrp="1"/>
          </p:cNvSpPr>
          <p:nvPr>
            <p:ph type="sldNum" sz="quarter" idx="12"/>
          </p:nvPr>
        </p:nvSpPr>
        <p:spPr/>
        <p:txBody>
          <a:bodyPr/>
          <a:lstStyle/>
          <a:p>
            <a:fld id="{13F480B4-4699-41FE-89A7-96EFD1001786}" type="slidenum">
              <a:rPr lang="en-US" smtClean="0"/>
              <a:t>95</a:t>
            </a:fld>
            <a:endParaRPr lang="en-US"/>
          </a:p>
        </p:txBody>
      </p:sp>
      <p:sp>
        <p:nvSpPr>
          <p:cNvPr id="5" name="Title 4"/>
          <p:cNvSpPr>
            <a:spLocks noGrp="1"/>
          </p:cNvSpPr>
          <p:nvPr>
            <p:ph type="title"/>
          </p:nvPr>
        </p:nvSpPr>
        <p:spPr/>
        <p:txBody>
          <a:bodyPr>
            <a:noAutofit/>
          </a:bodyPr>
          <a:lstStyle/>
          <a:p>
            <a:r>
              <a:rPr lang="en-US" sz="4500" dirty="0"/>
              <a:t>Virtual WAN</a:t>
            </a:r>
          </a:p>
        </p:txBody>
      </p:sp>
      <p:sp>
        <p:nvSpPr>
          <p:cNvPr id="11" name="TextBox 10">
            <a:extLst>
              <a:ext uri="{FF2B5EF4-FFF2-40B4-BE49-F238E27FC236}">
                <a16:creationId xmlns:a16="http://schemas.microsoft.com/office/drawing/2014/main" id="{81CADFBD-44DE-3E57-3D2E-244082A4938E}"/>
              </a:ext>
            </a:extLst>
          </p:cNvPr>
          <p:cNvSpPr txBox="1"/>
          <p:nvPr/>
        </p:nvSpPr>
        <p:spPr>
          <a:xfrm>
            <a:off x="228601" y="1325712"/>
            <a:ext cx="6705600" cy="4849404"/>
          </a:xfrm>
          <a:prstGeom prst="rect">
            <a:avLst/>
          </a:prstGeom>
          <a:noFill/>
        </p:spPr>
        <p:txBody>
          <a:bodyPr wrap="square">
            <a:spAutoFit/>
          </a:bodyPr>
          <a:lstStyle/>
          <a:p>
            <a:pPr algn="just" fontAlgn="base">
              <a:lnSpc>
                <a:spcPct val="150000"/>
              </a:lnSpc>
            </a:pPr>
            <a:r>
              <a:rPr lang="en-US" sz="2000" b="0" i="0" dirty="0">
                <a:effectLst/>
                <a:latin typeface="Times New Roman" panose="02020603050405020304" pitchFamily="18" charset="0"/>
                <a:cs typeface="Times New Roman" panose="02020603050405020304" pitchFamily="18" charset="0"/>
              </a:rPr>
              <a:t>Azure Virtual WAN is a networking service that brings many networking, security, and routing functionalities together to provide a single operational interface. </a:t>
            </a:r>
            <a:r>
              <a:rPr lang="en-US" sz="2000" b="0" i="0" dirty="0">
                <a:solidFill>
                  <a:srgbClr val="444444"/>
                </a:solidFill>
                <a:effectLst/>
                <a:latin typeface="Times New Roman" panose="02020603050405020304" pitchFamily="18" charset="0"/>
                <a:cs typeface="Times New Roman" panose="02020603050405020304" pitchFamily="18" charset="0"/>
              </a:rPr>
              <a:t>Some of the main features include:</a:t>
            </a:r>
          </a:p>
          <a:p>
            <a:pPr marL="342900" indent="-342900" algn="just" fontAlgn="base">
              <a:lnSpc>
                <a:spcPct val="150000"/>
              </a:lnSpc>
              <a:buFont typeface="Arial" panose="020B0604020202020204" pitchFamily="34" charset="0"/>
              <a:buChar char="•"/>
            </a:pPr>
            <a:r>
              <a:rPr lang="en-US" sz="1600" b="1" i="0" dirty="0">
                <a:solidFill>
                  <a:srgbClr val="FF0000"/>
                </a:solidFill>
                <a:effectLst/>
                <a:latin typeface="Times New Roman" panose="02020603050405020304" pitchFamily="18" charset="0"/>
                <a:cs typeface="Times New Roman" panose="02020603050405020304" pitchFamily="18" charset="0"/>
              </a:rPr>
              <a:t>Branch connectivity (via connectivity automation from Virtual WAN Partner devices such as SD-WAN or VPN CPE).</a:t>
            </a:r>
          </a:p>
          <a:p>
            <a:pPr marL="342900" indent="-342900" algn="just" fontAlgn="base">
              <a:lnSpc>
                <a:spcPct val="150000"/>
              </a:lnSpc>
              <a:buFont typeface="Arial" panose="020B0604020202020204" pitchFamily="34" charset="0"/>
              <a:buChar char="•"/>
            </a:pPr>
            <a:r>
              <a:rPr lang="en-US" sz="1600" b="1" i="0" dirty="0">
                <a:solidFill>
                  <a:srgbClr val="FF0000"/>
                </a:solidFill>
                <a:effectLst/>
                <a:latin typeface="Times New Roman" panose="02020603050405020304" pitchFamily="18" charset="0"/>
                <a:cs typeface="Times New Roman" panose="02020603050405020304" pitchFamily="18" charset="0"/>
              </a:rPr>
              <a:t>Site-to-site VPN connectivity.</a:t>
            </a:r>
          </a:p>
          <a:p>
            <a:pPr marL="342900" indent="-342900" algn="just" fontAlgn="base">
              <a:lnSpc>
                <a:spcPct val="150000"/>
              </a:lnSpc>
              <a:buFont typeface="Arial" panose="020B0604020202020204" pitchFamily="34" charset="0"/>
              <a:buChar char="•"/>
            </a:pPr>
            <a:r>
              <a:rPr lang="en-US" sz="1600" b="1" i="0" dirty="0">
                <a:solidFill>
                  <a:srgbClr val="FF0000"/>
                </a:solidFill>
                <a:effectLst/>
                <a:latin typeface="Times New Roman" panose="02020603050405020304" pitchFamily="18" charset="0"/>
                <a:cs typeface="Times New Roman" panose="02020603050405020304" pitchFamily="18" charset="0"/>
              </a:rPr>
              <a:t>Remote user VPN connectivity (point-to-site).</a:t>
            </a:r>
          </a:p>
          <a:p>
            <a:pPr marL="342900" indent="-342900" algn="just" fontAlgn="base">
              <a:lnSpc>
                <a:spcPct val="150000"/>
              </a:lnSpc>
              <a:buFont typeface="Arial" panose="020B0604020202020204" pitchFamily="34" charset="0"/>
              <a:buChar char="•"/>
            </a:pPr>
            <a:r>
              <a:rPr lang="en-US" sz="1600" b="1" i="0" dirty="0">
                <a:solidFill>
                  <a:srgbClr val="FF0000"/>
                </a:solidFill>
                <a:effectLst/>
                <a:latin typeface="Times New Roman" panose="02020603050405020304" pitchFamily="18" charset="0"/>
                <a:cs typeface="Times New Roman" panose="02020603050405020304" pitchFamily="18" charset="0"/>
              </a:rPr>
              <a:t>Private connectivity (ExpressRoute).</a:t>
            </a:r>
          </a:p>
          <a:p>
            <a:pPr marL="342900" indent="-342900" algn="just" fontAlgn="base">
              <a:lnSpc>
                <a:spcPct val="150000"/>
              </a:lnSpc>
              <a:buFont typeface="Arial" panose="020B0604020202020204" pitchFamily="34" charset="0"/>
              <a:buChar char="•"/>
            </a:pPr>
            <a:r>
              <a:rPr lang="en-US" sz="1600" b="1" i="0" dirty="0">
                <a:solidFill>
                  <a:srgbClr val="FF0000"/>
                </a:solidFill>
                <a:effectLst/>
                <a:latin typeface="Times New Roman" panose="02020603050405020304" pitchFamily="18" charset="0"/>
                <a:cs typeface="Times New Roman" panose="02020603050405020304" pitchFamily="18" charset="0"/>
              </a:rPr>
              <a:t>Intra-cloud connectivity (transitive connectivity for virtual networks).</a:t>
            </a:r>
          </a:p>
          <a:p>
            <a:pPr marL="342900" indent="-342900" algn="just" fontAlgn="base">
              <a:lnSpc>
                <a:spcPct val="150000"/>
              </a:lnSpc>
              <a:buFont typeface="Arial" panose="020B0604020202020204" pitchFamily="34" charset="0"/>
              <a:buChar char="•"/>
            </a:pPr>
            <a:r>
              <a:rPr lang="en-US" sz="1600" b="1" i="0" dirty="0">
                <a:solidFill>
                  <a:srgbClr val="FF0000"/>
                </a:solidFill>
                <a:effectLst/>
                <a:latin typeface="Times New Roman" panose="02020603050405020304" pitchFamily="18" charset="0"/>
                <a:cs typeface="Times New Roman" panose="02020603050405020304" pitchFamily="18" charset="0"/>
              </a:rPr>
              <a:t>VPN ExpressRoute inter-connectivity.</a:t>
            </a:r>
          </a:p>
          <a:p>
            <a:pPr marL="342900" indent="-342900" algn="just" fontAlgn="base">
              <a:lnSpc>
                <a:spcPct val="150000"/>
              </a:lnSpc>
              <a:buFont typeface="Arial" panose="020B0604020202020204" pitchFamily="34" charset="0"/>
              <a:buChar char="•"/>
            </a:pPr>
            <a:r>
              <a:rPr lang="en-US" sz="1600" b="1" i="0" dirty="0">
                <a:solidFill>
                  <a:srgbClr val="FF0000"/>
                </a:solidFill>
                <a:effectLst/>
                <a:latin typeface="Times New Roman" panose="02020603050405020304" pitchFamily="18" charset="0"/>
                <a:cs typeface="Times New Roman" panose="02020603050405020304" pitchFamily="18" charset="0"/>
              </a:rPr>
              <a:t>Routing, Azure Firewall, and encryption for private connectivity.</a:t>
            </a:r>
          </a:p>
        </p:txBody>
      </p:sp>
      <p:pic>
        <p:nvPicPr>
          <p:cNvPr id="10" name="Picture 9">
            <a:extLst>
              <a:ext uri="{FF2B5EF4-FFF2-40B4-BE49-F238E27FC236}">
                <a16:creationId xmlns:a16="http://schemas.microsoft.com/office/drawing/2014/main" id="{15D8FF71-8EBA-64E0-867F-D3B87E6CAE83}"/>
              </a:ext>
            </a:extLst>
          </p:cNvPr>
          <p:cNvPicPr>
            <a:picLocks noChangeAspect="1"/>
          </p:cNvPicPr>
          <p:nvPr/>
        </p:nvPicPr>
        <p:blipFill>
          <a:blip r:embed="rId2"/>
          <a:stretch>
            <a:fillRect/>
          </a:stretch>
        </p:blipFill>
        <p:spPr>
          <a:xfrm>
            <a:off x="7399938" y="1493332"/>
            <a:ext cx="4701947" cy="4328535"/>
          </a:xfrm>
          <a:prstGeom prst="rect">
            <a:avLst/>
          </a:prstGeom>
        </p:spPr>
      </p:pic>
    </p:spTree>
    <p:extLst>
      <p:ext uri="{BB962C8B-B14F-4D97-AF65-F5344CB8AC3E}">
        <p14:creationId xmlns:p14="http://schemas.microsoft.com/office/powerpoint/2010/main" val="97139103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a:t>www.Techlanders.com</a:t>
            </a:r>
          </a:p>
        </p:txBody>
      </p:sp>
      <p:sp>
        <p:nvSpPr>
          <p:cNvPr id="4" name="Slide Number Placeholder 3"/>
          <p:cNvSpPr>
            <a:spLocks noGrp="1"/>
          </p:cNvSpPr>
          <p:nvPr>
            <p:ph type="sldNum" sz="quarter" idx="12"/>
          </p:nvPr>
        </p:nvSpPr>
        <p:spPr/>
        <p:txBody>
          <a:bodyPr/>
          <a:lstStyle/>
          <a:p>
            <a:fld id="{13F480B4-4699-41FE-89A7-96EFD1001786}" type="slidenum">
              <a:rPr lang="en-US" smtClean="0"/>
              <a:t>96</a:t>
            </a:fld>
            <a:endParaRPr lang="en-US"/>
          </a:p>
        </p:txBody>
      </p:sp>
      <p:sp>
        <p:nvSpPr>
          <p:cNvPr id="5" name="Title 4"/>
          <p:cNvSpPr>
            <a:spLocks noGrp="1"/>
          </p:cNvSpPr>
          <p:nvPr>
            <p:ph type="title"/>
          </p:nvPr>
        </p:nvSpPr>
        <p:spPr>
          <a:xfrm>
            <a:off x="76200" y="2590800"/>
            <a:ext cx="12649200" cy="1219200"/>
          </a:xfrm>
        </p:spPr>
        <p:txBody>
          <a:bodyPr>
            <a:noAutofit/>
          </a:bodyPr>
          <a:lstStyle/>
          <a:p>
            <a:r>
              <a:rPr lang="en-US" sz="4500" dirty="0"/>
              <a:t>Lab : </a:t>
            </a:r>
            <a:r>
              <a:rPr lang="en-US" sz="4800" b="1" i="0" dirty="0">
                <a:effectLst/>
                <a:latin typeface="Times New Roman" panose="02020603050405020304" pitchFamily="18" charset="0"/>
                <a:cs typeface="Times New Roman" panose="02020603050405020304" pitchFamily="18" charset="0"/>
              </a:rPr>
              <a:t>Create a Azure WAN Services</a:t>
            </a:r>
            <a:endParaRPr lang="en-US" sz="4500" dirty="0"/>
          </a:p>
        </p:txBody>
      </p:sp>
    </p:spTree>
    <p:extLst>
      <p:ext uri="{BB962C8B-B14F-4D97-AF65-F5344CB8AC3E}">
        <p14:creationId xmlns:p14="http://schemas.microsoft.com/office/powerpoint/2010/main" val="119155469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a:t>www.Techlanders.com</a:t>
            </a:r>
          </a:p>
        </p:txBody>
      </p:sp>
      <p:sp>
        <p:nvSpPr>
          <p:cNvPr id="4" name="Slide Number Placeholder 3"/>
          <p:cNvSpPr>
            <a:spLocks noGrp="1"/>
          </p:cNvSpPr>
          <p:nvPr>
            <p:ph type="sldNum" sz="quarter" idx="12"/>
          </p:nvPr>
        </p:nvSpPr>
        <p:spPr/>
        <p:txBody>
          <a:bodyPr/>
          <a:lstStyle/>
          <a:p>
            <a:fld id="{13F480B4-4699-41FE-89A7-96EFD1001786}" type="slidenum">
              <a:rPr lang="en-US" smtClean="0"/>
              <a:t>97</a:t>
            </a:fld>
            <a:endParaRPr lang="en-US"/>
          </a:p>
        </p:txBody>
      </p:sp>
      <p:sp>
        <p:nvSpPr>
          <p:cNvPr id="5" name="Title 4"/>
          <p:cNvSpPr>
            <a:spLocks noGrp="1"/>
          </p:cNvSpPr>
          <p:nvPr>
            <p:ph type="title"/>
          </p:nvPr>
        </p:nvSpPr>
        <p:spPr>
          <a:xfrm>
            <a:off x="640079" y="0"/>
            <a:ext cx="11521440" cy="1219200"/>
          </a:xfrm>
        </p:spPr>
        <p:txBody>
          <a:bodyPr>
            <a:noAutofit/>
          </a:bodyPr>
          <a:lstStyle/>
          <a:p>
            <a:r>
              <a:rPr lang="en-US" sz="4500" dirty="0"/>
              <a:t>Azure Firewall </a:t>
            </a:r>
          </a:p>
        </p:txBody>
      </p:sp>
      <p:sp>
        <p:nvSpPr>
          <p:cNvPr id="11" name="TextBox 10">
            <a:extLst>
              <a:ext uri="{FF2B5EF4-FFF2-40B4-BE49-F238E27FC236}">
                <a16:creationId xmlns:a16="http://schemas.microsoft.com/office/drawing/2014/main" id="{81CADFBD-44DE-3E57-3D2E-244082A4938E}"/>
              </a:ext>
            </a:extLst>
          </p:cNvPr>
          <p:cNvSpPr txBox="1"/>
          <p:nvPr/>
        </p:nvSpPr>
        <p:spPr>
          <a:xfrm>
            <a:off x="228600" y="1325712"/>
            <a:ext cx="12344399" cy="1421992"/>
          </a:xfrm>
          <a:prstGeom prst="rect">
            <a:avLst/>
          </a:prstGeom>
          <a:noFill/>
        </p:spPr>
        <p:txBody>
          <a:bodyPr wrap="square">
            <a:spAutoFit/>
          </a:bodyPr>
          <a:lstStyle/>
          <a:p>
            <a:pPr algn="just" fontAlgn="base">
              <a:lnSpc>
                <a:spcPct val="150000"/>
              </a:lnSpc>
            </a:pPr>
            <a:r>
              <a:rPr lang="en-US" sz="2000" b="0" i="0" dirty="0">
                <a:effectLst/>
                <a:latin typeface="Times New Roman" panose="02020603050405020304" pitchFamily="18" charset="0"/>
                <a:cs typeface="Times New Roman" panose="02020603050405020304" pitchFamily="18" charset="0"/>
              </a:rPr>
              <a:t>Azure Firewall is a cloud-based network security service provided by Microsoft Azure. </a:t>
            </a:r>
          </a:p>
          <a:p>
            <a:pPr algn="just" fontAlgn="base">
              <a:lnSpc>
                <a:spcPct val="150000"/>
              </a:lnSpc>
            </a:pPr>
            <a:r>
              <a:rPr lang="en-US" sz="2000" b="0" i="0" dirty="0">
                <a:effectLst/>
                <a:latin typeface="Times New Roman" panose="02020603050405020304" pitchFamily="18" charset="0"/>
                <a:cs typeface="Times New Roman" panose="02020603050405020304" pitchFamily="18" charset="0"/>
              </a:rPr>
              <a:t>It acts as a barrier between your Azure virtual networks and the internet, allowing you to control and inspect network traffic that flows in and out of your virtual networks.</a:t>
            </a:r>
            <a:endParaRPr lang="en-US" sz="1600" b="1" i="0" dirty="0">
              <a:solidFill>
                <a:srgbClr val="FF0000"/>
              </a:solidFill>
              <a:effectLst/>
              <a:latin typeface="Times New Roman" panose="02020603050405020304" pitchFamily="18" charset="0"/>
              <a:cs typeface="Times New Roman" panose="02020603050405020304" pitchFamily="18" charset="0"/>
            </a:endParaRPr>
          </a:p>
        </p:txBody>
      </p:sp>
      <p:pic>
        <p:nvPicPr>
          <p:cNvPr id="1026" name="Picture 2" descr="What is Azure Firewall? | Microsoft Learn">
            <a:extLst>
              <a:ext uri="{FF2B5EF4-FFF2-40B4-BE49-F238E27FC236}">
                <a16:creationId xmlns:a16="http://schemas.microsoft.com/office/drawing/2014/main" id="{0066EE6F-8357-1DFD-CA1F-3DA51270BD7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7636" y="2854216"/>
            <a:ext cx="4886325" cy="38102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395713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a:t>www.Techlanders.com</a:t>
            </a:r>
          </a:p>
        </p:txBody>
      </p:sp>
      <p:sp>
        <p:nvSpPr>
          <p:cNvPr id="4" name="Slide Number Placeholder 3"/>
          <p:cNvSpPr>
            <a:spLocks noGrp="1"/>
          </p:cNvSpPr>
          <p:nvPr>
            <p:ph type="sldNum" sz="quarter" idx="12"/>
          </p:nvPr>
        </p:nvSpPr>
        <p:spPr/>
        <p:txBody>
          <a:bodyPr/>
          <a:lstStyle/>
          <a:p>
            <a:fld id="{13F480B4-4699-41FE-89A7-96EFD1001786}" type="slidenum">
              <a:rPr lang="en-US" smtClean="0"/>
              <a:t>98</a:t>
            </a:fld>
            <a:endParaRPr lang="en-US"/>
          </a:p>
        </p:txBody>
      </p:sp>
      <p:sp>
        <p:nvSpPr>
          <p:cNvPr id="5" name="Title 4"/>
          <p:cNvSpPr>
            <a:spLocks noGrp="1"/>
          </p:cNvSpPr>
          <p:nvPr>
            <p:ph type="title"/>
          </p:nvPr>
        </p:nvSpPr>
        <p:spPr>
          <a:xfrm>
            <a:off x="640079" y="0"/>
            <a:ext cx="11521440" cy="1219200"/>
          </a:xfrm>
        </p:spPr>
        <p:txBody>
          <a:bodyPr>
            <a:noAutofit/>
          </a:bodyPr>
          <a:lstStyle/>
          <a:p>
            <a:r>
              <a:rPr lang="en-US" sz="4500" dirty="0"/>
              <a:t>Azure Firewall </a:t>
            </a:r>
          </a:p>
        </p:txBody>
      </p:sp>
      <p:sp>
        <p:nvSpPr>
          <p:cNvPr id="11" name="TextBox 10">
            <a:extLst>
              <a:ext uri="{FF2B5EF4-FFF2-40B4-BE49-F238E27FC236}">
                <a16:creationId xmlns:a16="http://schemas.microsoft.com/office/drawing/2014/main" id="{81CADFBD-44DE-3E57-3D2E-244082A4938E}"/>
              </a:ext>
            </a:extLst>
          </p:cNvPr>
          <p:cNvSpPr txBox="1"/>
          <p:nvPr/>
        </p:nvSpPr>
        <p:spPr>
          <a:xfrm>
            <a:off x="640079" y="1325712"/>
            <a:ext cx="11932920" cy="4191981"/>
          </a:xfrm>
          <a:prstGeom prst="rect">
            <a:avLst/>
          </a:prstGeom>
          <a:noFill/>
        </p:spPr>
        <p:txBody>
          <a:bodyPr wrap="square">
            <a:spAutoFit/>
          </a:bodyPr>
          <a:lstStyle/>
          <a:p>
            <a:pPr>
              <a:lnSpc>
                <a:spcPct val="150000"/>
              </a:lnSpc>
            </a:pPr>
            <a:r>
              <a:rPr lang="en-US" sz="2000" dirty="0">
                <a:latin typeface="Times New Roman" panose="02020603050405020304" pitchFamily="18" charset="0"/>
                <a:cs typeface="Times New Roman" panose="02020603050405020304" pitchFamily="18" charset="0"/>
              </a:rPr>
              <a:t>Azure Firewall operates at the network and application layers, providing advanced filtering and threat protection capabilities. </a:t>
            </a:r>
          </a:p>
          <a:p>
            <a:pPr>
              <a:lnSpc>
                <a:spcPct val="150000"/>
              </a:lnSpc>
            </a:pPr>
            <a:r>
              <a:rPr lang="en-US" sz="2000" dirty="0">
                <a:latin typeface="Times New Roman" panose="02020603050405020304" pitchFamily="18" charset="0"/>
                <a:cs typeface="Times New Roman" panose="02020603050405020304" pitchFamily="18" charset="0"/>
              </a:rPr>
              <a:t>It offers the following features:</a:t>
            </a:r>
          </a:p>
          <a:p>
            <a:pPr marL="457200" indent="-457200">
              <a:lnSpc>
                <a:spcPct val="150000"/>
              </a:lnSpc>
              <a:buFont typeface="+mj-lt"/>
              <a:buAutoNum type="arabicPeriod"/>
            </a:pPr>
            <a:r>
              <a:rPr lang="en-US" sz="2000" dirty="0">
                <a:latin typeface="Times New Roman" panose="02020603050405020304" pitchFamily="18" charset="0"/>
                <a:cs typeface="Times New Roman" panose="02020603050405020304" pitchFamily="18" charset="0"/>
              </a:rPr>
              <a:t>Network filtering</a:t>
            </a:r>
          </a:p>
          <a:p>
            <a:pPr marL="457200" indent="-457200">
              <a:lnSpc>
                <a:spcPct val="150000"/>
              </a:lnSpc>
              <a:buFont typeface="+mj-lt"/>
              <a:buAutoNum type="arabicPeriod"/>
            </a:pPr>
            <a:r>
              <a:rPr lang="en-US" sz="2000" dirty="0">
                <a:latin typeface="Times New Roman" panose="02020603050405020304" pitchFamily="18" charset="0"/>
                <a:cs typeface="Times New Roman" panose="02020603050405020304" pitchFamily="18" charset="0"/>
              </a:rPr>
              <a:t>Application-level filtering</a:t>
            </a:r>
          </a:p>
          <a:p>
            <a:pPr marL="457200" indent="-457200">
              <a:lnSpc>
                <a:spcPct val="150000"/>
              </a:lnSpc>
              <a:buFont typeface="+mj-lt"/>
              <a:buAutoNum type="arabicPeriod"/>
            </a:pPr>
            <a:r>
              <a:rPr lang="en-US" sz="2000" dirty="0">
                <a:latin typeface="Times New Roman" panose="02020603050405020304" pitchFamily="18" charset="0"/>
                <a:cs typeface="Times New Roman" panose="02020603050405020304" pitchFamily="18" charset="0"/>
              </a:rPr>
              <a:t>Threat intelligence-based filtering.</a:t>
            </a:r>
          </a:p>
          <a:p>
            <a:pPr marL="457200" indent="-457200">
              <a:lnSpc>
                <a:spcPct val="150000"/>
              </a:lnSpc>
              <a:buFont typeface="+mj-lt"/>
              <a:buAutoNum type="arabicPeriod"/>
            </a:pPr>
            <a:r>
              <a:rPr lang="en-US" sz="2000" dirty="0">
                <a:latin typeface="Times New Roman" panose="02020603050405020304" pitchFamily="18" charset="0"/>
                <a:cs typeface="Times New Roman" panose="02020603050405020304" pitchFamily="18" charset="0"/>
              </a:rPr>
              <a:t>Outbound connectivity</a:t>
            </a:r>
          </a:p>
          <a:p>
            <a:pPr marL="457200" indent="-457200">
              <a:lnSpc>
                <a:spcPct val="150000"/>
              </a:lnSpc>
              <a:buFont typeface="+mj-lt"/>
              <a:buAutoNum type="arabicPeriod"/>
            </a:pPr>
            <a:r>
              <a:rPr lang="en-US" sz="2000" dirty="0">
                <a:latin typeface="Times New Roman" panose="02020603050405020304" pitchFamily="18" charset="0"/>
                <a:cs typeface="Times New Roman" panose="02020603050405020304" pitchFamily="18" charset="0"/>
              </a:rPr>
              <a:t>High availability and scalability</a:t>
            </a:r>
          </a:p>
          <a:p>
            <a:pPr marL="457200" indent="-457200">
              <a:lnSpc>
                <a:spcPct val="150000"/>
              </a:lnSpc>
              <a:buFont typeface="+mj-lt"/>
              <a:buAutoNum type="arabicPeriod"/>
            </a:pPr>
            <a:r>
              <a:rPr lang="en-US" sz="2000" dirty="0">
                <a:latin typeface="Times New Roman" panose="02020603050405020304" pitchFamily="18" charset="0"/>
                <a:cs typeface="Times New Roman" panose="02020603050405020304" pitchFamily="18" charset="0"/>
              </a:rPr>
              <a:t>Integration with Azure services</a:t>
            </a:r>
          </a:p>
        </p:txBody>
      </p:sp>
    </p:spTree>
    <p:extLst>
      <p:ext uri="{BB962C8B-B14F-4D97-AF65-F5344CB8AC3E}">
        <p14:creationId xmlns:p14="http://schemas.microsoft.com/office/powerpoint/2010/main" val="93997573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a:t>www.Techlanders.com</a:t>
            </a:r>
          </a:p>
        </p:txBody>
      </p:sp>
      <p:sp>
        <p:nvSpPr>
          <p:cNvPr id="4" name="Slide Number Placeholder 3"/>
          <p:cNvSpPr>
            <a:spLocks noGrp="1"/>
          </p:cNvSpPr>
          <p:nvPr>
            <p:ph type="sldNum" sz="quarter" idx="12"/>
          </p:nvPr>
        </p:nvSpPr>
        <p:spPr/>
        <p:txBody>
          <a:bodyPr/>
          <a:lstStyle/>
          <a:p>
            <a:fld id="{13F480B4-4699-41FE-89A7-96EFD1001786}" type="slidenum">
              <a:rPr lang="en-US" smtClean="0"/>
              <a:t>99</a:t>
            </a:fld>
            <a:endParaRPr lang="en-US"/>
          </a:p>
        </p:txBody>
      </p:sp>
      <p:sp>
        <p:nvSpPr>
          <p:cNvPr id="5" name="Title 4"/>
          <p:cNvSpPr>
            <a:spLocks noGrp="1"/>
          </p:cNvSpPr>
          <p:nvPr>
            <p:ph type="title"/>
          </p:nvPr>
        </p:nvSpPr>
        <p:spPr>
          <a:xfrm>
            <a:off x="76200" y="2590800"/>
            <a:ext cx="12649200" cy="1219200"/>
          </a:xfrm>
        </p:spPr>
        <p:txBody>
          <a:bodyPr>
            <a:noAutofit/>
          </a:bodyPr>
          <a:lstStyle/>
          <a:p>
            <a:r>
              <a:rPr lang="en-US" sz="4500" dirty="0"/>
              <a:t>Lab : </a:t>
            </a:r>
            <a:r>
              <a:rPr lang="en-US" sz="4800" b="1" i="0" dirty="0">
                <a:effectLst/>
                <a:latin typeface="Times New Roman" panose="02020603050405020304" pitchFamily="18" charset="0"/>
                <a:cs typeface="Times New Roman" panose="02020603050405020304" pitchFamily="18" charset="0"/>
              </a:rPr>
              <a:t>Create a Azure Firewall Services</a:t>
            </a:r>
            <a:endParaRPr lang="en-US" sz="4500" dirty="0"/>
          </a:p>
        </p:txBody>
      </p:sp>
    </p:spTree>
    <p:extLst>
      <p:ext uri="{BB962C8B-B14F-4D97-AF65-F5344CB8AC3E}">
        <p14:creationId xmlns:p14="http://schemas.microsoft.com/office/powerpoint/2010/main" val="296598015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ustom 1">
      <a:majorFont>
        <a:latin typeface="Courier New"/>
        <a:ea typeface=""/>
        <a:cs typeface=""/>
      </a:majorFont>
      <a:minorFont>
        <a:latin typeface="Cambri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110838</TotalTime>
  <Words>10510</Words>
  <Application>Microsoft Office PowerPoint</Application>
  <PresentationFormat>Custom</PresentationFormat>
  <Paragraphs>1115</Paragraphs>
  <Slides>177</Slides>
  <Notes>23</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177</vt:i4>
      </vt:variant>
    </vt:vector>
  </HeadingPairs>
  <TitlesOfParts>
    <vt:vector size="188" baseType="lpstr">
      <vt:lpstr>Arial</vt:lpstr>
      <vt:lpstr>Calibri</vt:lpstr>
      <vt:lpstr>Cambria</vt:lpstr>
      <vt:lpstr>Gelasio</vt:lpstr>
      <vt:lpstr>Lato</vt:lpstr>
      <vt:lpstr>Open Sans</vt:lpstr>
      <vt:lpstr>Roboto</vt:lpstr>
      <vt:lpstr>Segoe UI</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Microsoft Azure</vt:lpstr>
      <vt:lpstr>Microsoft Azure Cloud</vt:lpstr>
      <vt:lpstr>Why Microsoft Azure?</vt:lpstr>
      <vt:lpstr>Azure Regions</vt:lpstr>
      <vt:lpstr>Azure Availability Zones</vt:lpstr>
      <vt:lpstr>Azure Availability Set</vt:lpstr>
      <vt:lpstr>Azure Availability Set</vt:lpstr>
      <vt:lpstr>Lab -1   Login to Azure Portal and Discover Azure Region and Availability Zone </vt:lpstr>
      <vt:lpstr>Azure Active Directory</vt:lpstr>
      <vt:lpstr>Azure Active Directory</vt:lpstr>
      <vt:lpstr>Azure Active Directory</vt:lpstr>
      <vt:lpstr>Tenant</vt:lpstr>
      <vt:lpstr>Azure Subscriptions </vt:lpstr>
      <vt:lpstr>Management Group</vt:lpstr>
      <vt:lpstr>Resource Group</vt:lpstr>
      <vt:lpstr>Management Group , Subscription and Resource Group</vt:lpstr>
      <vt:lpstr>Important facts about management groups</vt:lpstr>
      <vt:lpstr>Root management group for each directory</vt:lpstr>
      <vt:lpstr>Azure Policy</vt:lpstr>
      <vt:lpstr>Azure Policy</vt:lpstr>
      <vt:lpstr>PowerPoint Presentation</vt:lpstr>
      <vt:lpstr>PowerPoint Presentation</vt:lpstr>
      <vt:lpstr>PowerPoint Presentation</vt:lpstr>
      <vt:lpstr>PowerPoint Presentation</vt:lpstr>
      <vt:lpstr>Lab -2   CREATE VIRTUAL MACHINES  </vt:lpstr>
      <vt:lpstr>Azure PowerShell </vt:lpstr>
      <vt:lpstr>PowerPoint Presentation</vt:lpstr>
      <vt:lpstr>PowerPoint Presentation</vt:lpstr>
      <vt:lpstr>Lab -3  Installing/Updating PowerShell Az Module  </vt:lpstr>
      <vt:lpstr>PowerPoint Presentation</vt:lpstr>
      <vt:lpstr>Types of Data </vt:lpstr>
      <vt:lpstr>Azure Storage Service</vt:lpstr>
      <vt:lpstr>Azure Storage Account Types</vt:lpstr>
      <vt:lpstr>Standard Storage Account</vt:lpstr>
      <vt:lpstr>Blob Storage</vt:lpstr>
      <vt:lpstr>Blob Storage</vt:lpstr>
      <vt:lpstr>Lab -4  CREATE STORAGE ACCOUNT </vt:lpstr>
      <vt:lpstr>Lab -5   CREATE A BLOB INSIDE STORAGE ACCOUNT AND UPLAOD A FILE  </vt:lpstr>
      <vt:lpstr>File Storage</vt:lpstr>
      <vt:lpstr>Lab -6  CREATE A FILE STORAGE AND SHARE DATA IN BETWEEN VIRTUAL MACHINES  </vt:lpstr>
      <vt:lpstr>Table and Queue Storage</vt:lpstr>
      <vt:lpstr>Microsoft Azure Data Lake Gen2 Account </vt:lpstr>
      <vt:lpstr>Lab -7  CREATE AZURE DATA LAKE ACCOUNT </vt:lpstr>
      <vt:lpstr>Microsoft AZ-104 Exam Actual Questions</vt:lpstr>
      <vt:lpstr>Microsoft AZ-104 Exam Actual Questions</vt:lpstr>
      <vt:lpstr>Microsoft AZ-104 Exam Actual Questions</vt:lpstr>
      <vt:lpstr>Microsoft AZ-104 Exam Actual Questions</vt:lpstr>
      <vt:lpstr>Microsoft AZ-104 Exam Actual Questions</vt:lpstr>
      <vt:lpstr>Microsoft AZ-104 Exam Actual Questions</vt:lpstr>
      <vt:lpstr>Azure RDS Services</vt:lpstr>
      <vt:lpstr>Azure Database Services  </vt:lpstr>
      <vt:lpstr>Azure Database Services  </vt:lpstr>
      <vt:lpstr>Azure SQL Database</vt:lpstr>
      <vt:lpstr>SQL Azure Architecture</vt:lpstr>
      <vt:lpstr>Lab -10  Configure MS-SQL Database </vt:lpstr>
      <vt:lpstr>Azure Cosmos DB</vt:lpstr>
      <vt:lpstr>Azure Cosmos Database </vt:lpstr>
      <vt:lpstr>Azure Cosmos Database </vt:lpstr>
      <vt:lpstr>Lab : Configure Cosmos Database </vt:lpstr>
      <vt:lpstr>Azure Virtual Network</vt:lpstr>
      <vt:lpstr>Azure Virtual Network</vt:lpstr>
      <vt:lpstr>Azure Virtual Network Components</vt:lpstr>
      <vt:lpstr>Lab : Create a Virtual Network  </vt:lpstr>
      <vt:lpstr>Azure Network Security Group</vt:lpstr>
      <vt:lpstr>Azure Network Security Group</vt:lpstr>
      <vt:lpstr>Azure Network Connectivity </vt:lpstr>
      <vt:lpstr>VNet-to-VNet VPN connections</vt:lpstr>
      <vt:lpstr>Lab : Local &amp; Global VNet-to-VNet Peering </vt:lpstr>
      <vt:lpstr>Point-to-Site connections</vt:lpstr>
      <vt:lpstr>Lab : Point-to-Site Connections</vt:lpstr>
      <vt:lpstr>Lab : Point-to-Site Connections</vt:lpstr>
      <vt:lpstr>Site-to-Site connections</vt:lpstr>
      <vt:lpstr>Site-to-Site VPN connections</vt:lpstr>
      <vt:lpstr>Site-to-Site VPN connections</vt:lpstr>
      <vt:lpstr>Azure Express Route</vt:lpstr>
      <vt:lpstr>Azure Bastion</vt:lpstr>
      <vt:lpstr>Lab : Create a Azure Bastion Services</vt:lpstr>
      <vt:lpstr>Virtual WAN</vt:lpstr>
      <vt:lpstr>Lab : Create a Azure WAN Services</vt:lpstr>
      <vt:lpstr>Azure Firewall </vt:lpstr>
      <vt:lpstr>Azure Firewall </vt:lpstr>
      <vt:lpstr>Lab : Create a Azure Firewall Services</vt:lpstr>
      <vt:lpstr>Azure Services Endpoint </vt:lpstr>
      <vt:lpstr>Azure Services Endpoint </vt:lpstr>
      <vt:lpstr>Lab : Services Endpoint </vt:lpstr>
      <vt:lpstr>Azure Load Balancer</vt:lpstr>
      <vt:lpstr>Azure load balancer </vt:lpstr>
      <vt:lpstr>Azure load balancer </vt:lpstr>
      <vt:lpstr>Types of Load Balancer</vt:lpstr>
      <vt:lpstr>Public load balancer</vt:lpstr>
      <vt:lpstr>Internal load balancer </vt:lpstr>
      <vt:lpstr>Application Gateway</vt:lpstr>
      <vt:lpstr>Azure Monitoring &amp; Logging</vt:lpstr>
      <vt:lpstr>Microsoft Azure Monitor </vt:lpstr>
      <vt:lpstr>How Microsoft Azure Monitor Work</vt:lpstr>
      <vt:lpstr>Lab : Azure Monitor </vt:lpstr>
      <vt:lpstr>Serverless Computing</vt:lpstr>
      <vt:lpstr>Serverless computing </vt:lpstr>
      <vt:lpstr>Top benefits of serverless computing</vt:lpstr>
      <vt:lpstr>App Service </vt:lpstr>
      <vt:lpstr>Azure Web Apps Features</vt:lpstr>
      <vt:lpstr>Azure Data Factory </vt:lpstr>
      <vt:lpstr>Azure Data Factory </vt:lpstr>
      <vt:lpstr>ETL</vt:lpstr>
      <vt:lpstr>Azure Data Factory </vt:lpstr>
      <vt:lpstr>Key Components</vt:lpstr>
      <vt:lpstr>Pipelines</vt:lpstr>
      <vt:lpstr>Activities</vt:lpstr>
      <vt:lpstr>Datasets</vt:lpstr>
      <vt:lpstr>Linked services</vt:lpstr>
      <vt:lpstr>Linked services</vt:lpstr>
      <vt:lpstr>Integration Runtime</vt:lpstr>
      <vt:lpstr>Triggers</vt:lpstr>
      <vt:lpstr>Relationships among pipeline, activity, dataset, and linked services</vt:lpstr>
      <vt:lpstr>Lab -7  CREATE AZURE DATA FACTORY ACCOUNT  </vt:lpstr>
      <vt:lpstr>Different ways to work with Azure Data Factory</vt:lpstr>
      <vt:lpstr>Pipeline and Activity </vt:lpstr>
      <vt:lpstr>Pipeline and Activity </vt:lpstr>
      <vt:lpstr>Types of Activity</vt:lpstr>
      <vt:lpstr>Lab -8  Copy Data Within ADLS Using Copy Data Tool  </vt:lpstr>
      <vt:lpstr>Lab -9   Copy Data Activity - Copy Specific file Within ADLS  </vt:lpstr>
      <vt:lpstr>Lab -10  Copy Data Activity - Copy All content From ADLS  </vt:lpstr>
      <vt:lpstr>Lab -11  Copy Data Activity - Copy from ADLS to SQL DB and Vice Versa  </vt:lpstr>
      <vt:lpstr>Triggers in Azure Data Factory</vt:lpstr>
      <vt:lpstr>Schedule Trigger</vt:lpstr>
      <vt:lpstr>Tumbling Window Trigger </vt:lpstr>
      <vt:lpstr>Event-based Trigger</vt:lpstr>
      <vt:lpstr>Lab -12 Perform Trigger in Azure Data Factory </vt:lpstr>
      <vt:lpstr>Azure Data Bricks  </vt:lpstr>
      <vt:lpstr>Azure Databricks </vt:lpstr>
      <vt:lpstr>Azure Databricks </vt:lpstr>
      <vt:lpstr>Lab -13 Create Databrick Account</vt:lpstr>
      <vt:lpstr>Azure Databricks Workspace </vt:lpstr>
      <vt:lpstr>Workspace assets in Azure Databricks</vt:lpstr>
      <vt:lpstr>Azure Databricks Cluster </vt:lpstr>
      <vt:lpstr>Lab -14 Create Databrick Cluster</vt:lpstr>
      <vt:lpstr>Workspace assets in Azure Databricks</vt:lpstr>
      <vt:lpstr>Azure Databricks architecture overview</vt:lpstr>
      <vt:lpstr>Azure Databricks architecture overview</vt:lpstr>
      <vt:lpstr>Databricks File System(DBFS)</vt:lpstr>
      <vt:lpstr>Browse DBFS using UI</vt:lpstr>
      <vt:lpstr>Databricks Utilities(dbutils)</vt:lpstr>
      <vt:lpstr>Lab -15 Databricks Utilities(dbutils) LAB</vt:lpstr>
      <vt:lpstr>Lab -16 Create and Run Spark Job in Databricks</vt:lpstr>
      <vt:lpstr>Lab -17 Access Azure data lake </vt:lpstr>
      <vt:lpstr>Lab -18 Read multiple files in single Dataframe </vt:lpstr>
      <vt:lpstr>Lab -19 Impose Schema Using DDL String</vt:lpstr>
      <vt:lpstr>Lab -20 Rename Columns In DataFrame </vt:lpstr>
      <vt:lpstr>PowerPoint Presentation</vt:lpstr>
      <vt:lpstr>Azure Virtual Network</vt:lpstr>
      <vt:lpstr>Element of Azure Virtual Network </vt:lpstr>
      <vt:lpstr>Why use an Azure Virtual network</vt:lpstr>
      <vt:lpstr>Communicate between Azure resources</vt:lpstr>
      <vt:lpstr>Virtual network peering</vt:lpstr>
      <vt:lpstr>Virtual Network service endpoints</vt:lpstr>
      <vt:lpstr>Lab  VNet Configuration  </vt:lpstr>
      <vt:lpstr>Azure Key Vault</vt:lpstr>
      <vt:lpstr>Configure, Validate, and Deploy ARM Templates</vt:lpstr>
      <vt:lpstr>ARM Templates</vt:lpstr>
      <vt:lpstr>Lab : Launching VM using ARM Templates</vt:lpstr>
    </vt:vector>
  </TitlesOfParts>
  <Company>ORANGE FT Group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Techlanders</dc:title>
  <dc:subject>AWS for SA &amp; DA</dc:subject>
  <dc:creator>Gagandeep Singh</dc:creator>
  <cp:keywords>AWS</cp:keywords>
  <cp:lastModifiedBy>Sandeep Kaushik</cp:lastModifiedBy>
  <cp:revision>1414</cp:revision>
  <dcterms:created xsi:type="dcterms:W3CDTF">2016-07-18T05:01:34Z</dcterms:created>
  <dcterms:modified xsi:type="dcterms:W3CDTF">2025-02-14T12:42:49Z</dcterms:modified>
</cp:coreProperties>
</file>